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1" r:id="rId2"/>
    <p:sldMasterId id="2147483713" r:id="rId3"/>
  </p:sldMasterIdLst>
  <p:notesMasterIdLst>
    <p:notesMasterId r:id="rId22"/>
  </p:notesMasterIdLst>
  <p:handoutMasterIdLst>
    <p:handoutMasterId r:id="rId23"/>
  </p:handoutMasterIdLst>
  <p:sldIdLst>
    <p:sldId id="256" r:id="rId4"/>
    <p:sldId id="28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81" r:id="rId20"/>
    <p:sldId id="282" r:id="rId21"/>
  </p:sldIdLst>
  <p:sldSz cx="12192000" cy="6858000"/>
  <p:notesSz cx="6858000" cy="9144000"/>
  <p:embeddedFontLst>
    <p:embeddedFont>
      <p:font typeface="Arial Black" panose="020B0A04020102020204" pitchFamily="3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kDuEPsQxlIqkC9V79YaQ0kMJt6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Roberts" initials="" lastIdx="5" clrIdx="0"/>
  <p:cmAuthor id="1" name="Delphean Quan" initials="DQ" lastIdx="1" clrIdx="1">
    <p:extLst>
      <p:ext uri="{19B8F6BF-5375-455C-9EA6-DF929625EA0E}">
        <p15:presenceInfo xmlns:p15="http://schemas.microsoft.com/office/powerpoint/2012/main" userId="S::dquan@wested.org::5b0acb0f-7574-4b9c-b676-326dc2fb6b84" providerId="AD"/>
      </p:ext>
    </p:extLst>
  </p:cmAuthor>
  <p:cmAuthor id="2" name="Jessica Arnold" initials="JA" lastIdx="4" clrIdx="2">
    <p:extLst>
      <p:ext uri="{19B8F6BF-5375-455C-9EA6-DF929625EA0E}">
        <p15:presenceInfo xmlns:p15="http://schemas.microsoft.com/office/powerpoint/2012/main" userId="S::jarnold@wested.org::df342c04-ef47-457a-88b6-781e59fb41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5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3447" autoAdjust="0"/>
  </p:normalViewPr>
  <p:slideViewPr>
    <p:cSldViewPr snapToGrid="0">
      <p:cViewPr varScale="1">
        <p:scale>
          <a:sx n="100" d="100"/>
          <a:sy n="100" d="100"/>
        </p:scale>
        <p:origin x="774" y="78"/>
      </p:cViewPr>
      <p:guideLst/>
    </p:cSldViewPr>
  </p:slideViewPr>
  <p:outlineViewPr>
    <p:cViewPr>
      <p:scale>
        <a:sx n="33" d="100"/>
        <a:sy n="33" d="100"/>
      </p:scale>
      <p:origin x="0" y="-24108"/>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FB8A9-0306-8571-C28B-50C09C8E53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FDFDD16-D5E1-144E-AB79-B0C2154CAF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2F6AF-2D20-4E6A-A3CE-12F009BEF36F}" type="datetimeFigureOut">
              <a:rPr lang="en-US" smtClean="0"/>
              <a:t>9/9/2025</a:t>
            </a:fld>
            <a:endParaRPr lang="en-US"/>
          </a:p>
        </p:txBody>
      </p:sp>
      <p:sp>
        <p:nvSpPr>
          <p:cNvPr id="4" name="Footer Placeholder 3">
            <a:extLst>
              <a:ext uri="{FF2B5EF4-FFF2-40B4-BE49-F238E27FC236}">
                <a16:creationId xmlns:a16="http://schemas.microsoft.com/office/drawing/2014/main" id="{83D82546-28B2-9729-2D4C-46095ED376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630F14-57B2-69B3-FF5C-30872347FD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DD953B-DB13-4AF0-BE21-72020C48DEB6}" type="slidenum">
              <a:rPr lang="en-US" smtClean="0"/>
              <a:t>‹#›</a:t>
            </a:fld>
            <a:endParaRPr lang="en-US"/>
          </a:p>
        </p:txBody>
      </p:sp>
    </p:spTree>
    <p:extLst>
      <p:ext uri="{BB962C8B-B14F-4D97-AF65-F5344CB8AC3E}">
        <p14:creationId xmlns:p14="http://schemas.microsoft.com/office/powerpoint/2010/main" val="1514753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second practice builds directly on the shared culture of responsibility we just discussed. Once you've established that literacy is everyone's responsibility, you need concrete systems to support teachers in making that vision a reality.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Notice how these "ways to enact" are systemic rather than individual. As leaders, you're not just supporting one teacher at a time; you're building infrastructure that supports all teachers consistently.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Discipline-specific professional learning is crucial. Generic literacy strategies often don't translate well to content areas. A science teacher needs to understand how to teach students to read lab procedures differently from how they read historical documents.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Protected time for collaboration is a strategic resource allocation. When you prioritize literacy planning time, you're sending a clear message about what matters for student success.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introduces systemic supports with emphasis on infrastructure building.</a:t>
            </a:r>
            <a:endParaRPr dirty="0"/>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poll: Which of these four ways to enact the practice is strongest in your school? Which needs the most development?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Turn and talk: Share an example of how you've provided or could provide discipline-specific professional learning in literacy.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Collect 2-3 examples from participants about successful scheduling practices that allow collaborative time for teachers.</a:t>
            </a:r>
            <a:endParaRPr dirty="0"/>
          </a:p>
          <a:p>
            <a:pPr marL="0" lvl="0" indent="0" algn="l" rtl="0">
              <a:lnSpc>
                <a:spcPct val="100000"/>
              </a:lnSpc>
              <a:spcBef>
                <a:spcPts val="360"/>
              </a:spcBef>
              <a:spcAft>
                <a:spcPts val="0"/>
              </a:spcAft>
              <a:buSzPts val="1400"/>
              <a:buNone/>
            </a:pPr>
            <a:endParaRPr dirty="0"/>
          </a:p>
        </p:txBody>
      </p:sp>
      <p:sp>
        <p:nvSpPr>
          <p:cNvPr id="479" name="Google Shape;4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example demonstrates the power of embedded support. Rather than sending teachers to external workshops, the principal brings expertise directly to where teachers are already collaborating.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follow-up sessions are critical. One-time professional development rarely changes practice. The series of sessions allows for implementation, reflection, and refinement, a cycle that supports lasting change.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pitfall highlights a common challenge: teachers may intellectually understand the importance of literacy but struggle to see how it authentically integrates with their content. They might teach a reading strategy in isolation rather than teaching literacy and content in tandem.</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solution moves beyond telling to showing. When teachers experience and practice the integration through modeling and role-play, they build confidence and competence simultaneously.</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concrete example helps leaders visualize collaborative professional learning in action.</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Partner discussion: What would this look like in your context? What department or team could benefit from this approach?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Connection to role: How could instructional coaches, department chairs, or principals each play a part in this kind of embedded professional learning?</a:t>
            </a:r>
            <a:endParaRPr dirty="0"/>
          </a:p>
          <a:p>
            <a:pPr marL="0" lvl="0" indent="0" algn="l" rtl="0">
              <a:lnSpc>
                <a:spcPct val="100000"/>
              </a:lnSpc>
              <a:spcBef>
                <a:spcPts val="360"/>
              </a:spcBef>
              <a:spcAft>
                <a:spcPts val="0"/>
              </a:spcAft>
              <a:buSzPts val="1400"/>
              <a:buNone/>
            </a:pPr>
            <a:endParaRPr dirty="0"/>
          </a:p>
        </p:txBody>
      </p:sp>
      <p:sp>
        <p:nvSpPr>
          <p:cNvPr id="486" name="Google Shape;48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Say: As seasoned leaders, you've likely seen both successful and failed change initiatives. Mining that experience helps you apply those lessons to literacy improvement.</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reflection helps participants connect their change leadership experience to literacy improvement.</a:t>
            </a:r>
            <a:endParaRPr dirty="0"/>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3 minutes to think individually about their chosen successful change before sharing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Use structured pair-share: one partner shares their example (2 minutes), the other partner shares (2 minutes), then discuss connections to literacy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for 2-3 volunteers to share insights about transferable elements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time allows, flip the question: What made a change initiative fail, and how can we avoid those pitfalls?</a:t>
            </a:r>
            <a:endParaRPr dirty="0"/>
          </a:p>
          <a:p>
            <a:pPr marL="0" lvl="0" indent="0" algn="l" rtl="0">
              <a:lnSpc>
                <a:spcPct val="100000"/>
              </a:lnSpc>
              <a:spcBef>
                <a:spcPts val="360"/>
              </a:spcBef>
              <a:spcAft>
                <a:spcPts val="0"/>
              </a:spcAft>
              <a:buSzPts val="1400"/>
              <a:buNone/>
            </a:pPr>
            <a:endParaRPr dirty="0"/>
          </a:p>
        </p:txBody>
      </p:sp>
      <p:sp>
        <p:nvSpPr>
          <p:cNvPr id="494" name="Google Shape;4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third practice is where your instructional leadership becomes potentially most visible and impactful. Classroom visits are your primary tool for understanding what's actually happening with literacy instruction in classrooms and how you can use that understanding to support teachers' growth.</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"Build your own capacity" comes first for good reason. You can't effectively support what you don't understand. This doesn't mean becoming a literacy expert in every discipline, but understanding more about what high-quality literacy instruction looks like across content areas. There are resources for teachers in the Adolescent Literacy Framework bank of resources, including spotlights, slide decks similar to this one (one per disciplinary area), professional learning modules, and collaborative learning session guides. These are a great place to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start building</a:t>
            </a:r>
            <a:r>
              <a:rPr lang="en-US" dirty="0"/>
              <a:t> your own capacity.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Classroom visits should be collaborative rather than evaluative when focused on literacy development. When teachers help set goals and define focus areas, they're more invested in the process and more open to feedback.</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Informal visits build relationships and trust. These aren't "gotcha" moments but genuine opportunities to learn alongside teachers and offer support. A department chair might pop in to see how a new strategy is working, or a principal might visit to understand challenges teachers are facing.</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introduces the most hands-on leadership practice.</a:t>
            </a:r>
            <a:endParaRPr dirty="0"/>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Self-assessment: How confident do you feel recognizing high-quality literacy instruction in content areas outside your expertise?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Pair discussion: How do you currently structure classroom visits? What would "purposeful" look like for literacy?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Role-specific planning: Have participants consider for their specific role: What would building trust through informal visits look like for a principal, versus an instructional coach, versus a department chair?</a:t>
            </a:r>
            <a:endParaRPr dirty="0"/>
          </a:p>
          <a:p>
            <a:pPr marL="0" lvl="0" indent="0" algn="l" rtl="0">
              <a:lnSpc>
                <a:spcPct val="100000"/>
              </a:lnSpc>
              <a:spcBef>
                <a:spcPts val="360"/>
              </a:spcBef>
              <a:spcAft>
                <a:spcPts val="0"/>
              </a:spcAft>
              <a:buSzPts val="1400"/>
              <a:buNone/>
            </a:pPr>
            <a:endParaRPr dirty="0"/>
          </a:p>
        </p:txBody>
      </p:sp>
      <p:sp>
        <p:nvSpPr>
          <p:cNvPr id="502" name="Google Shape;5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Talking Points</a:t>
            </a:r>
            <a:endParaRPr/>
          </a:p>
          <a:p>
            <a:pPr marL="171450" lvl="0" indent="-171450" algn="l" rtl="0">
              <a:lnSpc>
                <a:spcPct val="100000"/>
              </a:lnSpc>
              <a:spcBef>
                <a:spcPts val="360"/>
              </a:spcBef>
              <a:spcAft>
                <a:spcPts val="0"/>
              </a:spcAft>
              <a:buClr>
                <a:schemeClr val="dk1"/>
              </a:buClr>
              <a:buSzPts val="1200"/>
              <a:buFont typeface="Arial"/>
              <a:buChar char="•"/>
            </a:pPr>
            <a:r>
              <a:rPr lang="en-US"/>
              <a:t>This example shows collaborative planning in action. The administrator and teacher are partners in improving instruction. This collaborative approach leads to the innovative idea of peer observation.</a:t>
            </a:r>
            <a:endParaRPr/>
          </a:p>
          <a:p>
            <a:pPr marL="171450" lvl="0" indent="-171450" algn="l" rtl="0">
              <a:lnSpc>
                <a:spcPct val="100000"/>
              </a:lnSpc>
              <a:spcBef>
                <a:spcPts val="360"/>
              </a:spcBef>
              <a:spcAft>
                <a:spcPts val="0"/>
              </a:spcAft>
              <a:buClr>
                <a:schemeClr val="dk1"/>
              </a:buClr>
              <a:buSzPts val="1200"/>
              <a:buFont typeface="Arial"/>
              <a:buChar char="•"/>
            </a:pPr>
            <a:r>
              <a:rPr lang="en-US"/>
              <a:t>The peer observation component is powerful because it positions the health teacher as a literacy leader among colleagues. This builds capacity beyond just one classroom and creates a culture where teachers learn from each other.</a:t>
            </a:r>
            <a:endParaRPr/>
          </a:p>
          <a:p>
            <a:pPr marL="171450" lvl="0" indent="-171450" algn="l" rtl="0">
              <a:lnSpc>
                <a:spcPct val="100000"/>
              </a:lnSpc>
              <a:spcBef>
                <a:spcPts val="360"/>
              </a:spcBef>
              <a:spcAft>
                <a:spcPts val="0"/>
              </a:spcAft>
              <a:buClr>
                <a:schemeClr val="dk1"/>
              </a:buClr>
              <a:buSzPts val="1200"/>
              <a:buFont typeface="Arial"/>
              <a:buChar char="•"/>
            </a:pPr>
            <a:r>
              <a:rPr lang="en-US"/>
              <a:t>The pitfall is common and important. Even well-intentioned peer observations can become unfocused rather than targeted professional learning. Teachers might discuss everything they noticed rather than analyzing specific literacy practices.</a:t>
            </a:r>
            <a:endParaRPr/>
          </a:p>
          <a:p>
            <a:pPr marL="171450" lvl="0" indent="-171450" algn="l" rtl="0">
              <a:lnSpc>
                <a:spcPct val="100000"/>
              </a:lnSpc>
              <a:spcBef>
                <a:spcPts val="360"/>
              </a:spcBef>
              <a:spcAft>
                <a:spcPts val="0"/>
              </a:spcAft>
              <a:buClr>
                <a:schemeClr val="dk1"/>
              </a:buClr>
              <a:buSzPts val="1200"/>
              <a:buFont typeface="Arial"/>
              <a:buChar char="•"/>
            </a:pPr>
            <a:r>
              <a:rPr lang="en-US"/>
              <a:t>The "look for guide" solution provides structure that focuses attention and conversation. It might include questions like "How did students demonstrate understanding of health claims?" or "What evidence shows students are developing evaluation skills?"</a:t>
            </a:r>
            <a:endParaRPr/>
          </a:p>
          <a:p>
            <a:pPr marL="0" lvl="0" indent="0" algn="l" rtl="0">
              <a:lnSpc>
                <a:spcPct val="100000"/>
              </a:lnSpc>
              <a:spcBef>
                <a:spcPts val="360"/>
              </a:spcBef>
              <a:spcAft>
                <a:spcPts val="0"/>
              </a:spcAft>
              <a:buSzPts val="1400"/>
              <a:buNone/>
            </a:pPr>
            <a:endParaRPr b="1"/>
          </a:p>
          <a:p>
            <a:pPr marL="0" lvl="0" indent="0" algn="l" rtl="0">
              <a:lnSpc>
                <a:spcPct val="100000"/>
              </a:lnSpc>
              <a:spcBef>
                <a:spcPts val="360"/>
              </a:spcBef>
              <a:spcAft>
                <a:spcPts val="0"/>
              </a:spcAft>
              <a:buSzPts val="1400"/>
              <a:buNone/>
            </a:pPr>
            <a:r>
              <a:rPr lang="en-US" b="1"/>
              <a:t>Facilitator Considerations</a:t>
            </a:r>
            <a:endParaRPr/>
          </a:p>
          <a:p>
            <a:pPr marL="171450" lvl="0" indent="-171450" algn="l" rtl="0">
              <a:lnSpc>
                <a:spcPct val="100000"/>
              </a:lnSpc>
              <a:spcBef>
                <a:spcPts val="360"/>
              </a:spcBef>
              <a:spcAft>
                <a:spcPts val="0"/>
              </a:spcAft>
              <a:buClr>
                <a:schemeClr val="dk1"/>
              </a:buClr>
              <a:buSzPts val="1200"/>
              <a:buFont typeface="Arial"/>
              <a:buChar char="•"/>
            </a:pPr>
            <a:r>
              <a:rPr lang="en-US"/>
              <a:t>This example demonstrates the evolution from individual to collective literacy leadership.</a:t>
            </a:r>
            <a:endParaRPr/>
          </a:p>
          <a:p>
            <a:pPr marL="0" lvl="0" indent="0" algn="l" rtl="0">
              <a:lnSpc>
                <a:spcPct val="100000"/>
              </a:lnSpc>
              <a:spcBef>
                <a:spcPts val="360"/>
              </a:spcBef>
              <a:spcAft>
                <a:spcPts val="0"/>
              </a:spcAft>
              <a:buSzPts val="1400"/>
              <a:buNone/>
            </a:pPr>
            <a:endParaRPr b="1"/>
          </a:p>
          <a:p>
            <a:pPr marL="0" lvl="0" indent="0" algn="l" rtl="0">
              <a:lnSpc>
                <a:spcPct val="100000"/>
              </a:lnSpc>
              <a:spcBef>
                <a:spcPts val="360"/>
              </a:spcBef>
              <a:spcAft>
                <a:spcPts val="0"/>
              </a:spcAft>
              <a:buSzPts val="1400"/>
              <a:buNone/>
            </a:pPr>
            <a:r>
              <a:rPr lang="en-US" b="1"/>
              <a:t>Considerations for interactivity:</a:t>
            </a:r>
            <a:endParaRPr/>
          </a:p>
          <a:p>
            <a:pPr marL="171450" lvl="0" indent="-171450" algn="l" rtl="0">
              <a:lnSpc>
                <a:spcPct val="100000"/>
              </a:lnSpc>
              <a:spcBef>
                <a:spcPts val="360"/>
              </a:spcBef>
              <a:spcAft>
                <a:spcPts val="0"/>
              </a:spcAft>
              <a:buClr>
                <a:schemeClr val="dk1"/>
              </a:buClr>
              <a:buSzPts val="1200"/>
              <a:buFont typeface="Arial"/>
              <a:buChar char="•"/>
            </a:pPr>
            <a:r>
              <a:rPr lang="en-US"/>
              <a:t>Experience sharing: Has anyone facilitated or participated in peer observations? What made them effective or ineffective? (2-3 volunteers share briefly)</a:t>
            </a:r>
            <a:endParaRPr/>
          </a:p>
          <a:p>
            <a:pPr marL="171450" lvl="0" indent="-171450" algn="l" rtl="0">
              <a:lnSpc>
                <a:spcPct val="100000"/>
              </a:lnSpc>
              <a:spcBef>
                <a:spcPts val="360"/>
              </a:spcBef>
              <a:spcAft>
                <a:spcPts val="0"/>
              </a:spcAft>
              <a:buClr>
                <a:schemeClr val="dk1"/>
              </a:buClr>
              <a:buSzPts val="1200"/>
              <a:buFont typeface="Arial"/>
              <a:buChar char="•"/>
            </a:pPr>
            <a:r>
              <a:rPr lang="en-US"/>
              <a:t>Problem-solving: What other solutions might address the unfocused discussion pitfall? (brainstorm alternatives)</a:t>
            </a:r>
            <a:endParaRPr/>
          </a:p>
          <a:p>
            <a:pPr marL="171450" lvl="0" indent="-171450" algn="l" rtl="0">
              <a:lnSpc>
                <a:spcPct val="100000"/>
              </a:lnSpc>
              <a:spcBef>
                <a:spcPts val="360"/>
              </a:spcBef>
              <a:spcAft>
                <a:spcPts val="0"/>
              </a:spcAft>
              <a:buClr>
                <a:schemeClr val="dk1"/>
              </a:buClr>
              <a:buSzPts val="1200"/>
              <a:buFont typeface="Arial"/>
              <a:buChar char="•"/>
            </a:pPr>
            <a:r>
              <a:rPr lang="en-US"/>
              <a:t>Application thinking: What would a "look for guide" include for literacy instruction in your school's context?</a:t>
            </a:r>
            <a:endParaRPr/>
          </a:p>
          <a:p>
            <a:pPr marL="0" lvl="0" indent="0" algn="l" rtl="0">
              <a:lnSpc>
                <a:spcPct val="100000"/>
              </a:lnSpc>
              <a:spcBef>
                <a:spcPts val="360"/>
              </a:spcBef>
              <a:spcAft>
                <a:spcPts val="0"/>
              </a:spcAft>
              <a:buSzPts val="1400"/>
              <a:buNone/>
            </a:pPr>
            <a:endParaRPr/>
          </a:p>
        </p:txBody>
      </p:sp>
      <p:sp>
        <p:nvSpPr>
          <p:cNvPr id="509" name="Google Shape;5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Trust is the foundation of effective feedback cycles. Without it, even the most skillful feedback falls flat, and teachers may become defensive or compliance-focused rather than growth-oriented. Consider trust from the teacher's perspective. Do they believe you understand the challenges of their work? Do they feel you're there to support rather than judge? Do they see you as invested in their professional growth?</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reflection focuses on the relational foundation necessary for instructional leadership.</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Trust-building looks different depending on your role. A principal might focus on creating safe spaces for risk-taking, while an instructional coach might emphasize confidentiality and teacher-driven goals. A department chair might work on establishing credibility as a peer leader.</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2 minutes to reflect silently on the question before sharing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Pair-share with focus: one concrete, actionable step they could implement immediately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Gallery walk option: if participants are willing, have them write their ideas on chart paper and do a brief gallery walk to see all strategies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Close by acknowledging that trust-building is ongoing work, not a checklist item</a:t>
            </a:r>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r>
              <a:rPr lang="en-US" dirty="0"/>
              <a:t>https://images.all4ed.org/two-female-teachers-during-faculty-meeting-2</a:t>
            </a:r>
            <a:endParaRPr dirty="0"/>
          </a:p>
          <a:p>
            <a:pPr marL="0" lvl="0" indent="0" algn="l" rtl="0">
              <a:lnSpc>
                <a:spcPct val="100000"/>
              </a:lnSpc>
              <a:spcBef>
                <a:spcPts val="360"/>
              </a:spcBef>
              <a:spcAft>
                <a:spcPts val="0"/>
              </a:spcAft>
              <a:buSzPts val="1400"/>
              <a:buNone/>
            </a:pPr>
            <a:endParaRPr dirty="0"/>
          </a:p>
        </p:txBody>
      </p:sp>
      <p:sp>
        <p:nvSpPr>
          <p:cNvPr id="517" name="Google Shape;51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reflection moves from individual teacher support to systemic professional learning infrastructure. As leaders, you're responsible for creating and improving the systems that support ongoing teacher collaboration and growth.</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Existing opportunities might include PLCs, department meetings, faculty meetings, professional development days, or informal collaboration time. The key is evaluating how well these spaces currently support literacy-focused planning and learning.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Expansion and improvement might mean restructuring existing time, advocating for additional resources, or reimagining how collaborative time is used. It could also mean creating new opportunities like literacy-focused learning walks or cross-departmental planning sessions.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Think strategically about sustainability. What professional learning opportunities can you realistically maintain and improve? What new opportunities align with your school's culture and resources?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quick write allows for individual reflection toward next steps before moving to session conclusion.</a:t>
            </a:r>
            <a:endParaRPr dirty="0"/>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Provide 4-5 minutes for individual writing time—this should be genuine reflection, not rushed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Optional sharing: invite 2-3 volunteers to share one insight from their writing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Action planning: encourage participants to identify one specific next step they'll take regarding professional learning opportunities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Connect to earlier discussions: how do these professional learning opportunities support the three practices we've explored?</a:t>
            </a:r>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r>
              <a:rPr lang="en-US" dirty="0"/>
              <a:t>https://images.all4ed.org/science-teachers-planning</a:t>
            </a:r>
            <a:endParaRPr dirty="0"/>
          </a:p>
          <a:p>
            <a:pPr marL="0" lvl="0" indent="0" algn="l" rtl="0">
              <a:lnSpc>
                <a:spcPct val="100000"/>
              </a:lnSpc>
              <a:spcBef>
                <a:spcPts val="360"/>
              </a:spcBef>
              <a:spcAft>
                <a:spcPts val="0"/>
              </a:spcAft>
              <a:buSzPts val="1400"/>
              <a:buNone/>
            </a:pPr>
            <a:endParaRPr dirty="0"/>
          </a:p>
        </p:txBody>
      </p:sp>
      <p:sp>
        <p:nvSpPr>
          <p:cNvPr id="525" name="Google Shape;52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lang="en-US" dirty="0"/>
          </a:p>
          <a:p>
            <a:pPr marL="171450" lvl="0" indent="-171450" algn="l" rtl="0">
              <a:lnSpc>
                <a:spcPct val="100000"/>
              </a:lnSpc>
              <a:spcBef>
                <a:spcPts val="360"/>
              </a:spcBef>
              <a:spcAft>
                <a:spcPts val="0"/>
              </a:spcAft>
              <a:buClr>
                <a:schemeClr val="dk1"/>
              </a:buClr>
              <a:buSzPts val="1200"/>
              <a:buFont typeface="Arial"/>
              <a:buChar char="•"/>
            </a:pPr>
            <a:r>
              <a:rPr lang="en-US" dirty="0"/>
              <a:t>Oregon's Adolescent Literacy Framework provides the foundation for everything we've explored today. The first three chapters establish why disciplinary literacy matters for students' postsecondary success and how to create the conditions and supports for students to be successful.</a:t>
            </a:r>
          </a:p>
          <a:p>
            <a:pPr marL="171450" lvl="0" indent="-171450" algn="l" rtl="0">
              <a:lnSpc>
                <a:spcPct val="100000"/>
              </a:lnSpc>
              <a:spcBef>
                <a:spcPts val="360"/>
              </a:spcBef>
              <a:spcAft>
                <a:spcPts val="0"/>
              </a:spcAft>
              <a:buClr>
                <a:schemeClr val="dk1"/>
              </a:buClr>
              <a:buSzPts val="1200"/>
              <a:buFont typeface="Arial"/>
              <a:buChar char="•"/>
            </a:pPr>
            <a:r>
              <a:rPr lang="en-US" dirty="0"/>
              <a:t>Chapter 2's focus on conditions, including high expectations, culturally responsive practice and engagement, directly connects to our discussion about leveraging student background knowledge. When we recognize students' experiences and set high expectations for professional communication, we create the conditions for meaningful learning. The framework shows how these conditions specifically support CTE students in developing career-ready literacy skills.</a:t>
            </a:r>
          </a:p>
          <a:p>
            <a:pPr marL="171450" lvl="0" indent="-171450" algn="l" rtl="0">
              <a:lnSpc>
                <a:spcPct val="100000"/>
              </a:lnSpc>
              <a:spcBef>
                <a:spcPts val="360"/>
              </a:spcBef>
              <a:spcAft>
                <a:spcPts val="0"/>
              </a:spcAft>
              <a:buClr>
                <a:schemeClr val="dk1"/>
              </a:buClr>
              <a:buSzPts val="1200"/>
              <a:buFont typeface="Arial"/>
              <a:buChar char="•"/>
            </a:pPr>
            <a:r>
              <a:rPr lang="en-US" dirty="0"/>
              <a:t>Chapter 3 addresses supports for multilingual learners and students with disabilities, populations we all serve. The framework provides strategies for making technical texts accessible while maintaining rigor. As you read these chapters, you'll find practical approaches for supporting all students in mastering the complex literacy demands of your field.</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b="1" dirty="0"/>
              <a:t>Facilitator Considerations</a:t>
            </a:r>
            <a:endParaRPr lang="en-US" dirty="0"/>
          </a:p>
          <a:p>
            <a:pPr marL="0" lvl="0" indent="0" algn="l" rtl="0">
              <a:lnSpc>
                <a:spcPct val="100000"/>
              </a:lnSpc>
              <a:spcBef>
                <a:spcPts val="360"/>
              </a:spcBef>
              <a:spcAft>
                <a:spcPts val="0"/>
              </a:spcAft>
              <a:buSzPts val="1400"/>
              <a:buNone/>
            </a:pPr>
            <a:r>
              <a:rPr lang="en-US" dirty="0"/>
              <a:t>This closing slide encourages continued learning through framework exploration.</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b="1" dirty="0"/>
              <a:t>Considerations for interactivity:</a:t>
            </a:r>
          </a:p>
          <a:p>
            <a:pPr marL="171450" lvl="0" indent="-171450" algn="l" rtl="0">
              <a:lnSpc>
                <a:spcPct val="100000"/>
              </a:lnSpc>
              <a:spcBef>
                <a:spcPts val="360"/>
              </a:spcBef>
              <a:spcAft>
                <a:spcPts val="0"/>
              </a:spcAft>
              <a:buClr>
                <a:schemeClr val="dk1"/>
              </a:buClr>
              <a:buSzPts val="1200"/>
              <a:buFont typeface="Arial"/>
              <a:buChar char="•"/>
            </a:pPr>
            <a:r>
              <a:rPr lang="en-US" dirty="0"/>
              <a:t>Consider asking for a commitment: "Who will commit to reading at least one chapter before our next meeting?”</a:t>
            </a:r>
          </a:p>
          <a:p>
            <a:pPr marL="171450" lvl="0" indent="-171450" algn="l" rtl="0">
              <a:lnSpc>
                <a:spcPct val="100000"/>
              </a:lnSpc>
              <a:spcBef>
                <a:spcPts val="360"/>
              </a:spcBef>
              <a:spcAft>
                <a:spcPts val="0"/>
              </a:spcAft>
              <a:buClr>
                <a:schemeClr val="dk1"/>
              </a:buClr>
              <a:buSzPts val="1200"/>
              <a:buFont typeface="Arial"/>
              <a:buChar char="•"/>
            </a:pPr>
            <a:r>
              <a:rPr lang="en-US" dirty="0"/>
              <a:t>Quick planning: Have participants identify when they'll read the framework chapters (add to calendar).</a:t>
            </a:r>
          </a:p>
          <a:p>
            <a:pPr marL="171450" lvl="0" indent="-171450" algn="l" rtl="0">
              <a:lnSpc>
                <a:spcPct val="100000"/>
              </a:lnSpc>
              <a:spcBef>
                <a:spcPts val="360"/>
              </a:spcBef>
              <a:spcAft>
                <a:spcPts val="0"/>
              </a:spcAft>
              <a:buClr>
                <a:schemeClr val="dk1"/>
              </a:buClr>
              <a:buSzPts val="1200"/>
              <a:buFont typeface="Arial"/>
              <a:buChar char="•"/>
            </a:pPr>
            <a:r>
              <a:rPr lang="en-US" dirty="0"/>
              <a:t>Buddy system: Encourage participants to find a reading partner for accountability and discussion.</a:t>
            </a:r>
          </a:p>
          <a:p>
            <a:pPr marL="171450" lvl="0" indent="-171450" algn="l" rtl="0">
              <a:lnSpc>
                <a:spcPct val="100000"/>
              </a:lnSpc>
              <a:spcBef>
                <a:spcPts val="360"/>
              </a:spcBef>
              <a:spcAft>
                <a:spcPts val="0"/>
              </a:spcAft>
              <a:buClr>
                <a:schemeClr val="dk1"/>
              </a:buClr>
              <a:buSzPts val="1200"/>
              <a:buFont typeface="Arial"/>
              <a:buChar char="•"/>
            </a:pPr>
            <a:r>
              <a:rPr lang="en-US" dirty="0"/>
              <a:t>Close with appreciation for their engagement and a reminder that improving disciplinary literacy is ongoing professional work.</a:t>
            </a:r>
          </a:p>
        </p:txBody>
      </p:sp>
      <p:sp>
        <p:nvSpPr>
          <p:cNvPr id="659" name="Google Shape;6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a:extLst>
            <a:ext uri="{FF2B5EF4-FFF2-40B4-BE49-F238E27FC236}">
              <a16:creationId xmlns:a16="http://schemas.microsoft.com/office/drawing/2014/main" id="{38489C8B-0FA5-C7DD-F6B9-FF059B5113FE}"/>
            </a:ext>
          </a:extLst>
        </p:cNvPr>
        <p:cNvGrpSpPr/>
        <p:nvPr/>
      </p:nvGrpSpPr>
      <p:grpSpPr>
        <a:xfrm>
          <a:off x="0" y="0"/>
          <a:ext cx="0" cy="0"/>
          <a:chOff x="0" y="0"/>
          <a:chExt cx="0" cy="0"/>
        </a:xfrm>
      </p:grpSpPr>
      <p:sp>
        <p:nvSpPr>
          <p:cNvPr id="464" name="Google Shape;464;p95:notes">
            <a:extLst>
              <a:ext uri="{FF2B5EF4-FFF2-40B4-BE49-F238E27FC236}">
                <a16:creationId xmlns:a16="http://schemas.microsoft.com/office/drawing/2014/main" id="{81E61A46-FEA8-A08B-6339-6ED789E128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95:notes">
            <a:extLst>
              <a:ext uri="{FF2B5EF4-FFF2-40B4-BE49-F238E27FC236}">
                <a16:creationId xmlns:a16="http://schemas.microsoft.com/office/drawing/2014/main" id="{F4468265-D851-C1FD-E286-D228B2289F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lang="en-US" dirty="0"/>
          </a:p>
          <a:p>
            <a:pPr marL="171450" lvl="0" indent="-171450" algn="l" rtl="0">
              <a:lnSpc>
                <a:spcPct val="100000"/>
              </a:lnSpc>
              <a:spcBef>
                <a:spcPts val="0"/>
              </a:spcBef>
              <a:spcAft>
                <a:spcPts val="0"/>
              </a:spcAft>
              <a:buSzPts val="1400"/>
              <a:buFont typeface="Arial"/>
              <a:buChar char="•"/>
            </a:pPr>
            <a:r>
              <a:rPr lang="en-US" dirty="0"/>
              <a:t>Ask participants to read the quotes and share out words or ideas that resonated with them. </a:t>
            </a:r>
          </a:p>
          <a:p>
            <a:pPr marL="171450" lvl="0" indent="-171450" algn="l" rtl="0">
              <a:lnSpc>
                <a:spcPct val="100000"/>
              </a:lnSpc>
              <a:spcBef>
                <a:spcPts val="0"/>
              </a:spcBef>
              <a:spcAft>
                <a:spcPts val="0"/>
              </a:spcAft>
              <a:buSzPts val="1400"/>
              <a:buFont typeface="Arial"/>
              <a:buChar char="•"/>
            </a:pPr>
            <a:r>
              <a:rPr lang="en-US" dirty="0"/>
              <a:t>Reflection prompt: What “genius and persistence” have you seen students bring to your class that might have been overlooked in other disciplines?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Facilitator Considerations</a:t>
            </a:r>
          </a:p>
          <a:p>
            <a:pPr marL="0" lvl="0" indent="0" algn="l" rtl="0">
              <a:lnSpc>
                <a:spcPct val="100000"/>
              </a:lnSpc>
              <a:spcBef>
                <a:spcPts val="0"/>
              </a:spcBef>
              <a:spcAft>
                <a:spcPts val="0"/>
              </a:spcAft>
              <a:buSzPts val="1400"/>
              <a:buNone/>
            </a:pPr>
            <a:r>
              <a:rPr lang="en-US" dirty="0"/>
              <a:t>This slide lays the groundwork for the importance of disciplinary literacy to course and career success.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p:txBody>
      </p:sp>
      <p:sp>
        <p:nvSpPr>
          <p:cNvPr id="466" name="Google Shape;466;p95:notes">
            <a:extLst>
              <a:ext uri="{FF2B5EF4-FFF2-40B4-BE49-F238E27FC236}">
                <a16:creationId xmlns:a16="http://schemas.microsoft.com/office/drawing/2014/main" id="{A4A02560-FF14-252B-29F1-45830396BE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808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400050" lvl="0" indent="-171450" algn="l" rtl="0">
              <a:lnSpc>
                <a:spcPct val="100000"/>
              </a:lnSpc>
              <a:spcBef>
                <a:spcPts val="360"/>
              </a:spcBef>
              <a:spcAft>
                <a:spcPts val="0"/>
              </a:spcAft>
              <a:buSzPts val="1400"/>
              <a:buFont typeface="Arial"/>
              <a:buChar char="•"/>
            </a:pPr>
            <a:r>
              <a:rPr lang="en-US" dirty="0"/>
              <a:t>Session purpose: Help leaders reflect on ways they can support disciplinary literacy in their schools and districts. </a:t>
            </a:r>
            <a:endParaRPr dirty="0"/>
          </a:p>
          <a:p>
            <a:pPr marL="400050" lvl="0" indent="-171450" algn="l" rtl="0">
              <a:lnSpc>
                <a:spcPct val="100000"/>
              </a:lnSpc>
              <a:spcBef>
                <a:spcPts val="360"/>
              </a:spcBef>
              <a:spcAft>
                <a:spcPts val="0"/>
              </a:spcAft>
              <a:buSzPts val="1400"/>
              <a:buFont typeface="Arial"/>
              <a:buChar char="•"/>
            </a:pPr>
            <a:r>
              <a:rPr lang="en-US" dirty="0"/>
              <a:t>Review the agenda, highlighting that the session begins and ends with reflection. The bulk of the time focuses on three practices leaders can enact to support disciplinary literacy in their context. </a:t>
            </a:r>
            <a:endParaRPr dirty="0"/>
          </a:p>
          <a:p>
            <a:pPr marL="400050" lvl="0" indent="-171450" algn="l" rtl="0">
              <a:lnSpc>
                <a:spcPct val="100000"/>
              </a:lnSpc>
              <a:spcBef>
                <a:spcPts val="360"/>
              </a:spcBef>
              <a:spcAft>
                <a:spcPts val="0"/>
              </a:spcAft>
              <a:buSzPts val="1400"/>
              <a:buFont typeface="Arial"/>
              <a:buChar char="•"/>
            </a:pPr>
            <a:r>
              <a:rPr lang="en-US" dirty="0"/>
              <a:t>Practice 1 is focused on promoting a culture of shared responsibility. </a:t>
            </a:r>
            <a:endParaRPr dirty="0"/>
          </a:p>
          <a:p>
            <a:pPr marL="400050" lvl="0" indent="-171450" algn="l" rtl="0">
              <a:lnSpc>
                <a:spcPct val="100000"/>
              </a:lnSpc>
              <a:spcBef>
                <a:spcPts val="360"/>
              </a:spcBef>
              <a:spcAft>
                <a:spcPts val="0"/>
              </a:spcAft>
              <a:buSzPts val="1400"/>
              <a:buFont typeface="Arial"/>
              <a:buChar char="•"/>
            </a:pPr>
            <a:r>
              <a:rPr lang="en-US" dirty="0"/>
              <a:t>Practice 2 is about fostering a schoolwide approach to literacy.</a:t>
            </a:r>
            <a:endParaRPr dirty="0"/>
          </a:p>
          <a:p>
            <a:pPr marL="400050" lvl="0" indent="-171450" algn="l" rtl="0">
              <a:lnSpc>
                <a:spcPct val="100000"/>
              </a:lnSpc>
              <a:spcBef>
                <a:spcPts val="360"/>
              </a:spcBef>
              <a:spcAft>
                <a:spcPts val="0"/>
              </a:spcAft>
              <a:buSzPts val="1400"/>
              <a:buFont typeface="Arial"/>
              <a:buChar char="•"/>
            </a:pPr>
            <a:r>
              <a:rPr lang="en-US" dirty="0"/>
              <a:t> Practice 3 is to conduct purposeful classroom visits.</a:t>
            </a:r>
            <a:endParaRPr dirty="0"/>
          </a:p>
          <a:p>
            <a:pPr marL="400050" lvl="0" indent="-171450" algn="l" rtl="0">
              <a:lnSpc>
                <a:spcPct val="100000"/>
              </a:lnSpc>
              <a:spcBef>
                <a:spcPts val="360"/>
              </a:spcBef>
              <a:spcAft>
                <a:spcPts val="0"/>
              </a:spcAft>
              <a:buSzPts val="1400"/>
              <a:buFont typeface="Arial"/>
              <a:buChar char="•"/>
            </a:pPr>
            <a:r>
              <a:rPr lang="en-US" dirty="0"/>
              <a:t>The session concludes with an opportunity for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reflection</a:t>
            </a:r>
            <a:r>
              <a:rPr lang="en-US" dirty="0"/>
              <a:t> and forward planning. </a:t>
            </a:r>
            <a:endParaRPr dirty="0"/>
          </a:p>
          <a:p>
            <a:pPr marL="0" lvl="0" indent="0" algn="l" rtl="0">
              <a:lnSpc>
                <a:spcPct val="100000"/>
              </a:lnSpc>
              <a:spcBef>
                <a:spcPts val="360"/>
              </a:spcBef>
              <a:spcAft>
                <a:spcPts val="0"/>
              </a:spcAft>
              <a:buSzPts val="1400"/>
              <a:buFont typeface="Arial"/>
              <a:buNone/>
            </a:pPr>
            <a:endParaRPr lang="en-US" b="1" dirty="0"/>
          </a:p>
          <a:p>
            <a:pPr marL="0" lvl="0" indent="0" algn="l" rtl="0">
              <a:lnSpc>
                <a:spcPct val="100000"/>
              </a:lnSpc>
              <a:spcBef>
                <a:spcPts val="360"/>
              </a:spcBef>
              <a:spcAft>
                <a:spcPts val="0"/>
              </a:spcAft>
              <a:buSzPts val="1400"/>
              <a:buFont typeface="Arial"/>
              <a:buNone/>
            </a:pPr>
            <a:r>
              <a:rPr lang="en-US" b="1" dirty="0"/>
              <a:t>Facilitator Considerations</a:t>
            </a:r>
            <a:endParaRPr dirty="0"/>
          </a:p>
          <a:p>
            <a:pPr marL="0" lvl="0" indent="0" algn="l" rtl="0">
              <a:lnSpc>
                <a:spcPct val="100000"/>
              </a:lnSpc>
              <a:spcBef>
                <a:spcPts val="0"/>
              </a:spcBef>
              <a:spcAft>
                <a:spcPts val="0"/>
              </a:spcAft>
              <a:buSzPts val="1400"/>
              <a:buNone/>
            </a:pPr>
            <a:r>
              <a:rPr lang="en-US" dirty="0"/>
              <a:t>This slide describes the arc of the session and can help participants understand what’s to come.</a:t>
            </a:r>
            <a:endParaRPr dirty="0"/>
          </a:p>
          <a:p>
            <a:pPr marL="0" lvl="0" indent="0" algn="l" rtl="0">
              <a:lnSpc>
                <a:spcPct val="100000"/>
              </a:lnSpc>
              <a:spcBef>
                <a:spcPts val="0"/>
              </a:spcBef>
              <a:spcAft>
                <a:spcPts val="0"/>
              </a:spcAft>
              <a:buSzPts val="1400"/>
              <a:buNone/>
            </a:pPr>
            <a:endParaRPr dirty="0"/>
          </a:p>
        </p:txBody>
      </p:sp>
      <p:sp>
        <p:nvSpPr>
          <p:cNvPr id="426" name="Google Shape;426;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Equitable literacy instruction is vital for preparing all students for success in career and college. School leaders play a crucial role in supporting student literacy development across all disciplines by fostering a culture of literacy, providing necessary support and resources to teachers and ensuring that literacy instruction is a shared and collaborative effort. By prioritizing the following practices, school leaders can create an environment in which every student has the opportunity to develop strong literacy skills.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introduces the core purpose of our session: recognizing that equitable literacy instruction is vital for preparing all students for success. As leaders, you have a unique vantage point and sphere of influence that positions you to support literacy development across all disciplines.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literacy is seen as everyone's responsibility—not just that of Language Arts teachers—students benefit from consistent strategies and support across their entire school experience.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your own role and how it naturally connects to fostering literacy. Whether you're a principal conducting classroom visits, an instructional coach supporting teachers, or a department chair facilitating PLCs, you're positioned to influence literacy practices.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SzPts val="1400"/>
              <a:buFont typeface="Arial" panose="020B0604020202020204" pitchFamily="34" charset="0"/>
              <a:buChar char="•"/>
            </a:pPr>
            <a:r>
              <a:rPr lang="en-US" dirty="0"/>
              <a:t>This opening reflection slide sets the tone for personal connection and self-assessment.</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2 minutes of quiet reflection time to consider both questions.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Use think-pair-share: participants discuss their chosen question with a partner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for 2-3 volunteers to share insights about how their role connects to literacy support.</a:t>
            </a:r>
            <a:endParaRPr dirty="0"/>
          </a:p>
        </p:txBody>
      </p:sp>
      <p:sp>
        <p:nvSpPr>
          <p:cNvPr id="440" name="Google Shape;4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These three practices form the foundation of leadership support for disciplinary literacy. They're interconnected and mutually reinforcing.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Notice these aren't add-ons to your existing work. These practices integrate into what you're already doing as instructional leaders, giving you a framework for making that work more intentional around literacy.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Each practice will be explored in depth, including concrete examples and potential pitfalls to avoid. Think about which practice might be your starting point based on your school's current context.</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overview slide provides the roadmap for the session's main content.</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poll: Which practice feels most challenging in your context? (show of hands)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Brief discussion: How do these three practices connect to initiatives already underway in your school?</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Preview that each practice includes both examples and pitfalls to learn from.</a:t>
            </a:r>
            <a:endParaRPr dirty="0"/>
          </a:p>
        </p:txBody>
      </p:sp>
      <p:sp>
        <p:nvSpPr>
          <p:cNvPr id="448" name="Google Shape;4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Disciplinary literacy means students learn to think, read, write and communicate like experts in each field. A chemistry student learns to read like a chemist, write lab reports like a scientist, and discuss findings using precise scientific language. This specialized approach requires all teachers to see themselves as literacy teachers within their discipline.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Creating a culture of shared responsibility starts with establishing trust and a learning culture for adults. Teachers need to feel supported, not judged, as they develop new skills in literacy instruction. This culture extends to students, who need to understand that literacy skills are essential for success in every subject.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Your vision for literacy should be compelling and clear. Teachers need to understand not just what you expect, but why it matters for student success. Accountability structures should be balanced with support, such as professional development, coaching, resources and time for collaboration.</a:t>
            </a:r>
            <a:endParaRPr dirty="0"/>
          </a:p>
          <a:p>
            <a:pPr marL="171450" lvl="0" indent="-9525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introduces the first practice with practical applications.</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Table discussion: What does "shared responsibility" look like in your school currently?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Identify one concrete step from the "ways to enact" list that could be implemented immediately.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sharing a brief example from your own experience about building shared responsibility.</a:t>
            </a:r>
            <a:endParaRPr dirty="0"/>
          </a:p>
        </p:txBody>
      </p:sp>
      <p:sp>
        <p:nvSpPr>
          <p:cNvPr id="455" name="Google Shape;4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example shows how professional learning communities can be leveraged to build shared responsibility. Notice that educators examine actual texts from their disciplines and identify the specific skills students need. This grounds the work in their content, making it relevant and authentic.</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potential pitfall is critical to understand. Even when teachers recognize what students need, they may lack the pedagogical knowledge to teach these literacy skills effectively. Identifying the need is only the first step; learning something new requires ongoing support to translate awareness into classroom practice.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solution helps to create a sustainable support system. Teachers learn from each other, share successes and challenges, and refine their practice together. This collaborative approach builds both competence and confidence.</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provides a concrete scenario to ground the theoretical discussion.</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Partner discussion: Have you seen similar (or different) pitfalls in your school? What worked to address them? (2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Brainstorm additional solutions beyond the one provided.</a:t>
            </a:r>
            <a:endParaRPr dirty="0"/>
          </a:p>
        </p:txBody>
      </p:sp>
      <p:sp>
        <p:nvSpPr>
          <p:cNvPr id="462" name="Google Shape;4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 compelling vision for literacy goes beyond test scores or graduation requirements. It connects to your deeper beliefs about education and student potential. Your vision should inspire teachers to see literacy instruction as integral to their subject's success, not an add-on.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what elements would resonate with your specific school community.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"why" behind each element matters. </a:t>
            </a:r>
            <a:endParaRPr dirty="0"/>
          </a:p>
          <a:p>
            <a:pPr marL="171450" lvl="0" indent="-9525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reflection deepens participants' thinking about vision and motivation.</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b="0" dirty="0"/>
              <a:t>Ask participants to write key vision elements during pair-share.</a:t>
            </a:r>
            <a:endParaRPr dirty="0"/>
          </a:p>
          <a:p>
            <a:pPr marL="171450" lvl="0" indent="-171450" algn="l" rtl="0">
              <a:lnSpc>
                <a:spcPct val="100000"/>
              </a:lnSpc>
              <a:spcBef>
                <a:spcPts val="360"/>
              </a:spcBef>
              <a:spcAft>
                <a:spcPts val="0"/>
              </a:spcAft>
              <a:buClr>
                <a:schemeClr val="dk1"/>
              </a:buClr>
              <a:buSzPts val="1200"/>
              <a:buFont typeface="Arial"/>
              <a:buChar char="•"/>
            </a:pPr>
            <a:r>
              <a:rPr lang="en-US" b="0" dirty="0"/>
              <a:t>Create a word cloud or affinity map of common themes across participants' visions.</a:t>
            </a:r>
            <a:endParaRPr dirty="0"/>
          </a:p>
          <a:p>
            <a:pPr marL="171450" lvl="0" indent="-171450" algn="l" rtl="0">
              <a:lnSpc>
                <a:spcPct val="100000"/>
              </a:lnSpc>
              <a:spcBef>
                <a:spcPts val="360"/>
              </a:spcBef>
              <a:spcAft>
                <a:spcPts val="0"/>
              </a:spcAft>
              <a:buClr>
                <a:schemeClr val="dk1"/>
              </a:buClr>
              <a:buSzPts val="1200"/>
              <a:buFont typeface="Arial"/>
              <a:buChar char="•"/>
            </a:pPr>
            <a:r>
              <a:rPr lang="en-US" b="0" dirty="0"/>
              <a:t>If time allows, have one pair share their discussion with the whole group.</a:t>
            </a:r>
            <a:endParaRPr dirty="0"/>
          </a:p>
          <a:p>
            <a:pPr marL="171450" lvl="0" indent="-171450" algn="l" rtl="0">
              <a:lnSpc>
                <a:spcPct val="100000"/>
              </a:lnSpc>
              <a:spcBef>
                <a:spcPts val="360"/>
              </a:spcBef>
              <a:spcAft>
                <a:spcPts val="0"/>
              </a:spcAft>
              <a:buClr>
                <a:schemeClr val="dk1"/>
              </a:buClr>
              <a:buSzPts val="1200"/>
              <a:buFont typeface="Arial"/>
              <a:buChar char="•"/>
            </a:pPr>
            <a:r>
              <a:rPr lang="en-US" b="0" dirty="0"/>
              <a:t>Connect back to participants' earlier reflections about their roles.</a:t>
            </a:r>
            <a:endParaRPr dirty="0"/>
          </a:p>
        </p:txBody>
      </p:sp>
      <p:sp>
        <p:nvSpPr>
          <p:cNvPr id="470" name="Google Shape;4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12"/>
        <p:cNvGrpSpPr/>
        <p:nvPr/>
      </p:nvGrpSpPr>
      <p:grpSpPr>
        <a:xfrm>
          <a:off x="0" y="0"/>
          <a:ext cx="0" cy="0"/>
          <a:chOff x="0" y="0"/>
          <a:chExt cx="0" cy="0"/>
        </a:xfrm>
      </p:grpSpPr>
      <p:pic>
        <p:nvPicPr>
          <p:cNvPr id="13" name="Google Shape;13;p19"/>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14" name="Google Shape;14;p19"/>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15;p19"/>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16" name="Google Shape;16;p19"/>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76"/>
        <p:cNvGrpSpPr/>
        <p:nvPr/>
      </p:nvGrpSpPr>
      <p:grpSpPr>
        <a:xfrm>
          <a:off x="0" y="0"/>
          <a:ext cx="0" cy="0"/>
          <a:chOff x="0" y="0"/>
          <a:chExt cx="0" cy="0"/>
        </a:xfrm>
      </p:grpSpPr>
      <p:sp>
        <p:nvSpPr>
          <p:cNvPr id="77" name="Google Shape;77;p3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34"/>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3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82"/>
        <p:cNvGrpSpPr/>
        <p:nvPr/>
      </p:nvGrpSpPr>
      <p:grpSpPr>
        <a:xfrm>
          <a:off x="0" y="0"/>
          <a:ext cx="0" cy="0"/>
          <a:chOff x="0" y="0"/>
          <a:chExt cx="0" cy="0"/>
        </a:xfrm>
      </p:grpSpPr>
      <p:sp>
        <p:nvSpPr>
          <p:cNvPr id="83" name="Google Shape;83;p35"/>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3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5"/>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87"/>
        <p:cNvGrpSpPr/>
        <p:nvPr/>
      </p:nvGrpSpPr>
      <p:grpSpPr>
        <a:xfrm>
          <a:off x="0" y="0"/>
          <a:ext cx="0" cy="0"/>
          <a:chOff x="0" y="0"/>
          <a:chExt cx="0" cy="0"/>
        </a:xfrm>
      </p:grpSpPr>
      <p:sp>
        <p:nvSpPr>
          <p:cNvPr id="88" name="Google Shape;88;p36"/>
          <p:cNvSpPr/>
          <p:nvPr/>
        </p:nvSpPr>
        <p:spPr>
          <a:xfrm>
            <a:off x="0" y="0"/>
            <a:ext cx="1218882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36"/>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36"/>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6"/>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 name="Google Shape;92;p36"/>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1 column, halfWidth wHeader, fullBleed img">
  <p:cSld name="8_1 column, halfWidth wHeader, fullBleed img">
    <p:spTree>
      <p:nvGrpSpPr>
        <p:cNvPr id="1" name="Shape 94"/>
        <p:cNvGrpSpPr/>
        <p:nvPr/>
      </p:nvGrpSpPr>
      <p:grpSpPr>
        <a:xfrm>
          <a:off x="0" y="0"/>
          <a:ext cx="0" cy="0"/>
          <a:chOff x="0" y="0"/>
          <a:chExt cx="0" cy="0"/>
        </a:xfrm>
      </p:grpSpPr>
      <p:sp>
        <p:nvSpPr>
          <p:cNvPr id="95" name="Google Shape;95;p37"/>
          <p:cNvSpPr>
            <a:spLocks noGrp="1"/>
          </p:cNvSpPr>
          <p:nvPr>
            <p:ph type="pic" idx="2"/>
          </p:nvPr>
        </p:nvSpPr>
        <p:spPr>
          <a:xfrm>
            <a:off x="3243352" y="0"/>
            <a:ext cx="9537371" cy="6858000"/>
          </a:xfrm>
          <a:prstGeom prst="rect">
            <a:avLst/>
          </a:prstGeom>
          <a:noFill/>
          <a:ln>
            <a:noFill/>
          </a:ln>
        </p:spPr>
      </p:sp>
      <p:sp>
        <p:nvSpPr>
          <p:cNvPr id="96" name="Google Shape;96;p37"/>
          <p:cNvSpPr/>
          <p:nvPr/>
        </p:nvSpPr>
        <p:spPr>
          <a:xfrm>
            <a:off x="1" y="0"/>
            <a:ext cx="3245128" cy="6858000"/>
          </a:xfrm>
          <a:prstGeom prst="rect">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37"/>
          <p:cNvSpPr txBox="1">
            <a:spLocks noGrp="1"/>
          </p:cNvSpPr>
          <p:nvPr>
            <p:ph type="title"/>
          </p:nvPr>
        </p:nvSpPr>
        <p:spPr>
          <a:xfrm>
            <a:off x="412471" y="1440493"/>
            <a:ext cx="2418411" cy="2520750"/>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98"/>
        <p:cNvGrpSpPr/>
        <p:nvPr/>
      </p:nvGrpSpPr>
      <p:grpSpPr>
        <a:xfrm>
          <a:off x="0" y="0"/>
          <a:ext cx="0" cy="0"/>
          <a:chOff x="0" y="0"/>
          <a:chExt cx="0" cy="0"/>
        </a:xfrm>
      </p:grpSpPr>
      <p:sp>
        <p:nvSpPr>
          <p:cNvPr id="99" name="Google Shape;99;p38"/>
          <p:cNvSpPr>
            <a:spLocks noGrp="1"/>
          </p:cNvSpPr>
          <p:nvPr>
            <p:ph type="pic" idx="2"/>
          </p:nvPr>
        </p:nvSpPr>
        <p:spPr>
          <a:xfrm>
            <a:off x="6556916" y="0"/>
            <a:ext cx="5635083" cy="6858000"/>
          </a:xfrm>
          <a:prstGeom prst="rect">
            <a:avLst/>
          </a:prstGeom>
          <a:noFill/>
          <a:ln>
            <a:noFill/>
          </a:ln>
        </p:spPr>
      </p:sp>
      <p:sp>
        <p:nvSpPr>
          <p:cNvPr id="100" name="Google Shape;100;p38"/>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8"/>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38"/>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8"/>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38"/>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106"/>
        <p:cNvGrpSpPr/>
        <p:nvPr/>
      </p:nvGrpSpPr>
      <p:grpSpPr>
        <a:xfrm>
          <a:off x="0" y="0"/>
          <a:ext cx="0" cy="0"/>
          <a:chOff x="0" y="0"/>
          <a:chExt cx="0" cy="0"/>
        </a:xfrm>
      </p:grpSpPr>
      <p:sp>
        <p:nvSpPr>
          <p:cNvPr id="107" name="Google Shape;107;p3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39"/>
          <p:cNvSpPr/>
          <p:nvPr/>
        </p:nvSpPr>
        <p:spPr>
          <a:xfrm>
            <a:off x="0" y="0"/>
            <a:ext cx="6556375" cy="1536700"/>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39"/>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9"/>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9"/>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9"/>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113"/>
        <p:cNvGrpSpPr/>
        <p:nvPr/>
      </p:nvGrpSpPr>
      <p:grpSpPr>
        <a:xfrm>
          <a:off x="0" y="0"/>
          <a:ext cx="0" cy="0"/>
          <a:chOff x="0" y="0"/>
          <a:chExt cx="0" cy="0"/>
        </a:xfrm>
      </p:grpSpPr>
      <p:sp>
        <p:nvSpPr>
          <p:cNvPr id="114" name="Google Shape;114;p40"/>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40"/>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0"/>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0"/>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119"/>
        <p:cNvGrpSpPr/>
        <p:nvPr/>
      </p:nvGrpSpPr>
      <p:grpSpPr>
        <a:xfrm>
          <a:off x="0" y="0"/>
          <a:ext cx="0" cy="0"/>
          <a:chOff x="0" y="0"/>
          <a:chExt cx="0" cy="0"/>
        </a:xfrm>
      </p:grpSpPr>
      <p:sp>
        <p:nvSpPr>
          <p:cNvPr id="120" name="Google Shape;120;p4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1"/>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41"/>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1"/>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41"/>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1"/>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41"/>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128"/>
        <p:cNvGrpSpPr/>
        <p:nvPr/>
      </p:nvGrpSpPr>
      <p:grpSpPr>
        <a:xfrm>
          <a:off x="0" y="0"/>
          <a:ext cx="0" cy="0"/>
          <a:chOff x="0" y="0"/>
          <a:chExt cx="0" cy="0"/>
        </a:xfrm>
      </p:grpSpPr>
      <p:sp>
        <p:nvSpPr>
          <p:cNvPr id="129" name="Google Shape;129;p4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42"/>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2"/>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2"/>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2"/>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4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4_3column, panels">
  <p:cSld name="25_3column, panels">
    <p:spTree>
      <p:nvGrpSpPr>
        <p:cNvPr id="1" name="Shape 135"/>
        <p:cNvGrpSpPr/>
        <p:nvPr/>
      </p:nvGrpSpPr>
      <p:grpSpPr>
        <a:xfrm>
          <a:off x="0" y="0"/>
          <a:ext cx="0" cy="0"/>
          <a:chOff x="0" y="0"/>
          <a:chExt cx="0" cy="0"/>
        </a:xfrm>
      </p:grpSpPr>
      <p:sp>
        <p:nvSpPr>
          <p:cNvPr id="136" name="Google Shape;136;p83"/>
          <p:cNvSpPr/>
          <p:nvPr/>
        </p:nvSpPr>
        <p:spPr>
          <a:xfrm>
            <a:off x="0" y="0"/>
            <a:ext cx="12188825" cy="1006475"/>
          </a:xfrm>
          <a:prstGeom prst="rect">
            <a:avLst/>
          </a:prstGeom>
          <a:solidFill>
            <a:srgbClr val="055D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83"/>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83"/>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83"/>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4_3column, panels" preserve="1">
  <p:cSld name="25_3column, panels">
    <p:spTree>
      <p:nvGrpSpPr>
        <p:cNvPr id="1" name="Shape 18"/>
        <p:cNvGrpSpPr/>
        <p:nvPr/>
      </p:nvGrpSpPr>
      <p:grpSpPr>
        <a:xfrm>
          <a:off x="0" y="0"/>
          <a:ext cx="0" cy="0"/>
          <a:chOff x="0" y="0"/>
          <a:chExt cx="0" cy="0"/>
        </a:xfrm>
      </p:grpSpPr>
      <p:sp>
        <p:nvSpPr>
          <p:cNvPr id="19" name="Google Shape;19;p43"/>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43"/>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3"/>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3"/>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942005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141"/>
        <p:cNvGrpSpPr/>
        <p:nvPr/>
      </p:nvGrpSpPr>
      <p:grpSpPr>
        <a:xfrm>
          <a:off x="0" y="0"/>
          <a:ext cx="0" cy="0"/>
          <a:chOff x="0" y="0"/>
          <a:chExt cx="0" cy="0"/>
        </a:xfrm>
      </p:grpSpPr>
      <p:sp>
        <p:nvSpPr>
          <p:cNvPr id="142" name="Google Shape;142;p4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148"/>
        <p:cNvGrpSpPr/>
        <p:nvPr/>
      </p:nvGrpSpPr>
      <p:grpSpPr>
        <a:xfrm>
          <a:off x="0" y="0"/>
          <a:ext cx="0" cy="0"/>
          <a:chOff x="0" y="0"/>
          <a:chExt cx="0" cy="0"/>
        </a:xfrm>
      </p:grpSpPr>
      <p:sp>
        <p:nvSpPr>
          <p:cNvPr id="149" name="Google Shape;149;p45"/>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45"/>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45"/>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5"/>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45"/>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45"/>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156"/>
        <p:cNvGrpSpPr/>
        <p:nvPr/>
      </p:nvGrpSpPr>
      <p:grpSpPr>
        <a:xfrm>
          <a:off x="0" y="0"/>
          <a:ext cx="0" cy="0"/>
          <a:chOff x="0" y="0"/>
          <a:chExt cx="0" cy="0"/>
        </a:xfrm>
      </p:grpSpPr>
      <p:sp>
        <p:nvSpPr>
          <p:cNvPr id="157" name="Google Shape;157;p46"/>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4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4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4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4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4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163"/>
        <p:cNvGrpSpPr/>
        <p:nvPr/>
      </p:nvGrpSpPr>
      <p:grpSpPr>
        <a:xfrm>
          <a:off x="0" y="0"/>
          <a:ext cx="0" cy="0"/>
          <a:chOff x="0" y="0"/>
          <a:chExt cx="0" cy="0"/>
        </a:xfrm>
      </p:grpSpPr>
      <p:sp>
        <p:nvSpPr>
          <p:cNvPr id="164" name="Google Shape;164;p4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47"/>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47"/>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47"/>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7"/>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47"/>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171"/>
        <p:cNvGrpSpPr/>
        <p:nvPr/>
      </p:nvGrpSpPr>
      <p:grpSpPr>
        <a:xfrm>
          <a:off x="0" y="0"/>
          <a:ext cx="0" cy="0"/>
          <a:chOff x="0" y="0"/>
          <a:chExt cx="0" cy="0"/>
        </a:xfrm>
      </p:grpSpPr>
      <p:sp>
        <p:nvSpPr>
          <p:cNvPr id="172" name="Google Shape;172;p48"/>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48"/>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48"/>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48"/>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8"/>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4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48"/>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8"/>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180"/>
        <p:cNvGrpSpPr/>
        <p:nvPr/>
      </p:nvGrpSpPr>
      <p:grpSpPr>
        <a:xfrm>
          <a:off x="0" y="0"/>
          <a:ext cx="0" cy="0"/>
          <a:chOff x="0" y="0"/>
          <a:chExt cx="0" cy="0"/>
        </a:xfrm>
      </p:grpSpPr>
      <p:sp>
        <p:nvSpPr>
          <p:cNvPr id="181" name="Google Shape;181;p49"/>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49"/>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p49"/>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49"/>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5" name="Google Shape;185;p49"/>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9"/>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7" name="Google Shape;187;p49"/>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49"/>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p49"/>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4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191"/>
        <p:cNvGrpSpPr/>
        <p:nvPr/>
      </p:nvGrpSpPr>
      <p:grpSpPr>
        <a:xfrm>
          <a:off x="0" y="0"/>
          <a:ext cx="0" cy="0"/>
          <a:chOff x="0" y="0"/>
          <a:chExt cx="0" cy="0"/>
        </a:xfrm>
      </p:grpSpPr>
      <p:sp>
        <p:nvSpPr>
          <p:cNvPr id="192" name="Google Shape;192;p50"/>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50"/>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50"/>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195"/>
        <p:cNvGrpSpPr/>
        <p:nvPr/>
      </p:nvGrpSpPr>
      <p:grpSpPr>
        <a:xfrm>
          <a:off x="0" y="0"/>
          <a:ext cx="0" cy="0"/>
          <a:chOff x="0" y="0"/>
          <a:chExt cx="0" cy="0"/>
        </a:xfrm>
      </p:grpSpPr>
      <p:sp>
        <p:nvSpPr>
          <p:cNvPr id="196" name="Google Shape;196;p51"/>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5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51"/>
          <p:cNvSpPr>
            <a:spLocks noGrp="1"/>
          </p:cNvSpPr>
          <p:nvPr>
            <p:ph type="pic" idx="2"/>
          </p:nvPr>
        </p:nvSpPr>
        <p:spPr>
          <a:xfrm>
            <a:off x="0" y="2677887"/>
            <a:ext cx="12192000" cy="4180114"/>
          </a:xfrm>
          <a:prstGeom prst="rect">
            <a:avLst/>
          </a:prstGeom>
          <a:noFill/>
          <a:ln>
            <a:noFill/>
          </a:ln>
        </p:spPr>
      </p:sp>
      <p:sp>
        <p:nvSpPr>
          <p:cNvPr id="199" name="Google Shape;199;p51"/>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51"/>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201"/>
        <p:cNvGrpSpPr/>
        <p:nvPr/>
      </p:nvGrpSpPr>
      <p:grpSpPr>
        <a:xfrm>
          <a:off x="0" y="0"/>
          <a:ext cx="0" cy="0"/>
          <a:chOff x="0" y="0"/>
          <a:chExt cx="0" cy="0"/>
        </a:xfrm>
      </p:grpSpPr>
      <p:sp>
        <p:nvSpPr>
          <p:cNvPr id="202" name="Google Shape;202;p52"/>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5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204"/>
        <p:cNvGrpSpPr/>
        <p:nvPr/>
      </p:nvGrpSpPr>
      <p:grpSpPr>
        <a:xfrm>
          <a:off x="0" y="0"/>
          <a:ext cx="0" cy="0"/>
          <a:chOff x="0" y="0"/>
          <a:chExt cx="0" cy="0"/>
        </a:xfrm>
      </p:grpSpPr>
      <p:sp>
        <p:nvSpPr>
          <p:cNvPr id="205" name="Google Shape;205;p53"/>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24"/>
        <p:cNvGrpSpPr/>
        <p:nvPr/>
      </p:nvGrpSpPr>
      <p:grpSpPr>
        <a:xfrm>
          <a:off x="0" y="0"/>
          <a:ext cx="0" cy="0"/>
          <a:chOff x="0" y="0"/>
          <a:chExt cx="0" cy="0"/>
        </a:xfrm>
      </p:grpSpPr>
      <p:pic>
        <p:nvPicPr>
          <p:cNvPr id="25" name="Google Shape;25;p27"/>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26" name="Google Shape;26;p27"/>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 name="Google Shape;27;p27"/>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28" name="Google Shape;28;p27"/>
          <p:cNvGrpSpPr/>
          <p:nvPr/>
        </p:nvGrpSpPr>
        <p:grpSpPr>
          <a:xfrm>
            <a:off x="7258050" y="1809750"/>
            <a:ext cx="2705100" cy="2705100"/>
            <a:chOff x="7258050" y="2057400"/>
            <a:chExt cx="2705100" cy="2705100"/>
          </a:xfrm>
        </p:grpSpPr>
        <p:sp>
          <p:nvSpPr>
            <p:cNvPr id="29" name="Google Shape;29;p27"/>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27"/>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31" name="Google Shape;31;p27"/>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206"/>
        <p:cNvGrpSpPr/>
        <p:nvPr/>
      </p:nvGrpSpPr>
      <p:grpSpPr>
        <a:xfrm>
          <a:off x="0" y="0"/>
          <a:ext cx="0" cy="0"/>
          <a:chOff x="0" y="0"/>
          <a:chExt cx="0" cy="0"/>
        </a:xfrm>
      </p:grpSpPr>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207"/>
        <p:cNvGrpSpPr/>
        <p:nvPr/>
      </p:nvGrpSpPr>
      <p:grpSpPr>
        <a:xfrm>
          <a:off x="0" y="0"/>
          <a:ext cx="0" cy="0"/>
          <a:chOff x="0" y="0"/>
          <a:chExt cx="0" cy="0"/>
        </a:xfrm>
      </p:grpSpPr>
      <p:sp>
        <p:nvSpPr>
          <p:cNvPr id="208" name="Google Shape;208;p55"/>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9" name="Google Shape;209;p55"/>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0737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p55"/>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211"/>
        <p:cNvGrpSpPr/>
        <p:nvPr/>
      </p:nvGrpSpPr>
      <p:grpSpPr>
        <a:xfrm>
          <a:off x="0" y="0"/>
          <a:ext cx="0" cy="0"/>
          <a:chOff x="0" y="0"/>
          <a:chExt cx="0" cy="0"/>
        </a:xfrm>
      </p:grpSpPr>
      <p:sp>
        <p:nvSpPr>
          <p:cNvPr id="212" name="Google Shape;212;p56"/>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56"/>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217"/>
        <p:cNvGrpSpPr/>
        <p:nvPr/>
      </p:nvGrpSpPr>
      <p:grpSpPr>
        <a:xfrm>
          <a:off x="0" y="0"/>
          <a:ext cx="0" cy="0"/>
          <a:chOff x="0" y="0"/>
          <a:chExt cx="0" cy="0"/>
        </a:xfrm>
      </p:grpSpPr>
      <p:sp>
        <p:nvSpPr>
          <p:cNvPr id="218" name="Google Shape;218;p6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61"/>
          <p:cNvSpPr/>
          <p:nvPr/>
        </p:nvSpPr>
        <p:spPr>
          <a:xfrm>
            <a:off x="0" y="0"/>
            <a:ext cx="12188825" cy="1006475"/>
          </a:xfrm>
          <a:prstGeom prst="rect">
            <a:avLst/>
          </a:prstGeom>
          <a:solidFill>
            <a:srgbClr val="055D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6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61"/>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222"/>
        <p:cNvGrpSpPr/>
        <p:nvPr/>
      </p:nvGrpSpPr>
      <p:grpSpPr>
        <a:xfrm>
          <a:off x="0" y="0"/>
          <a:ext cx="0" cy="0"/>
          <a:chOff x="0" y="0"/>
          <a:chExt cx="0" cy="0"/>
        </a:xfrm>
      </p:grpSpPr>
      <p:pic>
        <p:nvPicPr>
          <p:cNvPr id="223" name="Google Shape;223;p22"/>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24" name="Google Shape;224;p22"/>
          <p:cNvSpPr/>
          <p:nvPr/>
        </p:nvSpPr>
        <p:spPr>
          <a:xfrm>
            <a:off x="-1" y="0"/>
            <a:ext cx="7857067" cy="6858000"/>
          </a:xfrm>
          <a:prstGeom prst="rect">
            <a:avLst/>
          </a:prstGeom>
          <a:solidFill>
            <a:srgbClr val="055D9A"/>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55D9A"/>
              </a:solidFill>
              <a:latin typeface="Calibri"/>
              <a:ea typeface="Calibri"/>
              <a:cs typeface="Calibri"/>
              <a:sym typeface="Calibri"/>
            </a:endParaRPr>
          </a:p>
        </p:txBody>
      </p:sp>
      <p:sp>
        <p:nvSpPr>
          <p:cNvPr id="225" name="Google Shape;225;p22"/>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22"/>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27"/>
        <p:cNvGrpSpPr/>
        <p:nvPr/>
      </p:nvGrpSpPr>
      <p:grpSpPr>
        <a:xfrm>
          <a:off x="0" y="0"/>
          <a:ext cx="0" cy="0"/>
          <a:chOff x="0" y="0"/>
          <a:chExt cx="0" cy="0"/>
        </a:xfrm>
      </p:grpSpPr>
      <p:sp>
        <p:nvSpPr>
          <p:cNvPr id="228" name="Google Shape;228;p23"/>
          <p:cNvSpPr/>
          <p:nvPr/>
        </p:nvSpPr>
        <p:spPr>
          <a:xfrm>
            <a:off x="0" y="0"/>
            <a:ext cx="12192000" cy="1006475"/>
          </a:xfrm>
          <a:prstGeom prst="rect">
            <a:avLst/>
          </a:prstGeom>
          <a:solidFill>
            <a:srgbClr val="B45325"/>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3"/>
          <p:cNvSpPr/>
          <p:nvPr/>
        </p:nvSpPr>
        <p:spPr>
          <a:xfrm>
            <a:off x="0" y="0"/>
            <a:ext cx="12188825" cy="1006475"/>
          </a:xfrm>
          <a:prstGeom prst="rect">
            <a:avLst/>
          </a:prstGeom>
          <a:solidFill>
            <a:srgbClr val="055D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2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23"/>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23"/>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233"/>
        <p:cNvGrpSpPr/>
        <p:nvPr/>
      </p:nvGrpSpPr>
      <p:grpSpPr>
        <a:xfrm>
          <a:off x="0" y="0"/>
          <a:ext cx="0" cy="0"/>
          <a:chOff x="0" y="0"/>
          <a:chExt cx="0" cy="0"/>
        </a:xfrm>
      </p:grpSpPr>
      <p:sp>
        <p:nvSpPr>
          <p:cNvPr id="234" name="Google Shape;234;p24"/>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4"/>
          <p:cNvSpPr/>
          <p:nvPr/>
        </p:nvSpPr>
        <p:spPr>
          <a:xfrm>
            <a:off x="0" y="0"/>
            <a:ext cx="6556375" cy="1536700"/>
          </a:xfrm>
          <a:prstGeom prst="rect">
            <a:avLst/>
          </a:prstGeom>
          <a:solidFill>
            <a:srgbClr val="055D9A"/>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24"/>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24"/>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4"/>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24"/>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240"/>
        <p:cNvGrpSpPr/>
        <p:nvPr/>
      </p:nvGrpSpPr>
      <p:grpSpPr>
        <a:xfrm>
          <a:off x="0" y="0"/>
          <a:ext cx="0" cy="0"/>
          <a:chOff x="0" y="0"/>
          <a:chExt cx="0" cy="0"/>
        </a:xfrm>
      </p:grpSpPr>
      <p:sp>
        <p:nvSpPr>
          <p:cNvPr id="241" name="Google Shape;241;p25"/>
          <p:cNvSpPr>
            <a:spLocks noGrp="1"/>
          </p:cNvSpPr>
          <p:nvPr>
            <p:ph type="pic" idx="2"/>
          </p:nvPr>
        </p:nvSpPr>
        <p:spPr>
          <a:xfrm>
            <a:off x="6556916" y="0"/>
            <a:ext cx="5635083" cy="6858000"/>
          </a:xfrm>
          <a:prstGeom prst="rect">
            <a:avLst/>
          </a:prstGeom>
          <a:noFill/>
          <a:ln>
            <a:noFill/>
          </a:ln>
        </p:spPr>
      </p:sp>
      <p:sp>
        <p:nvSpPr>
          <p:cNvPr id="242" name="Google Shape;242;p25"/>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25"/>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25"/>
          <p:cNvSpPr/>
          <p:nvPr/>
        </p:nvSpPr>
        <p:spPr>
          <a:xfrm>
            <a:off x="0" y="0"/>
            <a:ext cx="6556375" cy="1006475"/>
          </a:xfrm>
          <a:prstGeom prst="rect">
            <a:avLst/>
          </a:prstGeom>
          <a:solidFill>
            <a:srgbClr val="055D9A"/>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5"/>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25"/>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5"/>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252"/>
        <p:cNvGrpSpPr/>
        <p:nvPr/>
      </p:nvGrpSpPr>
      <p:grpSpPr>
        <a:xfrm>
          <a:off x="0" y="0"/>
          <a:ext cx="0" cy="0"/>
          <a:chOff x="0" y="0"/>
          <a:chExt cx="0" cy="0"/>
        </a:xfrm>
      </p:grpSpPr>
      <p:pic>
        <p:nvPicPr>
          <p:cNvPr id="253" name="Google Shape;253;p57"/>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254" name="Google Shape;254;p57"/>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5" name="Google Shape;255;p57"/>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256" name="Google Shape;256;p57"/>
          <p:cNvSpPr txBox="1">
            <a:spLocks noGrp="1"/>
          </p:cNvSpPr>
          <p:nvPr>
            <p:ph type="title"/>
          </p:nvPr>
        </p:nvSpPr>
        <p:spPr>
          <a:xfrm>
            <a:off x="1454133" y="2556013"/>
            <a:ext cx="9283734"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55D9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57"/>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55D9A"/>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258"/>
        <p:cNvGrpSpPr/>
        <p:nvPr/>
      </p:nvGrpSpPr>
      <p:grpSpPr>
        <a:xfrm>
          <a:off x="0" y="0"/>
          <a:ext cx="0" cy="0"/>
          <a:chOff x="0" y="0"/>
          <a:chExt cx="0" cy="0"/>
        </a:xfrm>
      </p:grpSpPr>
      <p:pic>
        <p:nvPicPr>
          <p:cNvPr id="259" name="Google Shape;259;p58"/>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60" name="Google Shape;260;p58"/>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58"/>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55D9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58"/>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55D9A"/>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32"/>
        <p:cNvGrpSpPr/>
        <p:nvPr/>
      </p:nvGrpSpPr>
      <p:grpSpPr>
        <a:xfrm>
          <a:off x="0" y="0"/>
          <a:ext cx="0" cy="0"/>
          <a:chOff x="0" y="0"/>
          <a:chExt cx="0" cy="0"/>
        </a:xfrm>
      </p:grpSpPr>
      <p:pic>
        <p:nvPicPr>
          <p:cNvPr id="33" name="Google Shape;33;p28"/>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34" name="Google Shape;34;p28"/>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35" name="Google Shape;35;p28"/>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8"/>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263"/>
        <p:cNvGrpSpPr/>
        <p:nvPr/>
      </p:nvGrpSpPr>
      <p:grpSpPr>
        <a:xfrm>
          <a:off x="0" y="0"/>
          <a:ext cx="0" cy="0"/>
          <a:chOff x="0" y="0"/>
          <a:chExt cx="0" cy="0"/>
        </a:xfrm>
      </p:grpSpPr>
      <p:pic>
        <p:nvPicPr>
          <p:cNvPr id="264" name="Google Shape;264;p5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65" name="Google Shape;265;p59"/>
          <p:cNvSpPr/>
          <p:nvPr/>
        </p:nvSpPr>
        <p:spPr>
          <a:xfrm>
            <a:off x="-1" y="0"/>
            <a:ext cx="7857067" cy="6858000"/>
          </a:xfrm>
          <a:prstGeom prst="rect">
            <a:avLst/>
          </a:prstGeom>
          <a:solidFill>
            <a:srgbClr val="055D9A"/>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59"/>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59"/>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68" name="Google Shape;268;p59"/>
          <p:cNvGrpSpPr/>
          <p:nvPr/>
        </p:nvGrpSpPr>
        <p:grpSpPr>
          <a:xfrm>
            <a:off x="424602" y="-1"/>
            <a:ext cx="1389888" cy="2099322"/>
            <a:chOff x="2413975" y="-1"/>
            <a:chExt cx="1389888" cy="2099322"/>
          </a:xfrm>
        </p:grpSpPr>
        <p:grpSp>
          <p:nvGrpSpPr>
            <p:cNvPr id="269" name="Google Shape;269;p59"/>
            <p:cNvGrpSpPr/>
            <p:nvPr/>
          </p:nvGrpSpPr>
          <p:grpSpPr>
            <a:xfrm>
              <a:off x="2413975" y="-1"/>
              <a:ext cx="1389888" cy="2099322"/>
              <a:chOff x="2365422" y="-1"/>
              <a:chExt cx="1460502" cy="2099322"/>
            </a:xfrm>
          </p:grpSpPr>
          <p:sp>
            <p:nvSpPr>
              <p:cNvPr id="270" name="Google Shape;270;p59"/>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p59"/>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72" name="Google Shape;272;p59"/>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73" name="Google Shape;273;p59"/>
          <p:cNvSpPr/>
          <p:nvPr/>
        </p:nvSpPr>
        <p:spPr>
          <a:xfrm>
            <a:off x="616626" y="888214"/>
            <a:ext cx="1005840" cy="1005840"/>
          </a:xfrm>
          <a:prstGeom prst="ellipse">
            <a:avLst/>
          </a:prstGeom>
          <a:solidFill>
            <a:srgbClr val="055D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4" name="Google Shape;274;p59"/>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275"/>
        <p:cNvGrpSpPr/>
        <p:nvPr/>
      </p:nvGrpSpPr>
      <p:grpSpPr>
        <a:xfrm>
          <a:off x="0" y="0"/>
          <a:ext cx="0" cy="0"/>
          <a:chOff x="0" y="0"/>
          <a:chExt cx="0" cy="0"/>
        </a:xfrm>
      </p:grpSpPr>
      <p:pic>
        <p:nvPicPr>
          <p:cNvPr id="276" name="Google Shape;276;p6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77" name="Google Shape;277;p6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60"/>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55D9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60"/>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55D9A"/>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80" name="Google Shape;280;p60"/>
          <p:cNvGrpSpPr/>
          <p:nvPr/>
        </p:nvGrpSpPr>
        <p:grpSpPr>
          <a:xfrm>
            <a:off x="424602" y="-1"/>
            <a:ext cx="1389888" cy="2099322"/>
            <a:chOff x="2413975" y="-1"/>
            <a:chExt cx="1389888" cy="2099322"/>
          </a:xfrm>
        </p:grpSpPr>
        <p:grpSp>
          <p:nvGrpSpPr>
            <p:cNvPr id="281" name="Google Shape;281;p60"/>
            <p:cNvGrpSpPr/>
            <p:nvPr/>
          </p:nvGrpSpPr>
          <p:grpSpPr>
            <a:xfrm>
              <a:off x="2413975" y="-1"/>
              <a:ext cx="1389888" cy="2099322"/>
              <a:chOff x="2365422" y="-1"/>
              <a:chExt cx="1460502" cy="2099322"/>
            </a:xfrm>
          </p:grpSpPr>
          <p:sp>
            <p:nvSpPr>
              <p:cNvPr id="282" name="Google Shape;282;p60"/>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60"/>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4" name="Google Shape;284;p60"/>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5" name="Google Shape;285;p60"/>
          <p:cNvSpPr/>
          <p:nvPr/>
        </p:nvSpPr>
        <p:spPr>
          <a:xfrm>
            <a:off x="616626" y="888214"/>
            <a:ext cx="1005840" cy="1005840"/>
          </a:xfrm>
          <a:prstGeom prst="ellipse">
            <a:avLst/>
          </a:prstGeom>
          <a:solidFill>
            <a:srgbClr val="055D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60"/>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287"/>
        <p:cNvGrpSpPr/>
        <p:nvPr/>
      </p:nvGrpSpPr>
      <p:grpSpPr>
        <a:xfrm>
          <a:off x="0" y="0"/>
          <a:ext cx="0" cy="0"/>
          <a:chOff x="0" y="0"/>
          <a:chExt cx="0" cy="0"/>
        </a:xfrm>
      </p:grpSpPr>
      <p:sp>
        <p:nvSpPr>
          <p:cNvPr id="288" name="Google Shape;288;p62"/>
          <p:cNvSpPr/>
          <p:nvPr/>
        </p:nvSpPr>
        <p:spPr>
          <a:xfrm>
            <a:off x="0" y="-1"/>
            <a:ext cx="12192000" cy="1463040"/>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6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6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62"/>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292"/>
        <p:cNvGrpSpPr/>
        <p:nvPr/>
      </p:nvGrpSpPr>
      <p:grpSpPr>
        <a:xfrm>
          <a:off x="0" y="0"/>
          <a:ext cx="0" cy="0"/>
          <a:chOff x="0" y="0"/>
          <a:chExt cx="0" cy="0"/>
        </a:xfrm>
      </p:grpSpPr>
      <p:sp>
        <p:nvSpPr>
          <p:cNvPr id="293" name="Google Shape;293;p63"/>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6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63"/>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63"/>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297"/>
        <p:cNvGrpSpPr/>
        <p:nvPr/>
      </p:nvGrpSpPr>
      <p:grpSpPr>
        <a:xfrm>
          <a:off x="0" y="0"/>
          <a:ext cx="0" cy="0"/>
          <a:chOff x="0" y="0"/>
          <a:chExt cx="0" cy="0"/>
        </a:xfrm>
      </p:grpSpPr>
      <p:sp>
        <p:nvSpPr>
          <p:cNvPr id="298" name="Google Shape;298;p64"/>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64"/>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64"/>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64"/>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2" name="Google Shape;302;p64"/>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6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304"/>
        <p:cNvGrpSpPr/>
        <p:nvPr/>
      </p:nvGrpSpPr>
      <p:grpSpPr>
        <a:xfrm>
          <a:off x="0" y="0"/>
          <a:ext cx="0" cy="0"/>
          <a:chOff x="0" y="0"/>
          <a:chExt cx="0" cy="0"/>
        </a:xfrm>
      </p:grpSpPr>
      <p:sp>
        <p:nvSpPr>
          <p:cNvPr id="305" name="Google Shape;305;p65"/>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65"/>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65"/>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65"/>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6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10"/>
        <p:cNvGrpSpPr/>
        <p:nvPr/>
      </p:nvGrpSpPr>
      <p:grpSpPr>
        <a:xfrm>
          <a:off x="0" y="0"/>
          <a:ext cx="0" cy="0"/>
          <a:chOff x="0" y="0"/>
          <a:chExt cx="0" cy="0"/>
        </a:xfrm>
      </p:grpSpPr>
      <p:sp>
        <p:nvSpPr>
          <p:cNvPr id="311" name="Google Shape;311;p66"/>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66"/>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3" name="Google Shape;313;p66"/>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66"/>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5" name="Google Shape;315;p66"/>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66"/>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66"/>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6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19"/>
        <p:cNvGrpSpPr/>
        <p:nvPr/>
      </p:nvGrpSpPr>
      <p:grpSpPr>
        <a:xfrm>
          <a:off x="0" y="0"/>
          <a:ext cx="0" cy="0"/>
          <a:chOff x="0" y="0"/>
          <a:chExt cx="0" cy="0"/>
        </a:xfrm>
      </p:grpSpPr>
      <p:sp>
        <p:nvSpPr>
          <p:cNvPr id="320" name="Google Shape;320;p67"/>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p67"/>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55D9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67"/>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67"/>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67"/>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6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26"/>
        <p:cNvGrpSpPr/>
        <p:nvPr/>
      </p:nvGrpSpPr>
      <p:grpSpPr>
        <a:xfrm>
          <a:off x="0" y="0"/>
          <a:ext cx="0" cy="0"/>
          <a:chOff x="0" y="0"/>
          <a:chExt cx="0" cy="0"/>
        </a:xfrm>
      </p:grpSpPr>
      <p:sp>
        <p:nvSpPr>
          <p:cNvPr id="327" name="Google Shape;327;p68"/>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p68"/>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68"/>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68"/>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68"/>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6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333"/>
        <p:cNvGrpSpPr/>
        <p:nvPr/>
      </p:nvGrpSpPr>
      <p:grpSpPr>
        <a:xfrm>
          <a:off x="0" y="0"/>
          <a:ext cx="0" cy="0"/>
          <a:chOff x="0" y="0"/>
          <a:chExt cx="0" cy="0"/>
        </a:xfrm>
      </p:grpSpPr>
      <p:sp>
        <p:nvSpPr>
          <p:cNvPr id="334" name="Google Shape;334;p69"/>
          <p:cNvSpPr/>
          <p:nvPr/>
        </p:nvSpPr>
        <p:spPr>
          <a:xfrm>
            <a:off x="0" y="0"/>
            <a:ext cx="12192000" cy="1006475"/>
          </a:xfrm>
          <a:prstGeom prst="rect">
            <a:avLst/>
          </a:prstGeom>
          <a:solidFill>
            <a:srgbClr val="055D9A"/>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69"/>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55D9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69"/>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69"/>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69"/>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69"/>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6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37"/>
        <p:cNvGrpSpPr/>
        <p:nvPr/>
      </p:nvGrpSpPr>
      <p:grpSpPr>
        <a:xfrm>
          <a:off x="0" y="0"/>
          <a:ext cx="0" cy="0"/>
          <a:chOff x="0" y="0"/>
          <a:chExt cx="0" cy="0"/>
        </a:xfrm>
      </p:grpSpPr>
      <p:pic>
        <p:nvPicPr>
          <p:cNvPr id="38" name="Google Shape;38;p2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39" name="Google Shape;39;p29"/>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29"/>
          <p:cNvSpPr txBox="1">
            <a:spLocks noGrp="1"/>
          </p:cNvSpPr>
          <p:nvPr>
            <p:ph type="title"/>
          </p:nvPr>
        </p:nvSpPr>
        <p:spPr>
          <a:xfrm>
            <a:off x="1478702" y="1979671"/>
            <a:ext cx="4899660"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341"/>
        <p:cNvGrpSpPr/>
        <p:nvPr/>
      </p:nvGrpSpPr>
      <p:grpSpPr>
        <a:xfrm>
          <a:off x="0" y="0"/>
          <a:ext cx="0" cy="0"/>
          <a:chOff x="0" y="0"/>
          <a:chExt cx="0" cy="0"/>
        </a:xfrm>
      </p:grpSpPr>
      <p:sp>
        <p:nvSpPr>
          <p:cNvPr id="342" name="Google Shape;342;p70"/>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70"/>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70"/>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70"/>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7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70"/>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348"/>
        <p:cNvGrpSpPr/>
        <p:nvPr/>
      </p:nvGrpSpPr>
      <p:grpSpPr>
        <a:xfrm>
          <a:off x="0" y="0"/>
          <a:ext cx="0" cy="0"/>
          <a:chOff x="0" y="0"/>
          <a:chExt cx="0" cy="0"/>
        </a:xfrm>
      </p:grpSpPr>
      <p:sp>
        <p:nvSpPr>
          <p:cNvPr id="349" name="Google Shape;349;p71"/>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71"/>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1"/>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71"/>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7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71"/>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71"/>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356"/>
        <p:cNvGrpSpPr/>
        <p:nvPr/>
      </p:nvGrpSpPr>
      <p:grpSpPr>
        <a:xfrm>
          <a:off x="0" y="0"/>
          <a:ext cx="0" cy="0"/>
          <a:chOff x="0" y="0"/>
          <a:chExt cx="0" cy="0"/>
        </a:xfrm>
      </p:grpSpPr>
      <p:sp>
        <p:nvSpPr>
          <p:cNvPr id="357" name="Google Shape;357;p72"/>
          <p:cNvSpPr/>
          <p:nvPr/>
        </p:nvSpPr>
        <p:spPr>
          <a:xfrm>
            <a:off x="0" y="0"/>
            <a:ext cx="12192000" cy="1006475"/>
          </a:xfrm>
          <a:prstGeom prst="rect">
            <a:avLst/>
          </a:prstGeom>
          <a:solidFill>
            <a:srgbClr val="055D9A"/>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 name="Google Shape;358;p72"/>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72"/>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72"/>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72"/>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7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72"/>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72"/>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365"/>
        <p:cNvGrpSpPr/>
        <p:nvPr/>
      </p:nvGrpSpPr>
      <p:grpSpPr>
        <a:xfrm>
          <a:off x="0" y="0"/>
          <a:ext cx="0" cy="0"/>
          <a:chOff x="0" y="0"/>
          <a:chExt cx="0" cy="0"/>
        </a:xfrm>
      </p:grpSpPr>
      <p:sp>
        <p:nvSpPr>
          <p:cNvPr id="366" name="Google Shape;366;p73"/>
          <p:cNvSpPr/>
          <p:nvPr/>
        </p:nvSpPr>
        <p:spPr>
          <a:xfrm>
            <a:off x="0" y="0"/>
            <a:ext cx="12192000" cy="1006475"/>
          </a:xfrm>
          <a:prstGeom prst="rect">
            <a:avLst/>
          </a:prstGeom>
          <a:solidFill>
            <a:srgbClr val="055D9A"/>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73"/>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8" name="Google Shape;368;p73"/>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73"/>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0" name="Google Shape;370;p73"/>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73"/>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2" name="Google Shape;372;p73"/>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73"/>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55D9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4" name="Google Shape;374;p73"/>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7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376"/>
        <p:cNvGrpSpPr/>
        <p:nvPr/>
      </p:nvGrpSpPr>
      <p:grpSpPr>
        <a:xfrm>
          <a:off x="0" y="0"/>
          <a:ext cx="0" cy="0"/>
          <a:chOff x="0" y="0"/>
          <a:chExt cx="0" cy="0"/>
        </a:xfrm>
      </p:grpSpPr>
      <p:sp>
        <p:nvSpPr>
          <p:cNvPr id="377" name="Google Shape;377;p74"/>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74"/>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9" name="Google Shape;379;p74"/>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380"/>
        <p:cNvGrpSpPr/>
        <p:nvPr/>
      </p:nvGrpSpPr>
      <p:grpSpPr>
        <a:xfrm>
          <a:off x="0" y="0"/>
          <a:ext cx="0" cy="0"/>
          <a:chOff x="0" y="0"/>
          <a:chExt cx="0" cy="0"/>
        </a:xfrm>
      </p:grpSpPr>
      <p:sp>
        <p:nvSpPr>
          <p:cNvPr id="381" name="Google Shape;381;p75"/>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p75"/>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3" name="Google Shape;383;p75"/>
          <p:cNvSpPr>
            <a:spLocks noGrp="1"/>
          </p:cNvSpPr>
          <p:nvPr>
            <p:ph type="pic" idx="2"/>
          </p:nvPr>
        </p:nvSpPr>
        <p:spPr>
          <a:xfrm>
            <a:off x="0" y="2677887"/>
            <a:ext cx="12192000" cy="4180114"/>
          </a:xfrm>
          <a:prstGeom prst="rect">
            <a:avLst/>
          </a:prstGeom>
          <a:noFill/>
          <a:ln>
            <a:noFill/>
          </a:ln>
        </p:spPr>
      </p:sp>
      <p:sp>
        <p:nvSpPr>
          <p:cNvPr id="384" name="Google Shape;384;p75"/>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75"/>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386"/>
        <p:cNvGrpSpPr/>
        <p:nvPr/>
      </p:nvGrpSpPr>
      <p:grpSpPr>
        <a:xfrm>
          <a:off x="0" y="0"/>
          <a:ext cx="0" cy="0"/>
          <a:chOff x="0" y="0"/>
          <a:chExt cx="0" cy="0"/>
        </a:xfrm>
      </p:grpSpPr>
      <p:sp>
        <p:nvSpPr>
          <p:cNvPr id="387" name="Google Shape;387;p76"/>
          <p:cNvSpPr/>
          <p:nvPr/>
        </p:nvSpPr>
        <p:spPr>
          <a:xfrm>
            <a:off x="0" y="0"/>
            <a:ext cx="12192000" cy="1006475"/>
          </a:xfrm>
          <a:prstGeom prst="rect">
            <a:avLst/>
          </a:prstGeom>
          <a:solidFill>
            <a:srgbClr val="055D9A"/>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7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389"/>
        <p:cNvGrpSpPr/>
        <p:nvPr/>
      </p:nvGrpSpPr>
      <p:grpSpPr>
        <a:xfrm>
          <a:off x="0" y="0"/>
          <a:ext cx="0" cy="0"/>
          <a:chOff x="0" y="0"/>
          <a:chExt cx="0" cy="0"/>
        </a:xfrm>
      </p:grpSpPr>
      <p:sp>
        <p:nvSpPr>
          <p:cNvPr id="390" name="Google Shape;390;p77"/>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391"/>
        <p:cNvGrpSpPr/>
        <p:nvPr/>
      </p:nvGrpSpPr>
      <p:grpSpPr>
        <a:xfrm>
          <a:off x="0" y="0"/>
          <a:ext cx="0" cy="0"/>
          <a:chOff x="0" y="0"/>
          <a:chExt cx="0" cy="0"/>
        </a:xfrm>
      </p:grpSpPr>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392"/>
        <p:cNvGrpSpPr/>
        <p:nvPr/>
      </p:nvGrpSpPr>
      <p:grpSpPr>
        <a:xfrm>
          <a:off x="0" y="0"/>
          <a:ext cx="0" cy="0"/>
          <a:chOff x="0" y="0"/>
          <a:chExt cx="0" cy="0"/>
        </a:xfrm>
      </p:grpSpPr>
      <p:sp>
        <p:nvSpPr>
          <p:cNvPr id="393" name="Google Shape;393;p79"/>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4" name="Google Shape;394;p79"/>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55D9A"/>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5" name="Google Shape;395;p79"/>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42"/>
        <p:cNvGrpSpPr/>
        <p:nvPr/>
      </p:nvGrpSpPr>
      <p:grpSpPr>
        <a:xfrm>
          <a:off x="0" y="0"/>
          <a:ext cx="0" cy="0"/>
          <a:chOff x="0" y="0"/>
          <a:chExt cx="0" cy="0"/>
        </a:xfrm>
      </p:grpSpPr>
      <p:pic>
        <p:nvPicPr>
          <p:cNvPr id="43" name="Google Shape;43;p3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44" name="Google Shape;44;p30"/>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30"/>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0"/>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7" name="Google Shape;47;p30"/>
          <p:cNvGrpSpPr/>
          <p:nvPr/>
        </p:nvGrpSpPr>
        <p:grpSpPr>
          <a:xfrm>
            <a:off x="424602" y="-1"/>
            <a:ext cx="1389888" cy="2099322"/>
            <a:chOff x="2413975" y="-1"/>
            <a:chExt cx="1389888" cy="2099322"/>
          </a:xfrm>
        </p:grpSpPr>
        <p:grpSp>
          <p:nvGrpSpPr>
            <p:cNvPr id="48" name="Google Shape;48;p30"/>
            <p:cNvGrpSpPr/>
            <p:nvPr/>
          </p:nvGrpSpPr>
          <p:grpSpPr>
            <a:xfrm>
              <a:off x="2413975" y="-1"/>
              <a:ext cx="1389888" cy="2099322"/>
              <a:chOff x="2365422" y="-1"/>
              <a:chExt cx="1460502" cy="2099322"/>
            </a:xfrm>
          </p:grpSpPr>
          <p:sp>
            <p:nvSpPr>
              <p:cNvPr id="49" name="Google Shape;49;p30"/>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30"/>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 name="Google Shape;51;p30"/>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2" name="Google Shape;52;p30"/>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30"/>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396"/>
        <p:cNvGrpSpPr/>
        <p:nvPr/>
      </p:nvGrpSpPr>
      <p:grpSpPr>
        <a:xfrm>
          <a:off x="0" y="0"/>
          <a:ext cx="0" cy="0"/>
          <a:chOff x="0" y="0"/>
          <a:chExt cx="0" cy="0"/>
        </a:xfrm>
      </p:grpSpPr>
      <p:sp>
        <p:nvSpPr>
          <p:cNvPr id="397" name="Google Shape;397;p80"/>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solidFill>
                  <a:srgbClr val="055D9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8" name="Google Shape;398;p80"/>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99"/>
        <p:cNvGrpSpPr/>
        <p:nvPr/>
      </p:nvGrpSpPr>
      <p:grpSpPr>
        <a:xfrm>
          <a:off x="0" y="0"/>
          <a:ext cx="0" cy="0"/>
          <a:chOff x="0" y="0"/>
          <a:chExt cx="0" cy="0"/>
        </a:xfrm>
      </p:grpSpPr>
      <p:pic>
        <p:nvPicPr>
          <p:cNvPr id="400" name="Google Shape;400;p81"/>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401" name="Google Shape;401;p81"/>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2" name="Google Shape;402;p81"/>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403" name="Google Shape;403;p81"/>
          <p:cNvGrpSpPr/>
          <p:nvPr/>
        </p:nvGrpSpPr>
        <p:grpSpPr>
          <a:xfrm>
            <a:off x="7258050" y="1809750"/>
            <a:ext cx="2705100" cy="2705100"/>
            <a:chOff x="7258050" y="2057400"/>
            <a:chExt cx="2705100" cy="2705100"/>
          </a:xfrm>
        </p:grpSpPr>
        <p:sp>
          <p:nvSpPr>
            <p:cNvPr id="404" name="Google Shape;404;p81"/>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5" name="Google Shape;405;p81"/>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406" name="Google Shape;406;p81"/>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14" name="Google Shape;14;p28"/>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15;p28"/>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16" name="Google Shape;16;p28"/>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2526545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4_3column, panels" preserve="1">
  <p:cSld name="25_3column, panels">
    <p:spTree>
      <p:nvGrpSpPr>
        <p:cNvPr id="1" name="Shape 18"/>
        <p:cNvGrpSpPr/>
        <p:nvPr/>
      </p:nvGrpSpPr>
      <p:grpSpPr>
        <a:xfrm>
          <a:off x="0" y="0"/>
          <a:ext cx="0" cy="0"/>
          <a:chOff x="0" y="0"/>
          <a:chExt cx="0" cy="0"/>
        </a:xfrm>
      </p:grpSpPr>
      <p:sp>
        <p:nvSpPr>
          <p:cNvPr id="19" name="Google Shape;19;p29"/>
          <p:cNvSpPr/>
          <p:nvPr/>
        </p:nvSpPr>
        <p:spPr>
          <a:xfrm>
            <a:off x="0" y="0"/>
            <a:ext cx="12192000" cy="1006475"/>
          </a:xfrm>
          <a:prstGeom prst="rect">
            <a:avLst/>
          </a:prstGeom>
          <a:solidFill>
            <a:srgbClr val="055D9A"/>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29"/>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9"/>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9"/>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844008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4"/>
        <p:cNvGrpSpPr/>
        <p:nvPr/>
      </p:nvGrpSpPr>
      <p:grpSpPr>
        <a:xfrm>
          <a:off x="0" y="0"/>
          <a:ext cx="0" cy="0"/>
          <a:chOff x="0" y="0"/>
          <a:chExt cx="0" cy="0"/>
        </a:xfrm>
      </p:grpSpPr>
      <p:sp>
        <p:nvSpPr>
          <p:cNvPr id="25" name="Google Shape;25;p3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3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3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1"/>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1"/>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799774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0"/>
        <p:cNvGrpSpPr/>
        <p:nvPr/>
      </p:nvGrpSpPr>
      <p:grpSpPr>
        <a:xfrm>
          <a:off x="0" y="0"/>
          <a:ext cx="0" cy="0"/>
          <a:chOff x="0" y="0"/>
          <a:chExt cx="0" cy="0"/>
        </a:xfrm>
      </p:grpSpPr>
      <p:sp>
        <p:nvSpPr>
          <p:cNvPr id="31" name="Google Shape;31;p30"/>
          <p:cNvSpPr>
            <a:spLocks noGrp="1"/>
          </p:cNvSpPr>
          <p:nvPr>
            <p:ph type="pic" idx="2"/>
          </p:nvPr>
        </p:nvSpPr>
        <p:spPr>
          <a:xfrm>
            <a:off x="6556916" y="0"/>
            <a:ext cx="5635083" cy="6858000"/>
          </a:xfrm>
          <a:prstGeom prst="rect">
            <a:avLst/>
          </a:prstGeom>
          <a:noFill/>
          <a:ln>
            <a:noFill/>
          </a:ln>
        </p:spPr>
      </p:sp>
      <p:sp>
        <p:nvSpPr>
          <p:cNvPr id="32" name="Google Shape;32;p30"/>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3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30"/>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30"/>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67255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8_1 column, halfWidth wHeader, fullBleed img">
    <p:spTree>
      <p:nvGrpSpPr>
        <p:cNvPr id="1" name="Shape 38"/>
        <p:cNvGrpSpPr/>
        <p:nvPr/>
      </p:nvGrpSpPr>
      <p:grpSpPr>
        <a:xfrm>
          <a:off x="0" y="0"/>
          <a:ext cx="0" cy="0"/>
          <a:chOff x="0" y="0"/>
          <a:chExt cx="0" cy="0"/>
        </a:xfrm>
      </p:grpSpPr>
      <p:sp>
        <p:nvSpPr>
          <p:cNvPr id="39" name="Google Shape;39;p96"/>
          <p:cNvSpPr>
            <a:spLocks noGrp="1"/>
          </p:cNvSpPr>
          <p:nvPr>
            <p:ph type="pic" idx="2"/>
          </p:nvPr>
        </p:nvSpPr>
        <p:spPr>
          <a:xfrm>
            <a:off x="6556916" y="0"/>
            <a:ext cx="5635083" cy="6858000"/>
          </a:xfrm>
          <a:prstGeom prst="rect">
            <a:avLst/>
          </a:prstGeom>
          <a:noFill/>
          <a:ln>
            <a:noFill/>
          </a:ln>
        </p:spPr>
      </p:sp>
      <p:sp>
        <p:nvSpPr>
          <p:cNvPr id="40" name="Google Shape;40;p96"/>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96"/>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96"/>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6"/>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96"/>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894656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45"/>
        <p:cNvGrpSpPr/>
        <p:nvPr/>
      </p:nvGrpSpPr>
      <p:grpSpPr>
        <a:xfrm>
          <a:off x="0" y="0"/>
          <a:ext cx="0" cy="0"/>
          <a:chOff x="0" y="0"/>
          <a:chExt cx="0" cy="0"/>
        </a:xfrm>
      </p:grpSpPr>
      <p:sp>
        <p:nvSpPr>
          <p:cNvPr id="46" name="Google Shape;46;p36"/>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p:nvPr/>
        </p:nvSpPr>
        <p:spPr>
          <a:xfrm>
            <a:off x="-1" y="0"/>
            <a:ext cx="4707467" cy="6858000"/>
          </a:xfrm>
          <a:prstGeom prst="rect">
            <a:avLst/>
          </a:prstGeom>
          <a:solidFill>
            <a:schemeClr val="lt1"/>
          </a:solidFill>
          <a:ln>
            <a:noFill/>
          </a:ln>
          <a:effectLst>
            <a:outerShdw blurRad="355142" dist="38100" dir="5400000" algn="t"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 name="Google Shape;49;p36"/>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lnSpc>
                <a:spcPct val="100000"/>
              </a:lnSpc>
              <a:spcBef>
                <a:spcPts val="0"/>
              </a:spcBef>
              <a:spcAft>
                <a:spcPts val="0"/>
              </a:spcAft>
              <a:buClr>
                <a:srgbClr val="D14F97"/>
              </a:buClr>
              <a:buSzPts val="1400"/>
              <a:buFont typeface="Arial"/>
              <a:buNone/>
              <a:defRPr/>
            </a:lvl2pPr>
            <a:lvl3pPr lvl="2" algn="l">
              <a:lnSpc>
                <a:spcPct val="100000"/>
              </a:lnSpc>
              <a:spcBef>
                <a:spcPts val="0"/>
              </a:spcBef>
              <a:spcAft>
                <a:spcPts val="0"/>
              </a:spcAft>
              <a:buClr>
                <a:srgbClr val="D14F97"/>
              </a:buClr>
              <a:buSzPts val="1400"/>
              <a:buFont typeface="Arial"/>
              <a:buNone/>
              <a:defRPr/>
            </a:lvl3pPr>
            <a:lvl4pPr lvl="3" algn="l">
              <a:lnSpc>
                <a:spcPct val="100000"/>
              </a:lnSpc>
              <a:spcBef>
                <a:spcPts val="0"/>
              </a:spcBef>
              <a:spcAft>
                <a:spcPts val="0"/>
              </a:spcAft>
              <a:buClr>
                <a:srgbClr val="D14F97"/>
              </a:buClr>
              <a:buSzPts val="1400"/>
              <a:buFont typeface="Arial"/>
              <a:buNone/>
              <a:defRPr/>
            </a:lvl4pPr>
            <a:lvl5pPr lvl="4" algn="l">
              <a:lnSpc>
                <a:spcPct val="100000"/>
              </a:lnSpc>
              <a:spcBef>
                <a:spcPts val="0"/>
              </a:spcBef>
              <a:spcAft>
                <a:spcPts val="0"/>
              </a:spcAft>
              <a:buClr>
                <a:srgbClr val="D14F97"/>
              </a:buClr>
              <a:buSzPts val="1400"/>
              <a:buFont typeface="Arial"/>
              <a:buNone/>
              <a:defRPr/>
            </a:lvl5pPr>
            <a:lvl6pPr lvl="5" algn="l">
              <a:lnSpc>
                <a:spcPct val="100000"/>
              </a:lnSpc>
              <a:spcBef>
                <a:spcPts val="0"/>
              </a:spcBef>
              <a:spcAft>
                <a:spcPts val="0"/>
              </a:spcAft>
              <a:buClr>
                <a:srgbClr val="D14F97"/>
              </a:buClr>
              <a:buSzPts val="1400"/>
              <a:buFont typeface="Arial"/>
              <a:buNone/>
              <a:defRPr/>
            </a:lvl6pPr>
            <a:lvl7pPr lvl="6" algn="l">
              <a:lnSpc>
                <a:spcPct val="100000"/>
              </a:lnSpc>
              <a:spcBef>
                <a:spcPts val="0"/>
              </a:spcBef>
              <a:spcAft>
                <a:spcPts val="0"/>
              </a:spcAft>
              <a:buClr>
                <a:srgbClr val="D14F97"/>
              </a:buClr>
              <a:buSzPts val="1400"/>
              <a:buFont typeface="Arial"/>
              <a:buNone/>
              <a:defRPr/>
            </a:lvl7pPr>
            <a:lvl8pPr lvl="7" algn="l">
              <a:lnSpc>
                <a:spcPct val="100000"/>
              </a:lnSpc>
              <a:spcBef>
                <a:spcPts val="0"/>
              </a:spcBef>
              <a:spcAft>
                <a:spcPts val="0"/>
              </a:spcAft>
              <a:buClr>
                <a:srgbClr val="D14F97"/>
              </a:buClr>
              <a:buSzPts val="1400"/>
              <a:buFont typeface="Arial"/>
              <a:buNone/>
              <a:defRPr/>
            </a:lvl8pPr>
            <a:lvl9pPr lvl="8" algn="l">
              <a:lnSpc>
                <a:spcPct val="100000"/>
              </a:lnSpc>
              <a:spcBef>
                <a:spcPts val="0"/>
              </a:spcBef>
              <a:spcAft>
                <a:spcPts val="0"/>
              </a:spcAft>
              <a:buClr>
                <a:srgbClr val="D14F97"/>
              </a:buClr>
              <a:buSzPts val="1400"/>
              <a:buFont typeface="Arial"/>
              <a:buNone/>
              <a:defRPr/>
            </a:lvl9pPr>
          </a:lstStyle>
          <a:p>
            <a:endParaRPr/>
          </a:p>
        </p:txBody>
      </p:sp>
      <p:sp>
        <p:nvSpPr>
          <p:cNvPr id="50" name="Google Shape;50;p36"/>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9880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8_1 column, halfWidth wHeader, fullBleed img">
  <p:cSld name="8_1 column, halfWidth wHeader, fullBleed img">
    <p:spTree>
      <p:nvGrpSpPr>
        <p:cNvPr id="1" name="Shape 52"/>
        <p:cNvGrpSpPr/>
        <p:nvPr/>
      </p:nvGrpSpPr>
      <p:grpSpPr>
        <a:xfrm>
          <a:off x="0" y="0"/>
          <a:ext cx="0" cy="0"/>
          <a:chOff x="0" y="0"/>
          <a:chExt cx="0" cy="0"/>
        </a:xfrm>
      </p:grpSpPr>
      <p:sp>
        <p:nvSpPr>
          <p:cNvPr id="53" name="Google Shape;53;p37"/>
          <p:cNvSpPr>
            <a:spLocks noGrp="1"/>
          </p:cNvSpPr>
          <p:nvPr>
            <p:ph type="pic" idx="2"/>
          </p:nvPr>
        </p:nvSpPr>
        <p:spPr>
          <a:xfrm>
            <a:off x="3243352" y="0"/>
            <a:ext cx="9537371" cy="6858000"/>
          </a:xfrm>
          <a:prstGeom prst="rect">
            <a:avLst/>
          </a:prstGeom>
          <a:noFill/>
          <a:ln>
            <a:noFill/>
          </a:ln>
        </p:spPr>
      </p:sp>
      <p:sp>
        <p:nvSpPr>
          <p:cNvPr id="54" name="Google Shape;54;p37"/>
          <p:cNvSpPr/>
          <p:nvPr/>
        </p:nvSpPr>
        <p:spPr>
          <a:xfrm>
            <a:off x="1" y="0"/>
            <a:ext cx="3245128" cy="6858000"/>
          </a:xfrm>
          <a:prstGeom prst="rect">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37"/>
          <p:cNvSpPr txBox="1">
            <a:spLocks noGrp="1"/>
          </p:cNvSpPr>
          <p:nvPr>
            <p:ph type="title"/>
          </p:nvPr>
        </p:nvSpPr>
        <p:spPr>
          <a:xfrm>
            <a:off x="412471" y="1440493"/>
            <a:ext cx="2418411" cy="2520750"/>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2650975"/>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56"/>
        <p:cNvGrpSpPr/>
        <p:nvPr/>
      </p:nvGrpSpPr>
      <p:grpSpPr>
        <a:xfrm>
          <a:off x="0" y="0"/>
          <a:ext cx="0" cy="0"/>
          <a:chOff x="0" y="0"/>
          <a:chExt cx="0" cy="0"/>
        </a:xfrm>
      </p:grpSpPr>
      <p:pic>
        <p:nvPicPr>
          <p:cNvPr id="57" name="Google Shape;57;p3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58" name="Google Shape;58;p38"/>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 name="Google Shape;59;p38"/>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60" name="Google Shape;60;p38"/>
          <p:cNvGrpSpPr/>
          <p:nvPr/>
        </p:nvGrpSpPr>
        <p:grpSpPr>
          <a:xfrm>
            <a:off x="7258050" y="1809750"/>
            <a:ext cx="2705100" cy="2705100"/>
            <a:chOff x="7258050" y="2057400"/>
            <a:chExt cx="2705100" cy="2705100"/>
          </a:xfrm>
        </p:grpSpPr>
        <p:sp>
          <p:nvSpPr>
            <p:cNvPr id="61" name="Google Shape;61;p38"/>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8"/>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63" name="Google Shape;63;p38"/>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extLst>
      <p:ext uri="{BB962C8B-B14F-4D97-AF65-F5344CB8AC3E}">
        <p14:creationId xmlns:p14="http://schemas.microsoft.com/office/powerpoint/2010/main" val="249653384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54"/>
        <p:cNvGrpSpPr/>
        <p:nvPr/>
      </p:nvGrpSpPr>
      <p:grpSpPr>
        <a:xfrm>
          <a:off x="0" y="0"/>
          <a:ext cx="0" cy="0"/>
          <a:chOff x="0" y="0"/>
          <a:chExt cx="0" cy="0"/>
        </a:xfrm>
      </p:grpSpPr>
      <p:pic>
        <p:nvPicPr>
          <p:cNvPr id="55" name="Google Shape;55;p31"/>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56" name="Google Shape;56;p31"/>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1"/>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9" name="Google Shape;59;p31"/>
          <p:cNvGrpSpPr/>
          <p:nvPr/>
        </p:nvGrpSpPr>
        <p:grpSpPr>
          <a:xfrm>
            <a:off x="424602" y="-1"/>
            <a:ext cx="1389888" cy="2099322"/>
            <a:chOff x="2413975" y="-1"/>
            <a:chExt cx="1389888" cy="2099322"/>
          </a:xfrm>
        </p:grpSpPr>
        <p:grpSp>
          <p:nvGrpSpPr>
            <p:cNvPr id="60" name="Google Shape;60;p31"/>
            <p:cNvGrpSpPr/>
            <p:nvPr/>
          </p:nvGrpSpPr>
          <p:grpSpPr>
            <a:xfrm>
              <a:off x="2413975" y="-1"/>
              <a:ext cx="1389888" cy="2099322"/>
              <a:chOff x="2365422" y="-1"/>
              <a:chExt cx="1460502" cy="2099322"/>
            </a:xfrm>
          </p:grpSpPr>
          <p:sp>
            <p:nvSpPr>
              <p:cNvPr id="61" name="Google Shape;61;p31"/>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1"/>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3" name="Google Shape;63;p31"/>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4" name="Google Shape;64;p31"/>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31"/>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64"/>
        <p:cNvGrpSpPr/>
        <p:nvPr/>
      </p:nvGrpSpPr>
      <p:grpSpPr>
        <a:xfrm>
          <a:off x="0" y="0"/>
          <a:ext cx="0" cy="0"/>
          <a:chOff x="0" y="0"/>
          <a:chExt cx="0" cy="0"/>
        </a:xfrm>
      </p:grpSpPr>
      <p:pic>
        <p:nvPicPr>
          <p:cNvPr id="65" name="Google Shape;65;p3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66" name="Google Shape;66;p39"/>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67" name="Google Shape;67;p3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8212754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69"/>
        <p:cNvGrpSpPr/>
        <p:nvPr/>
      </p:nvGrpSpPr>
      <p:grpSpPr>
        <a:xfrm>
          <a:off x="0" y="0"/>
          <a:ext cx="0" cy="0"/>
          <a:chOff x="0" y="0"/>
          <a:chExt cx="0" cy="0"/>
        </a:xfrm>
      </p:grpSpPr>
      <p:pic>
        <p:nvPicPr>
          <p:cNvPr id="70" name="Google Shape;70;p4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1" name="Google Shape;71;p4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40"/>
          <p:cNvSpPr txBox="1">
            <a:spLocks noGrp="1"/>
          </p:cNvSpPr>
          <p:nvPr>
            <p:ph type="title"/>
          </p:nvPr>
        </p:nvSpPr>
        <p:spPr>
          <a:xfrm>
            <a:off x="1478702" y="1979671"/>
            <a:ext cx="4899660"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46404802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74"/>
        <p:cNvGrpSpPr/>
        <p:nvPr/>
      </p:nvGrpSpPr>
      <p:grpSpPr>
        <a:xfrm>
          <a:off x="0" y="0"/>
          <a:ext cx="0" cy="0"/>
          <a:chOff x="0" y="0"/>
          <a:chExt cx="0" cy="0"/>
        </a:xfrm>
      </p:grpSpPr>
      <p:pic>
        <p:nvPicPr>
          <p:cNvPr id="75" name="Google Shape;75;p41"/>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6" name="Google Shape;76;p41"/>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1"/>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9" name="Google Shape;79;p41"/>
          <p:cNvGrpSpPr/>
          <p:nvPr/>
        </p:nvGrpSpPr>
        <p:grpSpPr>
          <a:xfrm>
            <a:off x="424602" y="-1"/>
            <a:ext cx="1389888" cy="2099322"/>
            <a:chOff x="2413975" y="-1"/>
            <a:chExt cx="1389888" cy="2099322"/>
          </a:xfrm>
        </p:grpSpPr>
        <p:grpSp>
          <p:nvGrpSpPr>
            <p:cNvPr id="80" name="Google Shape;80;p41"/>
            <p:cNvGrpSpPr/>
            <p:nvPr/>
          </p:nvGrpSpPr>
          <p:grpSpPr>
            <a:xfrm>
              <a:off x="2413975" y="-1"/>
              <a:ext cx="1389888" cy="2099322"/>
              <a:chOff x="2365422" y="-1"/>
              <a:chExt cx="1460502" cy="2099322"/>
            </a:xfrm>
          </p:grpSpPr>
          <p:sp>
            <p:nvSpPr>
              <p:cNvPr id="81" name="Google Shape;81;p41"/>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41"/>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 name="Google Shape;83;p41"/>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 name="Google Shape;84;p41"/>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1"/>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5164362"/>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5_Title">
  <p:cSld name="15_Title">
    <p:spTree>
      <p:nvGrpSpPr>
        <p:cNvPr id="1" name="Shape 86"/>
        <p:cNvGrpSpPr/>
        <p:nvPr/>
      </p:nvGrpSpPr>
      <p:grpSpPr>
        <a:xfrm>
          <a:off x="0" y="0"/>
          <a:ext cx="0" cy="0"/>
          <a:chOff x="0" y="0"/>
          <a:chExt cx="0" cy="0"/>
        </a:xfrm>
      </p:grpSpPr>
      <p:pic>
        <p:nvPicPr>
          <p:cNvPr id="87" name="Google Shape;87;p42"/>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88" name="Google Shape;88;p42"/>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2"/>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1" name="Google Shape;91;p42"/>
          <p:cNvGrpSpPr/>
          <p:nvPr/>
        </p:nvGrpSpPr>
        <p:grpSpPr>
          <a:xfrm>
            <a:off x="424602" y="-1"/>
            <a:ext cx="1389888" cy="2099322"/>
            <a:chOff x="2413975" y="-1"/>
            <a:chExt cx="1389888" cy="2099322"/>
          </a:xfrm>
        </p:grpSpPr>
        <p:grpSp>
          <p:nvGrpSpPr>
            <p:cNvPr id="92" name="Google Shape;92;p42"/>
            <p:cNvGrpSpPr/>
            <p:nvPr/>
          </p:nvGrpSpPr>
          <p:grpSpPr>
            <a:xfrm>
              <a:off x="2413975" y="-1"/>
              <a:ext cx="1389888" cy="2099322"/>
              <a:chOff x="2365422" y="-1"/>
              <a:chExt cx="1460502" cy="2099322"/>
            </a:xfrm>
          </p:grpSpPr>
          <p:sp>
            <p:nvSpPr>
              <p:cNvPr id="93" name="Google Shape;93;p42"/>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42"/>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 name="Google Shape;95;p42"/>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 name="Google Shape;96;p42"/>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2"/>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8957231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6_Title">
  <p:cSld name="16_Title">
    <p:spTree>
      <p:nvGrpSpPr>
        <p:cNvPr id="1" name="Shape 98"/>
        <p:cNvGrpSpPr/>
        <p:nvPr/>
      </p:nvGrpSpPr>
      <p:grpSpPr>
        <a:xfrm>
          <a:off x="0" y="0"/>
          <a:ext cx="0" cy="0"/>
          <a:chOff x="0" y="0"/>
          <a:chExt cx="0" cy="0"/>
        </a:xfrm>
      </p:grpSpPr>
      <p:pic>
        <p:nvPicPr>
          <p:cNvPr id="99" name="Google Shape;99;p43"/>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00" name="Google Shape;100;p43"/>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3" name="Google Shape;103;p43"/>
          <p:cNvGrpSpPr/>
          <p:nvPr/>
        </p:nvGrpSpPr>
        <p:grpSpPr>
          <a:xfrm>
            <a:off x="424602" y="-1"/>
            <a:ext cx="1389888" cy="2099322"/>
            <a:chOff x="2413975" y="-1"/>
            <a:chExt cx="1389888" cy="2099322"/>
          </a:xfrm>
        </p:grpSpPr>
        <p:grpSp>
          <p:nvGrpSpPr>
            <p:cNvPr id="104" name="Google Shape;104;p43"/>
            <p:cNvGrpSpPr/>
            <p:nvPr/>
          </p:nvGrpSpPr>
          <p:grpSpPr>
            <a:xfrm>
              <a:off x="2413975" y="-1"/>
              <a:ext cx="1389888" cy="2099322"/>
              <a:chOff x="2365422" y="-1"/>
              <a:chExt cx="1460502" cy="2099322"/>
            </a:xfrm>
          </p:grpSpPr>
          <p:sp>
            <p:nvSpPr>
              <p:cNvPr id="105" name="Google Shape;105;p4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4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7" name="Google Shape;107;p4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8" name="Google Shape;108;p43"/>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63406278"/>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110"/>
        <p:cNvGrpSpPr/>
        <p:nvPr/>
      </p:nvGrpSpPr>
      <p:grpSpPr>
        <a:xfrm>
          <a:off x="0" y="0"/>
          <a:ext cx="0" cy="0"/>
          <a:chOff x="0" y="0"/>
          <a:chExt cx="0" cy="0"/>
        </a:xfrm>
      </p:grpSpPr>
      <p:pic>
        <p:nvPicPr>
          <p:cNvPr id="111" name="Google Shape;111;p44"/>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12" name="Google Shape;112;p44"/>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4"/>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4"/>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5" name="Google Shape;115;p44"/>
          <p:cNvGrpSpPr/>
          <p:nvPr/>
        </p:nvGrpSpPr>
        <p:grpSpPr>
          <a:xfrm>
            <a:off x="424602" y="-1"/>
            <a:ext cx="1389888" cy="2099322"/>
            <a:chOff x="2413975" y="-1"/>
            <a:chExt cx="1389888" cy="2099322"/>
          </a:xfrm>
        </p:grpSpPr>
        <p:grpSp>
          <p:nvGrpSpPr>
            <p:cNvPr id="116" name="Google Shape;116;p44"/>
            <p:cNvGrpSpPr/>
            <p:nvPr/>
          </p:nvGrpSpPr>
          <p:grpSpPr>
            <a:xfrm>
              <a:off x="2413975" y="-1"/>
              <a:ext cx="1389888" cy="2099322"/>
              <a:chOff x="2365422" y="-1"/>
              <a:chExt cx="1460502" cy="2099322"/>
            </a:xfrm>
          </p:grpSpPr>
          <p:sp>
            <p:nvSpPr>
              <p:cNvPr id="117" name="Google Shape;117;p44"/>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44"/>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 name="Google Shape;119;p44"/>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 name="Google Shape;120;p44"/>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4"/>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533087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_1 column full-width" type="obj">
  <p:cSld name="6_1 column full-width">
    <p:spTree>
      <p:nvGrpSpPr>
        <p:cNvPr id="1" name="Shape 122"/>
        <p:cNvGrpSpPr/>
        <p:nvPr/>
      </p:nvGrpSpPr>
      <p:grpSpPr>
        <a:xfrm>
          <a:off x="0" y="0"/>
          <a:ext cx="0" cy="0"/>
          <a:chOff x="0" y="0"/>
          <a:chExt cx="0" cy="0"/>
        </a:xfrm>
      </p:grpSpPr>
      <p:sp>
        <p:nvSpPr>
          <p:cNvPr id="123" name="Google Shape;123;p45"/>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4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5"/>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4909763"/>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2_2 column" type="twoObj">
  <p:cSld name="12_2 column">
    <p:spTree>
      <p:nvGrpSpPr>
        <p:cNvPr id="1" name="Shape 127"/>
        <p:cNvGrpSpPr/>
        <p:nvPr/>
      </p:nvGrpSpPr>
      <p:grpSpPr>
        <a:xfrm>
          <a:off x="0" y="0"/>
          <a:ext cx="0" cy="0"/>
          <a:chOff x="0" y="0"/>
          <a:chExt cx="0" cy="0"/>
        </a:xfrm>
      </p:grpSpPr>
      <p:sp>
        <p:nvSpPr>
          <p:cNvPr id="128" name="Google Shape;128;p4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4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7"/>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7"/>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4220076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132"/>
        <p:cNvGrpSpPr/>
        <p:nvPr/>
      </p:nvGrpSpPr>
      <p:grpSpPr>
        <a:xfrm>
          <a:off x="0" y="0"/>
          <a:ext cx="0" cy="0"/>
          <a:chOff x="0" y="0"/>
          <a:chExt cx="0" cy="0"/>
        </a:xfrm>
      </p:grpSpPr>
      <p:sp>
        <p:nvSpPr>
          <p:cNvPr id="133" name="Google Shape;133;p48"/>
          <p:cNvSpPr/>
          <p:nvPr/>
        </p:nvSpPr>
        <p:spPr>
          <a:xfrm>
            <a:off x="0" y="0"/>
            <a:ext cx="1218882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48"/>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48"/>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8"/>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48"/>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54439777"/>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_1 column, halfWidth wHeader, fullBleed img">
  <p:cSld name="9_1 column, halfWidth wHeader, fullBleed img">
    <p:spTree>
      <p:nvGrpSpPr>
        <p:cNvPr id="1" name="Shape 139"/>
        <p:cNvGrpSpPr/>
        <p:nvPr/>
      </p:nvGrpSpPr>
      <p:grpSpPr>
        <a:xfrm>
          <a:off x="0" y="0"/>
          <a:ext cx="0" cy="0"/>
          <a:chOff x="0" y="0"/>
          <a:chExt cx="0" cy="0"/>
        </a:xfrm>
      </p:grpSpPr>
      <p:sp>
        <p:nvSpPr>
          <p:cNvPr id="140" name="Google Shape;140;p49"/>
          <p:cNvSpPr>
            <a:spLocks noGrp="1"/>
          </p:cNvSpPr>
          <p:nvPr>
            <p:ph type="pic" idx="2"/>
          </p:nvPr>
        </p:nvSpPr>
        <p:spPr>
          <a:xfrm>
            <a:off x="6556916" y="0"/>
            <a:ext cx="5635083" cy="6858000"/>
          </a:xfrm>
          <a:prstGeom prst="rect">
            <a:avLst/>
          </a:prstGeom>
          <a:noFill/>
          <a:ln>
            <a:noFill/>
          </a:ln>
        </p:spPr>
      </p:sp>
      <p:sp>
        <p:nvSpPr>
          <p:cNvPr id="141" name="Google Shape;141;p49"/>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9"/>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9"/>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9"/>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9"/>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9"/>
          <p:cNvSpPr txBox="1">
            <a:spLocks noGrp="1"/>
          </p:cNvSpPr>
          <p:nvPr>
            <p:ph type="body" idx="4"/>
          </p:nvPr>
        </p:nvSpPr>
        <p:spPr>
          <a:xfrm>
            <a:off x="7943850" y="1955800"/>
            <a:ext cx="3143250" cy="235902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361978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66"/>
        <p:cNvGrpSpPr/>
        <p:nvPr/>
      </p:nvGrpSpPr>
      <p:grpSpPr>
        <a:xfrm>
          <a:off x="0" y="0"/>
          <a:ext cx="0" cy="0"/>
          <a:chOff x="0" y="0"/>
          <a:chExt cx="0" cy="0"/>
        </a:xfrm>
      </p:grpSpPr>
      <p:sp>
        <p:nvSpPr>
          <p:cNvPr id="67" name="Google Shape;67;p3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3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3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148"/>
        <p:cNvGrpSpPr/>
        <p:nvPr/>
      </p:nvGrpSpPr>
      <p:grpSpPr>
        <a:xfrm>
          <a:off x="0" y="0"/>
          <a:ext cx="0" cy="0"/>
          <a:chOff x="0" y="0"/>
          <a:chExt cx="0" cy="0"/>
        </a:xfrm>
      </p:grpSpPr>
      <p:sp>
        <p:nvSpPr>
          <p:cNvPr id="149" name="Google Shape;149;p5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50"/>
          <p:cNvSpPr/>
          <p:nvPr/>
        </p:nvSpPr>
        <p:spPr>
          <a:xfrm>
            <a:off x="0" y="0"/>
            <a:ext cx="6556375" cy="1536700"/>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0"/>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0"/>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0"/>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0"/>
          <p:cNvSpPr>
            <a:spLocks noGrp="1"/>
          </p:cNvSpPr>
          <p:nvPr>
            <p:ph type="pic" idx="3"/>
          </p:nvPr>
        </p:nvSpPr>
        <p:spPr>
          <a:xfrm>
            <a:off x="6556916" y="0"/>
            <a:ext cx="5635083" cy="6858000"/>
          </a:xfrm>
          <a:prstGeom prst="rect">
            <a:avLst/>
          </a:prstGeom>
          <a:noFill/>
          <a:ln>
            <a:noFill/>
          </a:ln>
        </p:spPr>
      </p:sp>
    </p:spTree>
    <p:extLst>
      <p:ext uri="{BB962C8B-B14F-4D97-AF65-F5344CB8AC3E}">
        <p14:creationId xmlns:p14="http://schemas.microsoft.com/office/powerpoint/2010/main" val="220578223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155"/>
        <p:cNvGrpSpPr/>
        <p:nvPr/>
      </p:nvGrpSpPr>
      <p:grpSpPr>
        <a:xfrm>
          <a:off x="0" y="0"/>
          <a:ext cx="0" cy="0"/>
          <a:chOff x="0" y="0"/>
          <a:chExt cx="0" cy="0"/>
        </a:xfrm>
      </p:grpSpPr>
      <p:sp>
        <p:nvSpPr>
          <p:cNvPr id="156" name="Google Shape;156;p5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51"/>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1"/>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1"/>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920257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161"/>
        <p:cNvGrpSpPr/>
        <p:nvPr/>
      </p:nvGrpSpPr>
      <p:grpSpPr>
        <a:xfrm>
          <a:off x="0" y="0"/>
          <a:ext cx="0" cy="0"/>
          <a:chOff x="0" y="0"/>
          <a:chExt cx="0" cy="0"/>
        </a:xfrm>
      </p:grpSpPr>
      <p:sp>
        <p:nvSpPr>
          <p:cNvPr id="162" name="Google Shape;162;p5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52"/>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4" name="Google Shape;164;p52"/>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2"/>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52"/>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2"/>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52"/>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84974266"/>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170"/>
        <p:cNvGrpSpPr/>
        <p:nvPr/>
      </p:nvGrpSpPr>
      <p:grpSpPr>
        <a:xfrm>
          <a:off x="0" y="0"/>
          <a:ext cx="0" cy="0"/>
          <a:chOff x="0" y="0"/>
          <a:chExt cx="0" cy="0"/>
        </a:xfrm>
      </p:grpSpPr>
      <p:sp>
        <p:nvSpPr>
          <p:cNvPr id="171" name="Google Shape;171;p53"/>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3"/>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3"/>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3"/>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3"/>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8014338"/>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177"/>
        <p:cNvGrpSpPr/>
        <p:nvPr/>
      </p:nvGrpSpPr>
      <p:grpSpPr>
        <a:xfrm>
          <a:off x="0" y="0"/>
          <a:ext cx="0" cy="0"/>
          <a:chOff x="0" y="0"/>
          <a:chExt cx="0" cy="0"/>
        </a:xfrm>
      </p:grpSpPr>
      <p:sp>
        <p:nvSpPr>
          <p:cNvPr id="178" name="Google Shape;178;p5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5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0885739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184"/>
        <p:cNvGrpSpPr/>
        <p:nvPr/>
      </p:nvGrpSpPr>
      <p:grpSpPr>
        <a:xfrm>
          <a:off x="0" y="0"/>
          <a:ext cx="0" cy="0"/>
          <a:chOff x="0" y="0"/>
          <a:chExt cx="0" cy="0"/>
        </a:xfrm>
      </p:grpSpPr>
      <p:sp>
        <p:nvSpPr>
          <p:cNvPr id="185" name="Google Shape;185;p55"/>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55"/>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5"/>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5"/>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5"/>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5"/>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4686509"/>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192"/>
        <p:cNvGrpSpPr/>
        <p:nvPr/>
      </p:nvGrpSpPr>
      <p:grpSpPr>
        <a:xfrm>
          <a:off x="0" y="0"/>
          <a:ext cx="0" cy="0"/>
          <a:chOff x="0" y="0"/>
          <a:chExt cx="0" cy="0"/>
        </a:xfrm>
      </p:grpSpPr>
      <p:sp>
        <p:nvSpPr>
          <p:cNvPr id="193" name="Google Shape;193;p56"/>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5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5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078684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199"/>
        <p:cNvGrpSpPr/>
        <p:nvPr/>
      </p:nvGrpSpPr>
      <p:grpSpPr>
        <a:xfrm>
          <a:off x="0" y="0"/>
          <a:ext cx="0" cy="0"/>
          <a:chOff x="0" y="0"/>
          <a:chExt cx="0" cy="0"/>
        </a:xfrm>
      </p:grpSpPr>
      <p:sp>
        <p:nvSpPr>
          <p:cNvPr id="200" name="Google Shape;200;p5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57"/>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7"/>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57"/>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7"/>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7"/>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8111834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207"/>
        <p:cNvGrpSpPr/>
        <p:nvPr/>
      </p:nvGrpSpPr>
      <p:grpSpPr>
        <a:xfrm>
          <a:off x="0" y="0"/>
          <a:ext cx="0" cy="0"/>
          <a:chOff x="0" y="0"/>
          <a:chExt cx="0" cy="0"/>
        </a:xfrm>
      </p:grpSpPr>
      <p:sp>
        <p:nvSpPr>
          <p:cNvPr id="208" name="Google Shape;208;p58"/>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58"/>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8"/>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8"/>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8"/>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8"/>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8"/>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07306364"/>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216"/>
        <p:cNvGrpSpPr/>
        <p:nvPr/>
      </p:nvGrpSpPr>
      <p:grpSpPr>
        <a:xfrm>
          <a:off x="0" y="0"/>
          <a:ext cx="0" cy="0"/>
          <a:chOff x="0" y="0"/>
          <a:chExt cx="0" cy="0"/>
        </a:xfrm>
      </p:grpSpPr>
      <p:sp>
        <p:nvSpPr>
          <p:cNvPr id="217" name="Google Shape;217;p59"/>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59"/>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9" name="Google Shape;219;p59"/>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9"/>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1" name="Google Shape;221;p59"/>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9"/>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p59"/>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9"/>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5" name="Google Shape;225;p59"/>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13804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71"/>
        <p:cNvGrpSpPr/>
        <p:nvPr/>
      </p:nvGrpSpPr>
      <p:grpSpPr>
        <a:xfrm>
          <a:off x="0" y="0"/>
          <a:ext cx="0" cy="0"/>
          <a:chOff x="0" y="0"/>
          <a:chExt cx="0" cy="0"/>
        </a:xfrm>
      </p:grpSpPr>
      <p:sp>
        <p:nvSpPr>
          <p:cNvPr id="72" name="Google Shape;72;p33"/>
          <p:cNvSpPr/>
          <p:nvPr/>
        </p:nvSpPr>
        <p:spPr>
          <a:xfrm>
            <a:off x="0" y="-1"/>
            <a:ext cx="12192000" cy="1463040"/>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3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3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3"/>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5_Title Left, Picture Right" type="picTx">
  <p:cSld name="25_Title Left, Picture Right">
    <p:spTree>
      <p:nvGrpSpPr>
        <p:cNvPr id="1" name="Shape 227"/>
        <p:cNvGrpSpPr/>
        <p:nvPr/>
      </p:nvGrpSpPr>
      <p:grpSpPr>
        <a:xfrm>
          <a:off x="0" y="0"/>
          <a:ext cx="0" cy="0"/>
          <a:chOff x="0" y="0"/>
          <a:chExt cx="0" cy="0"/>
        </a:xfrm>
      </p:grpSpPr>
      <p:sp>
        <p:nvSpPr>
          <p:cNvPr id="228" name="Google Shape;228;p60"/>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60"/>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60"/>
          <p:cNvSpPr>
            <a:spLocks noGrp="1"/>
          </p:cNvSpPr>
          <p:nvPr>
            <p:ph type="pic" idx="2"/>
          </p:nvPr>
        </p:nvSpPr>
        <p:spPr>
          <a:xfrm>
            <a:off x="5183188" y="987425"/>
            <a:ext cx="6172200" cy="606833"/>
          </a:xfrm>
          <a:prstGeom prst="rect">
            <a:avLst/>
          </a:prstGeom>
          <a:noFill/>
          <a:ln>
            <a:noFill/>
          </a:ln>
        </p:spPr>
      </p:sp>
    </p:spTree>
    <p:extLst>
      <p:ext uri="{BB962C8B-B14F-4D97-AF65-F5344CB8AC3E}">
        <p14:creationId xmlns:p14="http://schemas.microsoft.com/office/powerpoint/2010/main" val="87293673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231"/>
        <p:cNvGrpSpPr/>
        <p:nvPr/>
      </p:nvGrpSpPr>
      <p:grpSpPr>
        <a:xfrm>
          <a:off x="0" y="0"/>
          <a:ext cx="0" cy="0"/>
          <a:chOff x="0" y="0"/>
          <a:chExt cx="0" cy="0"/>
        </a:xfrm>
      </p:grpSpPr>
      <p:sp>
        <p:nvSpPr>
          <p:cNvPr id="232" name="Google Shape;232;p61"/>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61"/>
          <p:cNvSpPr>
            <a:spLocks noGrp="1"/>
          </p:cNvSpPr>
          <p:nvPr>
            <p:ph type="pic" idx="2"/>
          </p:nvPr>
        </p:nvSpPr>
        <p:spPr>
          <a:xfrm>
            <a:off x="0" y="2677887"/>
            <a:ext cx="12192000" cy="4180114"/>
          </a:xfrm>
          <a:prstGeom prst="rect">
            <a:avLst/>
          </a:prstGeom>
          <a:noFill/>
          <a:ln>
            <a:noFill/>
          </a:ln>
        </p:spPr>
      </p:sp>
      <p:sp>
        <p:nvSpPr>
          <p:cNvPr id="235" name="Google Shape;235;p61"/>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1"/>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61277025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237"/>
        <p:cNvGrpSpPr/>
        <p:nvPr/>
      </p:nvGrpSpPr>
      <p:grpSpPr>
        <a:xfrm>
          <a:off x="0" y="0"/>
          <a:ext cx="0" cy="0"/>
          <a:chOff x="0" y="0"/>
          <a:chExt cx="0" cy="0"/>
        </a:xfrm>
      </p:grpSpPr>
      <p:sp>
        <p:nvSpPr>
          <p:cNvPr id="238" name="Google Shape;238;p62"/>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59765384"/>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8_title only, noPanel" type="titleOnly">
  <p:cSld name="28_title only, noPanel">
    <p:spTree>
      <p:nvGrpSpPr>
        <p:cNvPr id="1" name="Shape 240"/>
        <p:cNvGrpSpPr/>
        <p:nvPr/>
      </p:nvGrpSpPr>
      <p:grpSpPr>
        <a:xfrm>
          <a:off x="0" y="0"/>
          <a:ext cx="0" cy="0"/>
          <a:chOff x="0" y="0"/>
          <a:chExt cx="0" cy="0"/>
        </a:xfrm>
      </p:grpSpPr>
      <p:sp>
        <p:nvSpPr>
          <p:cNvPr id="241" name="Google Shape;241;p63"/>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807663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9_blank" type="blank">
  <p:cSld name="29_blank">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554643444"/>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243"/>
        <p:cNvGrpSpPr/>
        <p:nvPr/>
      </p:nvGrpSpPr>
      <p:grpSpPr>
        <a:xfrm>
          <a:off x="0" y="0"/>
          <a:ext cx="0" cy="0"/>
          <a:chOff x="0" y="0"/>
          <a:chExt cx="0" cy="0"/>
        </a:xfrm>
      </p:grpSpPr>
      <p:sp>
        <p:nvSpPr>
          <p:cNvPr id="244" name="Google Shape;244;p65"/>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5" name="Google Shape;245;p65"/>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0737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6" name="Google Shape;246;p65"/>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extLst>
      <p:ext uri="{BB962C8B-B14F-4D97-AF65-F5344CB8AC3E}">
        <p14:creationId xmlns:p14="http://schemas.microsoft.com/office/powerpoint/2010/main" val="3557576301"/>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1_Quote" type="secHead">
  <p:cSld name="11_Quote">
    <p:spTree>
      <p:nvGrpSpPr>
        <p:cNvPr id="1" name="Shape 247"/>
        <p:cNvGrpSpPr/>
        <p:nvPr/>
      </p:nvGrpSpPr>
      <p:grpSpPr>
        <a:xfrm>
          <a:off x="0" y="0"/>
          <a:ext cx="0" cy="0"/>
          <a:chOff x="0" y="0"/>
          <a:chExt cx="0" cy="0"/>
        </a:xfrm>
      </p:grpSpPr>
      <p:sp>
        <p:nvSpPr>
          <p:cNvPr id="248" name="Google Shape;248;p66"/>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66"/>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8880363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theme" Target="../theme/theme3.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0737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07371"/>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07371"/>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71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214"/>
        <p:cNvGrpSpPr/>
        <p:nvPr/>
      </p:nvGrpSpPr>
      <p:grpSpPr>
        <a:xfrm>
          <a:off x="0" y="0"/>
          <a:ext cx="0" cy="0"/>
          <a:chOff x="0" y="0"/>
          <a:chExt cx="0" cy="0"/>
        </a:xfrm>
      </p:grpSpPr>
      <p:sp>
        <p:nvSpPr>
          <p:cNvPr id="215" name="Google Shape;215;p20"/>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55D9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216" name="Google Shape;216;p20"/>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55D9A"/>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55D9A"/>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55D9A"/>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55D9A"/>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0737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07371"/>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07371"/>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18392850"/>
      </p:ext>
    </p:extLst>
  </p:cSld>
  <p:clrMap bg1="lt1" tx1="dk1" bg2="dk2" tx2="lt2" accent1="accent1" accent2="accent2" accent3="accent3" accent4="accent4" accent5="accent5" accent6="accent6" hlink="hlink" folHlink="folHlink"/>
  <p:sldLayoutIdLst>
    <p:sldLayoutId id="2147483714" r:id="rId1"/>
    <p:sldLayoutId id="2147483749"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0000"/>
          </a:blip>
          <a:tile tx="0" ty="0" sx="100000" sy="100000" flip="none" algn="tl"/>
        </a:blipFill>
        <a:effectLst/>
      </p:bgPr>
    </p:bg>
    <p:spTree>
      <p:nvGrpSpPr>
        <p:cNvPr id="1" name="Shape 411"/>
        <p:cNvGrpSpPr/>
        <p:nvPr/>
      </p:nvGrpSpPr>
      <p:grpSpPr>
        <a:xfrm>
          <a:off x="0" y="0"/>
          <a:ext cx="0" cy="0"/>
          <a:chOff x="0" y="0"/>
          <a:chExt cx="0" cy="0"/>
        </a:xfrm>
      </p:grpSpPr>
      <p:sp>
        <p:nvSpPr>
          <p:cNvPr id="412" name="Google Shape;412;p1"/>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Systems that Support </a:t>
            </a:r>
            <a:br>
              <a:rPr lang="en-US" dirty="0"/>
            </a:br>
            <a:r>
              <a:rPr lang="en-US" dirty="0"/>
              <a:t>Disciplinary Literacy</a:t>
            </a:r>
            <a:endParaRPr dirty="0"/>
          </a:p>
        </p:txBody>
      </p:sp>
      <p:sp>
        <p:nvSpPr>
          <p:cNvPr id="413" name="Google Shape;413;p1"/>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noAutofit/>
          </a:bodyPr>
          <a:lstStyle/>
          <a:p>
            <a:pPr marL="0" lvl="0" indent="0" algn="ctr" rtl="0">
              <a:lnSpc>
                <a:spcPct val="114000"/>
              </a:lnSpc>
              <a:spcBef>
                <a:spcPts val="0"/>
              </a:spcBef>
              <a:spcAft>
                <a:spcPts val="0"/>
              </a:spcAft>
              <a:buSzPts val="2800"/>
              <a:buNone/>
            </a:pPr>
            <a:r>
              <a:rPr lang="en-US" dirty="0"/>
              <a:t>For Leaders</a:t>
            </a:r>
            <a:endParaRP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Practice 2: Foster a Schoolwide Approach to Literacy </a:t>
            </a:r>
            <a:r>
              <a:rPr lang="en-US"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(1)</a:t>
            </a:r>
            <a:endParaRPr dirty="0"/>
          </a:p>
        </p:txBody>
      </p:sp>
      <p:sp>
        <p:nvSpPr>
          <p:cNvPr id="482" name="Google Shape;482;p9"/>
          <p:cNvSpPr txBox="1">
            <a:spLocks noGrp="1"/>
          </p:cNvSpPr>
          <p:nvPr>
            <p:ph type="body" idx="2"/>
          </p:nvPr>
        </p:nvSpPr>
        <p:spPr>
          <a:xfrm>
            <a:off x="508000" y="1148715"/>
            <a:ext cx="11186028" cy="546597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SzPts val="1400"/>
              <a:buNone/>
            </a:pPr>
            <a:r>
              <a:rPr lang="en-US" sz="2000" dirty="0"/>
              <a:t>Equitable literacy instruction requires a schoolwide approach. Leaders advance student success by building a system that helps all teachers effectively integrate literacy into their disciplinary instruction.</a:t>
            </a:r>
            <a:endParaRPr dirty="0"/>
          </a:p>
          <a:p>
            <a:pPr marL="0" lvl="0" indent="0" algn="l" rtl="0">
              <a:lnSpc>
                <a:spcPct val="114000"/>
              </a:lnSpc>
              <a:spcBef>
                <a:spcPts val="1600"/>
              </a:spcBef>
              <a:spcAft>
                <a:spcPts val="0"/>
              </a:spcAft>
              <a:buSzPts val="1400"/>
              <a:buNone/>
            </a:pPr>
            <a:r>
              <a:rPr lang="en-US" sz="2000" b="1" dirty="0">
                <a:solidFill>
                  <a:srgbClr val="025E86"/>
                </a:solidFill>
              </a:rPr>
              <a:t>Ways to enact the practice:</a:t>
            </a:r>
            <a:endParaRPr dirty="0"/>
          </a:p>
          <a:p>
            <a:pPr marL="342900" lvl="0" indent="-342900" algn="l" rtl="0">
              <a:lnSpc>
                <a:spcPct val="114000"/>
              </a:lnSpc>
              <a:spcBef>
                <a:spcPts val="1000"/>
              </a:spcBef>
              <a:spcAft>
                <a:spcPts val="0"/>
              </a:spcAft>
              <a:buSzPts val="2800"/>
              <a:buFont typeface="Arial"/>
              <a:buChar char="•"/>
            </a:pPr>
            <a:r>
              <a:rPr lang="en-US" sz="2000" dirty="0"/>
              <a:t>Offer educators ongoing, job-embedded discipline-specific and curriculum-based professional learning that builds teachers’ capacity to teach literacy strategies within their discipline. </a:t>
            </a:r>
            <a:endParaRPr dirty="0"/>
          </a:p>
          <a:p>
            <a:pPr marL="342900" lvl="0" indent="-342900" algn="l" rtl="0">
              <a:lnSpc>
                <a:spcPct val="114000"/>
              </a:lnSpc>
              <a:spcBef>
                <a:spcPts val="1000"/>
              </a:spcBef>
              <a:spcAft>
                <a:spcPts val="0"/>
              </a:spcAft>
              <a:buSzPts val="2800"/>
              <a:buFont typeface="Arial"/>
              <a:buChar char="•"/>
            </a:pPr>
            <a:r>
              <a:rPr lang="en-US" sz="2000" dirty="0"/>
              <a:t>Provide regular protected time for planning, collaboration and communicating about student needs.</a:t>
            </a:r>
            <a:endParaRPr dirty="0"/>
          </a:p>
          <a:p>
            <a:pPr marL="342900" lvl="0" indent="-342900" algn="l" rtl="0">
              <a:lnSpc>
                <a:spcPct val="114000"/>
              </a:lnSpc>
              <a:spcBef>
                <a:spcPts val="1000"/>
              </a:spcBef>
              <a:spcAft>
                <a:spcPts val="0"/>
              </a:spcAft>
              <a:buSzPts val="2800"/>
              <a:buFont typeface="Arial"/>
              <a:buChar char="•"/>
            </a:pPr>
            <a:r>
              <a:rPr lang="en-US" sz="2000" dirty="0"/>
              <a:t>Provide supports for instructional improvement (e.g., instructional coaching, formative feedback).  </a:t>
            </a:r>
            <a:endParaRPr dirty="0"/>
          </a:p>
          <a:p>
            <a:pPr marL="342900" lvl="0" indent="-342900" algn="l" rtl="0">
              <a:lnSpc>
                <a:spcPct val="114000"/>
              </a:lnSpc>
              <a:spcBef>
                <a:spcPts val="1000"/>
              </a:spcBef>
              <a:spcAft>
                <a:spcPts val="0"/>
              </a:spcAft>
              <a:buSzPts val="2800"/>
              <a:buFont typeface="Arial"/>
              <a:buChar char="•"/>
            </a:pPr>
            <a:r>
              <a:rPr lang="en-US" sz="2000" dirty="0"/>
              <a:t>Partner with families and communities to enrich students’ literacy learning.</a:t>
            </a:r>
            <a:endParaRPr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Practice 2. Foster a Schoolwide Approach to Literacy (2)</a:t>
            </a:r>
            <a:endParaRPr dirty="0"/>
          </a:p>
        </p:txBody>
      </p:sp>
      <p:sp>
        <p:nvSpPr>
          <p:cNvPr id="489" name="Google Shape;489;p10"/>
          <p:cNvSpPr txBox="1">
            <a:spLocks noGrp="1"/>
          </p:cNvSpPr>
          <p:nvPr>
            <p:ph type="body" idx="1"/>
          </p:nvPr>
        </p:nvSpPr>
        <p:spPr>
          <a:xfrm>
            <a:off x="329184" y="1330567"/>
            <a:ext cx="5258816" cy="4998892"/>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1400"/>
              <a:buNone/>
            </a:pPr>
            <a:r>
              <a:rPr lang="en-US" b="1" dirty="0">
                <a:solidFill>
                  <a:srgbClr val="025E86"/>
                </a:solidFill>
              </a:rPr>
              <a:t>Example</a:t>
            </a:r>
            <a:endParaRPr dirty="0"/>
          </a:p>
          <a:p>
            <a:pPr marL="0" lvl="0" indent="0" algn="l" rtl="0">
              <a:lnSpc>
                <a:spcPct val="114000"/>
              </a:lnSpc>
              <a:spcBef>
                <a:spcPts val="1600"/>
              </a:spcBef>
              <a:spcAft>
                <a:spcPts val="0"/>
              </a:spcAft>
              <a:buSzPts val="1400"/>
              <a:buNone/>
            </a:pPr>
            <a:r>
              <a:rPr lang="en-US" sz="2200" dirty="0"/>
              <a:t>A principal asks a literacy coach to facilitate a session during science department collaboration time. The session focuses on teachers identifying opportunities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to provide</a:t>
            </a:r>
            <a:r>
              <a:rPr lang="en-US" sz="2200" dirty="0"/>
              <a:t> explicit literacy instruction in their upcoming units, which focus on explaining scientific concepts precisely. The literacy coach also conducts a series of follow-up sessions in which science teachers reflect on their instruction and plan next steps</a:t>
            </a:r>
            <a:r>
              <a:rPr lang="en-US" dirty="0"/>
              <a:t>.</a:t>
            </a:r>
            <a:endParaRPr dirty="0"/>
          </a:p>
        </p:txBody>
      </p:sp>
      <p:sp>
        <p:nvSpPr>
          <p:cNvPr id="490" name="Google Shape;490;p10"/>
          <p:cNvSpPr txBox="1">
            <a:spLocks noGrp="1"/>
          </p:cNvSpPr>
          <p:nvPr>
            <p:ph type="body" idx="2"/>
          </p:nvPr>
        </p:nvSpPr>
        <p:spPr>
          <a:xfrm>
            <a:off x="5825066" y="1161233"/>
            <a:ext cx="5868961" cy="5629105"/>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SzPts val="1400"/>
              <a:buNone/>
            </a:pPr>
            <a:r>
              <a:rPr lang="en-US" sz="2200" b="1" dirty="0">
                <a:solidFill>
                  <a:srgbClr val="025E86"/>
                </a:solidFill>
                <a:latin typeface="Arial"/>
                <a:ea typeface="Arial"/>
                <a:cs typeface="Arial"/>
                <a:sym typeface="Arial"/>
              </a:rPr>
              <a:t>Potential Pitfall</a:t>
            </a:r>
            <a:endParaRPr dirty="0"/>
          </a:p>
          <a:p>
            <a:pPr marL="0" lvl="0" indent="0" algn="l" rtl="0">
              <a:lnSpc>
                <a:spcPct val="114000"/>
              </a:lnSpc>
              <a:spcBef>
                <a:spcPts val="1600"/>
              </a:spcBef>
              <a:spcAft>
                <a:spcPts val="0"/>
              </a:spcAft>
              <a:buSzPts val="1400"/>
              <a:buNone/>
            </a:pPr>
            <a:r>
              <a:rPr lang="en-US" sz="2200" dirty="0">
                <a:latin typeface="Arial"/>
                <a:ea typeface="Arial"/>
                <a:cs typeface="Arial"/>
                <a:sym typeface="Arial"/>
              </a:rPr>
              <a:t>Teachers may disregard the literacy component of their instruction or use a siloed approach to teaching content and literacy if they do not understand how the two can be integrated.</a:t>
            </a:r>
            <a:endParaRPr dirty="0"/>
          </a:p>
          <a:p>
            <a:pPr marL="0" lvl="0" indent="0" algn="l" rtl="0">
              <a:lnSpc>
                <a:spcPct val="114000"/>
              </a:lnSpc>
              <a:spcBef>
                <a:spcPts val="1600"/>
              </a:spcBef>
              <a:spcAft>
                <a:spcPts val="0"/>
              </a:spcAft>
              <a:buSzPts val="1400"/>
              <a:buNone/>
            </a:pPr>
            <a:r>
              <a:rPr lang="en-US" sz="2200" b="1" dirty="0">
                <a:solidFill>
                  <a:srgbClr val="025E86"/>
                </a:solidFill>
                <a:latin typeface="Arial"/>
                <a:ea typeface="Arial"/>
                <a:cs typeface="Arial"/>
                <a:sym typeface="Arial"/>
              </a:rPr>
              <a:t>Possible Solution</a:t>
            </a:r>
            <a:endParaRPr dirty="0"/>
          </a:p>
          <a:p>
            <a:pPr marL="0" lvl="0" indent="0" algn="l" rtl="0">
              <a:lnSpc>
                <a:spcPct val="114000"/>
              </a:lnSpc>
              <a:spcBef>
                <a:spcPts val="1600"/>
              </a:spcBef>
              <a:spcAft>
                <a:spcPts val="0"/>
              </a:spcAft>
              <a:buSzPts val="1400"/>
              <a:buNone/>
            </a:pPr>
            <a:r>
              <a:rPr lang="en-US" sz="2200" dirty="0">
                <a:latin typeface="Arial"/>
                <a:ea typeface="Arial"/>
                <a:cs typeface="Arial"/>
                <a:sym typeface="Arial"/>
              </a:rPr>
              <a:t>The literacy coach </a:t>
            </a:r>
            <a:r>
              <a:rPr lang="en-US" sz="2200" dirty="0"/>
              <a:t>models, and teachers role play how they will teach, a specific skill in an upcoming lesson.</a:t>
            </a:r>
            <a:endParaRPr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1"/>
          <p:cNvSpPr txBox="1">
            <a:spLocks noGrp="1"/>
          </p:cNvSpPr>
          <p:nvPr>
            <p:ph type="title"/>
          </p:nvPr>
        </p:nvSpPr>
        <p:spPr>
          <a:xfrm>
            <a:off x="329184" y="243708"/>
            <a:ext cx="5897880" cy="618591"/>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1400"/>
              <a:buNone/>
            </a:pPr>
            <a:r>
              <a:rPr lang="en-US" dirty="0"/>
              <a:t>Reflecting on Practice (2)</a:t>
            </a:r>
            <a:endParaRPr dirty="0"/>
          </a:p>
        </p:txBody>
      </p:sp>
      <p:sp>
        <p:nvSpPr>
          <p:cNvPr id="497" name="Google Shape;497;p11"/>
          <p:cNvSpPr txBox="1">
            <a:spLocks noGrp="1"/>
          </p:cNvSpPr>
          <p:nvPr>
            <p:ph type="body" idx="1"/>
          </p:nvPr>
        </p:nvSpPr>
        <p:spPr>
          <a:xfrm>
            <a:off x="329184" y="1817094"/>
            <a:ext cx="5897880" cy="4040786"/>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3360"/>
              <a:buNone/>
            </a:pPr>
            <a:r>
              <a:rPr lang="en-US" dirty="0">
                <a:latin typeface="Arial"/>
                <a:ea typeface="Arial"/>
                <a:cs typeface="Arial"/>
                <a:sym typeface="Arial"/>
              </a:rPr>
              <a:t>Pair-Share</a:t>
            </a:r>
            <a:endParaRPr dirty="0"/>
          </a:p>
          <a:p>
            <a:pPr marL="0" lvl="0" indent="0" algn="l" rtl="0">
              <a:lnSpc>
                <a:spcPct val="113999"/>
              </a:lnSpc>
              <a:spcBef>
                <a:spcPts val="1600"/>
              </a:spcBef>
              <a:spcAft>
                <a:spcPts val="0"/>
              </a:spcAft>
              <a:buSzPts val="3360"/>
              <a:buNone/>
            </a:pPr>
            <a:r>
              <a:rPr lang="en-US" b="0" dirty="0">
                <a:solidFill>
                  <a:schemeClr val="dk1"/>
                </a:solidFill>
                <a:latin typeface="Arial"/>
                <a:ea typeface="Arial"/>
                <a:cs typeface="Arial"/>
                <a:sym typeface="Arial"/>
              </a:rPr>
              <a:t>Think about a time when a schoolwide change was effectively implemented? What made it effective?</a:t>
            </a:r>
            <a:endParaRPr dirty="0"/>
          </a:p>
          <a:p>
            <a:pPr marL="0" lvl="0" indent="0" algn="l" rtl="0">
              <a:lnSpc>
                <a:spcPct val="113999"/>
              </a:lnSpc>
              <a:spcBef>
                <a:spcPts val="1600"/>
              </a:spcBef>
              <a:spcAft>
                <a:spcPts val="0"/>
              </a:spcAft>
              <a:buSzPts val="3360"/>
              <a:buNone/>
            </a:pPr>
            <a:r>
              <a:rPr lang="en-US" b="0" dirty="0">
                <a:solidFill>
                  <a:schemeClr val="dk1"/>
                </a:solidFill>
                <a:latin typeface="Arial"/>
                <a:ea typeface="Arial"/>
                <a:cs typeface="Arial"/>
                <a:sym typeface="Arial"/>
              </a:rPr>
              <a:t>How might some of these elements be used when strengthening disciplinary literacy instruction?</a:t>
            </a:r>
            <a:endParaRPr b="0" dirty="0">
              <a:solidFill>
                <a:schemeClr val="dk1"/>
              </a:solidFill>
            </a:endParaRPr>
          </a:p>
        </p:txBody>
      </p:sp>
      <p:pic>
        <p:nvPicPr>
          <p:cNvPr id="498" name="Google Shape;498;p11" descr="Butterfly wings with patterns"/>
          <p:cNvPicPr preferRelativeResize="0">
            <a:picLocks noGrp="1"/>
          </p:cNvPicPr>
          <p:nvPr>
            <p:ph type="pic" idx="3"/>
          </p:nvPr>
        </p:nvPicPr>
        <p:blipFill rotWithShape="1">
          <a:blip r:embed="rId3">
            <a:alphaModFix/>
          </a:blip>
          <a:srcRect l="22607" r="22608"/>
          <a:stretch/>
        </p:blipFill>
        <p:spPr>
          <a:xfrm>
            <a:off x="6556916" y="0"/>
            <a:ext cx="5635083" cy="6858000"/>
          </a:xfrm>
          <a:prstGeom prst="rect">
            <a:avLst/>
          </a:prstGeom>
          <a:noFill/>
          <a:ln>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Practice 3: Conduct Purposeful Classroom Visits (1)</a:t>
            </a:r>
            <a:endParaRPr dirty="0"/>
          </a:p>
        </p:txBody>
      </p:sp>
      <p:sp>
        <p:nvSpPr>
          <p:cNvPr id="505" name="Google Shape;505;p12"/>
          <p:cNvSpPr txBox="1">
            <a:spLocks noGrp="1"/>
          </p:cNvSpPr>
          <p:nvPr>
            <p:ph type="body" idx="2"/>
          </p:nvPr>
        </p:nvSpPr>
        <p:spPr>
          <a:xfrm>
            <a:off x="474133" y="1205760"/>
            <a:ext cx="11219895" cy="5408927"/>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SzPts val="1400"/>
              <a:buNone/>
            </a:pPr>
            <a:r>
              <a:rPr lang="en-US" sz="2000" dirty="0"/>
              <a:t>Leaders enhance teachers' instructional practices through regular classroom visits and observations. These visits provide firsthand insights into literacy instruction, enabling leaders to offer effective feedback and guidance and to adjust support and accountability structures.</a:t>
            </a:r>
            <a:endParaRPr dirty="0"/>
          </a:p>
          <a:p>
            <a:pPr marL="0" lvl="0" indent="0" algn="l" rtl="0">
              <a:lnSpc>
                <a:spcPct val="114000"/>
              </a:lnSpc>
              <a:spcBef>
                <a:spcPts val="1600"/>
              </a:spcBef>
              <a:spcAft>
                <a:spcPts val="0"/>
              </a:spcAft>
              <a:buSzPts val="1400"/>
              <a:buNone/>
            </a:pPr>
            <a:r>
              <a:rPr lang="en-US" sz="2000" b="1" dirty="0">
                <a:solidFill>
                  <a:srgbClr val="025E86"/>
                </a:solidFill>
              </a:rPr>
              <a:t>Ways to enact the practice:</a:t>
            </a:r>
            <a:endParaRPr dirty="0"/>
          </a:p>
          <a:p>
            <a:pPr marL="342900" lvl="0" indent="-342900" algn="l" rtl="0">
              <a:lnSpc>
                <a:spcPct val="114000"/>
              </a:lnSpc>
              <a:spcBef>
                <a:spcPts val="1000"/>
              </a:spcBef>
              <a:spcAft>
                <a:spcPts val="0"/>
              </a:spcAft>
              <a:buSzPts val="2800"/>
              <a:buFont typeface="Arial"/>
              <a:buChar char="•"/>
            </a:pPr>
            <a:r>
              <a:rPr lang="en-US" sz="2000" dirty="0"/>
              <a:t>Build your own capacity for instructional leadership by knowing what high-quality literacy instruction looks like in each content area and within each curriculum being taught.</a:t>
            </a:r>
            <a:endParaRPr dirty="0"/>
          </a:p>
          <a:p>
            <a:pPr marL="342900" lvl="0" indent="-342900" algn="l" rtl="0">
              <a:lnSpc>
                <a:spcPct val="114000"/>
              </a:lnSpc>
              <a:spcBef>
                <a:spcPts val="1000"/>
              </a:spcBef>
              <a:spcAft>
                <a:spcPts val="0"/>
              </a:spcAft>
              <a:buSzPts val="2800"/>
              <a:buFont typeface="Arial"/>
              <a:buChar char="•"/>
            </a:pPr>
            <a:r>
              <a:rPr lang="en-US" sz="2000" dirty="0"/>
              <a:t>Partner with teachers to maximize the value of formal classroom visits. Set goals collaboratively, define the focus of the visit and debrief and support planning for instructional next steps.</a:t>
            </a:r>
            <a:endParaRPr dirty="0"/>
          </a:p>
          <a:p>
            <a:pPr marL="342900" lvl="0" indent="-342900" algn="l" rtl="0">
              <a:lnSpc>
                <a:spcPct val="114000"/>
              </a:lnSpc>
              <a:spcBef>
                <a:spcPts val="1000"/>
              </a:spcBef>
              <a:spcAft>
                <a:spcPts val="0"/>
              </a:spcAft>
              <a:buSzPts val="2800"/>
              <a:buFont typeface="Arial"/>
              <a:buChar char="•"/>
            </a:pPr>
            <a:r>
              <a:rPr lang="en-US" sz="2000" dirty="0"/>
              <a:t>Build trusting relationships with educators through informal classroom visits focused on learning about disciplinary literacy practice and supporting problem-solving.</a:t>
            </a:r>
            <a:endParaRPr dirty="0"/>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Practice 3: Conduct Purposeful Classroom Visits (2)</a:t>
            </a:r>
            <a:endParaRPr dirty="0"/>
          </a:p>
        </p:txBody>
      </p:sp>
      <p:sp>
        <p:nvSpPr>
          <p:cNvPr id="512" name="Google Shape;512;p13"/>
          <p:cNvSpPr txBox="1">
            <a:spLocks noGrp="1"/>
          </p:cNvSpPr>
          <p:nvPr>
            <p:ph type="body" idx="1"/>
          </p:nvPr>
        </p:nvSpPr>
        <p:spPr>
          <a:xfrm>
            <a:off x="329184" y="1392026"/>
            <a:ext cx="4762769" cy="4478534"/>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1400"/>
              <a:buNone/>
            </a:pPr>
            <a:r>
              <a:rPr lang="en-US" sz="2000" b="1">
                <a:solidFill>
                  <a:srgbClr val="025E86"/>
                </a:solidFill>
              </a:rPr>
              <a:t>Example</a:t>
            </a:r>
            <a:endParaRPr sz="2000"/>
          </a:p>
          <a:p>
            <a:pPr marL="0" lvl="0" indent="0" algn="l" rtl="0">
              <a:lnSpc>
                <a:spcPct val="114000"/>
              </a:lnSpc>
              <a:spcBef>
                <a:spcPts val="1600"/>
              </a:spcBef>
              <a:spcAft>
                <a:spcPts val="0"/>
              </a:spcAft>
              <a:buSzPts val="1400"/>
              <a:buNone/>
            </a:pPr>
            <a:r>
              <a:rPr lang="en-US" sz="2000"/>
              <a:t>A health teacher and administrator collaborate to plan for the administrator’s observation of the teacher’s lesson in which students reflect on their strengths and challenges in evaluating the legitimacy of health claims in popular media. The teacher and administrator meet afterward to plan an observation where the other health teachers can observe a similar lesson as a basis to discuss student experiences and plan future lessons.</a:t>
            </a:r>
            <a:endParaRPr/>
          </a:p>
        </p:txBody>
      </p:sp>
      <p:sp>
        <p:nvSpPr>
          <p:cNvPr id="513" name="Google Shape;513;p13"/>
          <p:cNvSpPr txBox="1">
            <a:spLocks noGrp="1"/>
          </p:cNvSpPr>
          <p:nvPr>
            <p:ph type="body" idx="2"/>
          </p:nvPr>
        </p:nvSpPr>
        <p:spPr>
          <a:xfrm>
            <a:off x="5449824" y="1392027"/>
            <a:ext cx="6244204" cy="5222662"/>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noAutofit/>
          </a:bodyPr>
          <a:lstStyle/>
          <a:p>
            <a:pPr marL="0" lvl="0" indent="0" algn="l" rtl="0">
              <a:lnSpc>
                <a:spcPct val="114000"/>
              </a:lnSpc>
              <a:spcBef>
                <a:spcPts val="0"/>
              </a:spcBef>
              <a:spcAft>
                <a:spcPts val="0"/>
              </a:spcAft>
              <a:buSzPts val="1400"/>
              <a:buNone/>
            </a:pPr>
            <a:r>
              <a:rPr lang="en-US" sz="2000" b="1" dirty="0">
                <a:solidFill>
                  <a:srgbClr val="025E86"/>
                </a:solidFill>
                <a:latin typeface="Arial"/>
                <a:ea typeface="Arial"/>
                <a:cs typeface="Arial"/>
                <a:sym typeface="Arial"/>
              </a:rPr>
              <a:t>Potential Pitfall</a:t>
            </a:r>
            <a:endParaRPr dirty="0"/>
          </a:p>
          <a:p>
            <a:pPr marL="0" lvl="0" indent="0" algn="l" rtl="0">
              <a:lnSpc>
                <a:spcPct val="114000"/>
              </a:lnSpc>
              <a:spcBef>
                <a:spcPts val="1600"/>
              </a:spcBef>
              <a:spcAft>
                <a:spcPts val="0"/>
              </a:spcAft>
              <a:buSzPts val="1400"/>
              <a:buNone/>
            </a:pPr>
            <a:r>
              <a:rPr lang="en-US" sz="2000" dirty="0">
                <a:latin typeface="Arial"/>
                <a:ea typeface="Arial"/>
                <a:cs typeface="Arial"/>
                <a:sym typeface="Arial"/>
              </a:rPr>
              <a:t>In planning the observation for other teachers, the health teacher and administrator do not provide sufficient guidance about what the teachers should look for. This results in an unfocused discussion after the observation and a struggle in planning for future lessons.</a:t>
            </a:r>
            <a:endParaRPr dirty="0"/>
          </a:p>
          <a:p>
            <a:pPr marL="0" lvl="0" indent="0" algn="l" rtl="0">
              <a:lnSpc>
                <a:spcPct val="114000"/>
              </a:lnSpc>
              <a:spcBef>
                <a:spcPts val="1600"/>
              </a:spcBef>
              <a:spcAft>
                <a:spcPts val="0"/>
              </a:spcAft>
              <a:buSzPts val="1400"/>
              <a:buNone/>
            </a:pPr>
            <a:r>
              <a:rPr lang="en-US" sz="2000" b="1" dirty="0">
                <a:solidFill>
                  <a:srgbClr val="025E86"/>
                </a:solidFill>
                <a:latin typeface="Arial"/>
                <a:ea typeface="Arial"/>
                <a:cs typeface="Arial"/>
                <a:sym typeface="Arial"/>
              </a:rPr>
              <a:t>Possible Solution</a:t>
            </a:r>
            <a:endParaRPr dirty="0"/>
          </a:p>
          <a:p>
            <a:pPr marL="0" lvl="0" indent="0" algn="l" rtl="0">
              <a:lnSpc>
                <a:spcPct val="114000"/>
              </a:lnSpc>
              <a:spcBef>
                <a:spcPts val="1600"/>
              </a:spcBef>
              <a:spcAft>
                <a:spcPts val="0"/>
              </a:spcAft>
              <a:buSzPts val="1400"/>
              <a:buNone/>
            </a:pPr>
            <a:r>
              <a:rPr lang="en-US" sz="2000" dirty="0">
                <a:latin typeface="Arial"/>
                <a:ea typeface="Arial"/>
                <a:cs typeface="Arial"/>
                <a:sym typeface="Arial"/>
              </a:rPr>
              <a:t>Develop a “look-for guide” or some key questions for the visiting teachers to use to guide their observation.</a:t>
            </a:r>
            <a:endParaRPr dirty="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4"/>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1400"/>
              <a:buNone/>
            </a:pPr>
            <a:r>
              <a:rPr lang="en-US" dirty="0"/>
              <a:t>Reflecting on Practice (3)</a:t>
            </a:r>
            <a:endParaRPr dirty="0"/>
          </a:p>
        </p:txBody>
      </p:sp>
      <p:sp>
        <p:nvSpPr>
          <p:cNvPr id="520" name="Google Shape;520;p14"/>
          <p:cNvSpPr txBox="1">
            <a:spLocks noGrp="1"/>
          </p:cNvSpPr>
          <p:nvPr>
            <p:ph type="body" idx="1"/>
          </p:nvPr>
        </p:nvSpPr>
        <p:spPr>
          <a:xfrm>
            <a:off x="329184" y="1817094"/>
            <a:ext cx="5897880" cy="1946367"/>
          </a:xfrm>
          <a:prstGeom prst="rect">
            <a:avLst/>
          </a:prstGeom>
          <a:noFill/>
          <a:ln>
            <a:noFill/>
          </a:ln>
        </p:spPr>
        <p:txBody>
          <a:bodyPr spcFirstLastPara="1" wrap="square" lIns="91425" tIns="45700" rIns="91425" bIns="45700" anchor="t" anchorCtr="0">
            <a:spAutoFit/>
          </a:bodyPr>
          <a:lstStyle/>
          <a:p>
            <a:pPr marL="0" lvl="0" indent="0" algn="l" rtl="0">
              <a:lnSpc>
                <a:spcPct val="113999"/>
              </a:lnSpc>
              <a:spcBef>
                <a:spcPts val="0"/>
              </a:spcBef>
              <a:spcAft>
                <a:spcPts val="0"/>
              </a:spcAft>
              <a:buSzPts val="3360"/>
              <a:buNone/>
            </a:pPr>
            <a:r>
              <a:rPr lang="en-US" dirty="0">
                <a:latin typeface="Arial"/>
                <a:ea typeface="Arial"/>
                <a:cs typeface="Arial"/>
                <a:sym typeface="Arial"/>
              </a:rPr>
              <a:t>Pair-Share</a:t>
            </a:r>
            <a:endParaRPr dirty="0"/>
          </a:p>
          <a:p>
            <a:pPr marL="0" lvl="0" indent="0" algn="l" rtl="0">
              <a:lnSpc>
                <a:spcPct val="113999"/>
              </a:lnSpc>
              <a:spcBef>
                <a:spcPts val="1600"/>
              </a:spcBef>
              <a:spcAft>
                <a:spcPts val="0"/>
              </a:spcAft>
              <a:buSzPts val="3360"/>
              <a:buNone/>
            </a:pPr>
            <a:r>
              <a:rPr lang="en-US" b="0" dirty="0">
                <a:solidFill>
                  <a:schemeClr val="dk1"/>
                </a:solidFill>
                <a:latin typeface="Arial"/>
                <a:ea typeface="Arial"/>
                <a:cs typeface="Arial"/>
                <a:sym typeface="Arial"/>
              </a:rPr>
              <a:t>To facilitate effective feedback cycles, what is one step you can take to build trust with teachers?</a:t>
            </a:r>
            <a:endParaRPr dirty="0">
              <a:solidFill>
                <a:schemeClr val="dk1"/>
              </a:solidFill>
            </a:endParaRPr>
          </a:p>
        </p:txBody>
      </p:sp>
      <p:pic>
        <p:nvPicPr>
          <p:cNvPr id="521" name="Google Shape;521;p14" descr="People talking"/>
          <p:cNvPicPr preferRelativeResize="0">
            <a:picLocks noGrp="1"/>
          </p:cNvPicPr>
          <p:nvPr>
            <p:ph type="pic" idx="3"/>
          </p:nvPr>
        </p:nvPicPr>
        <p:blipFill rotWithShape="1">
          <a:blip r:embed="rId3">
            <a:alphaModFix/>
          </a:blip>
          <a:srcRect l="20100" r="20099"/>
          <a:stretch/>
        </p:blipFill>
        <p:spPr>
          <a:xfrm>
            <a:off x="6556916" y="0"/>
            <a:ext cx="5635083" cy="6858000"/>
          </a:xfrm>
          <a:prstGeom prst="rect">
            <a:avLst/>
          </a:prstGeom>
          <a:noFill/>
          <a:ln>
            <a:noFill/>
          </a:ln>
        </p:spPr>
      </p:pic>
      <p:pic>
        <p:nvPicPr>
          <p:cNvPr id="15" name="Picture 14">
            <a:extLst>
              <a:ext uri="{FF2B5EF4-FFF2-40B4-BE49-F238E27FC236}">
                <a16:creationId xmlns:a16="http://schemas.microsoft.com/office/drawing/2014/main" id="{2056A38D-9C1C-2D60-5557-34B29C5542AB}"/>
              </a:ext>
              <a:ext uri="{C183D7F6-B498-43B3-948B-1728B52AA6E4}">
                <adec:decorative xmlns:adec="http://schemas.microsoft.com/office/drawing/2017/decorative" val="1"/>
              </a:ext>
            </a:extLst>
          </p:cNvPr>
          <p:cNvPicPr>
            <a:picLocks noChangeAspect="1"/>
          </p:cNvPicPr>
          <p:nvPr/>
        </p:nvPicPr>
        <p:blipFill>
          <a:blip r:embed="rId4"/>
          <a:srcRect l="-322" t="-667" r="44292" b="667"/>
          <a:stretch>
            <a:fillRect/>
          </a:stretch>
        </p:blipFill>
        <p:spPr>
          <a:xfrm>
            <a:off x="6427694" y="-45720"/>
            <a:ext cx="5764305" cy="6858000"/>
          </a:xfrm>
          <a:prstGeom prst="rect">
            <a:avLst/>
          </a:prstGeom>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5"/>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Looking Toward Next Steps</a:t>
            </a:r>
            <a:endParaRPr dirty="0"/>
          </a:p>
        </p:txBody>
      </p:sp>
      <p:sp>
        <p:nvSpPr>
          <p:cNvPr id="528" name="Google Shape;528;p15"/>
          <p:cNvSpPr txBox="1">
            <a:spLocks noGrp="1"/>
          </p:cNvSpPr>
          <p:nvPr>
            <p:ph type="body" idx="1"/>
          </p:nvPr>
        </p:nvSpPr>
        <p:spPr>
          <a:xfrm>
            <a:off x="329184" y="1521657"/>
            <a:ext cx="5897880" cy="478144"/>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3360"/>
              <a:buNone/>
            </a:pPr>
            <a:r>
              <a:rPr lang="en-US"/>
              <a:t>Quick Write</a:t>
            </a:r>
            <a:endParaRPr/>
          </a:p>
        </p:txBody>
      </p:sp>
      <p:sp>
        <p:nvSpPr>
          <p:cNvPr id="529" name="Google Shape;529;p15"/>
          <p:cNvSpPr txBox="1">
            <a:spLocks noGrp="1"/>
          </p:cNvSpPr>
          <p:nvPr>
            <p:ph type="body" idx="3"/>
          </p:nvPr>
        </p:nvSpPr>
        <p:spPr>
          <a:xfrm>
            <a:off x="329184" y="2266552"/>
            <a:ext cx="5897880" cy="3204147"/>
          </a:xfrm>
          <a:prstGeom prst="rect">
            <a:avLst/>
          </a:prstGeom>
          <a:noFill/>
          <a:ln>
            <a:noFill/>
          </a:ln>
        </p:spPr>
        <p:txBody>
          <a:bodyPr spcFirstLastPara="1" wrap="square" lIns="91425" tIns="45700" rIns="91425" bIns="45700" anchor="t" anchorCtr="0">
            <a:spAutoFit/>
          </a:bodyPr>
          <a:lstStyle/>
          <a:p>
            <a:pPr marL="342900" lvl="0" indent="-342900" algn="l" rtl="0">
              <a:lnSpc>
                <a:spcPct val="113999"/>
              </a:lnSpc>
              <a:spcBef>
                <a:spcPts val="0"/>
              </a:spcBef>
              <a:spcAft>
                <a:spcPts val="0"/>
              </a:spcAft>
              <a:buSzPts val="3080"/>
              <a:buFont typeface="Arial"/>
              <a:buChar char="•"/>
            </a:pPr>
            <a:r>
              <a:rPr lang="en-US" dirty="0">
                <a:solidFill>
                  <a:schemeClr val="dk1"/>
                </a:solidFill>
                <a:latin typeface="Arial"/>
                <a:ea typeface="Arial"/>
                <a:cs typeface="Arial"/>
                <a:sym typeface="Arial"/>
              </a:rPr>
              <a:t>What professional learning opportunities exist for teachers to collaborate and plan for literacy instruction? </a:t>
            </a:r>
            <a:endParaRPr dirty="0"/>
          </a:p>
          <a:p>
            <a:pPr marL="342900" lvl="0" indent="-342900" algn="l" rtl="0">
              <a:lnSpc>
                <a:spcPct val="113999"/>
              </a:lnSpc>
              <a:spcBef>
                <a:spcPts val="1600"/>
              </a:spcBef>
              <a:spcAft>
                <a:spcPts val="0"/>
              </a:spcAft>
              <a:buSzPts val="3080"/>
              <a:buFont typeface="Arial"/>
              <a:buChar char="•"/>
            </a:pPr>
            <a:r>
              <a:rPr lang="en-US" dirty="0">
                <a:solidFill>
                  <a:schemeClr val="dk1"/>
                </a:solidFill>
                <a:latin typeface="Arial"/>
                <a:ea typeface="Arial"/>
                <a:cs typeface="Arial"/>
                <a:sym typeface="Arial"/>
              </a:rPr>
              <a:t>What opportunities can you as a leader build to expand and improve these professional learning opportunities? </a:t>
            </a:r>
            <a:endParaRPr dirty="0"/>
          </a:p>
        </p:txBody>
      </p:sp>
      <p:pic>
        <p:nvPicPr>
          <p:cNvPr id="5" name="Picture Placeholder 4">
            <a:extLst>
              <a:ext uri="{FF2B5EF4-FFF2-40B4-BE49-F238E27FC236}">
                <a16:creationId xmlns:a16="http://schemas.microsoft.com/office/drawing/2014/main" id="{E885999A-59C7-C363-029D-FE43593769C8}"/>
              </a:ext>
              <a:ext uri="{C183D7F6-B498-43B3-948B-1728B52AA6E4}">
                <adec:decorative xmlns:adec="http://schemas.microsoft.com/office/drawing/2017/decorative" val="1"/>
              </a:ext>
            </a:extLst>
          </p:cNvPr>
          <p:cNvPicPr>
            <a:picLocks noGrp="1" noChangeAspect="1"/>
          </p:cNvPicPr>
          <p:nvPr>
            <p:ph type="pic" idx="2"/>
          </p:nvPr>
        </p:nvPicPr>
        <p:blipFill>
          <a:blip r:embed="rId3"/>
          <a:srcRect l="22606" r="22606"/>
          <a:stretch>
            <a:fillRect/>
          </a:stretch>
        </p:blipFill>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5"/>
          <p:cNvSpPr txBox="1">
            <a:spLocks noGrp="1"/>
          </p:cNvSpPr>
          <p:nvPr>
            <p:ph type="title"/>
          </p:nvPr>
        </p:nvSpPr>
        <p:spPr>
          <a:xfrm>
            <a:off x="412471" y="1440493"/>
            <a:ext cx="2832657" cy="240065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Navigating Oregon’s Adolescent Literacy Framework</a:t>
            </a:r>
            <a:endParaRPr dirty="0"/>
          </a:p>
        </p:txBody>
      </p:sp>
      <p:grpSp>
        <p:nvGrpSpPr>
          <p:cNvPr id="663" name="Google Shape;663;p25" descr="Section 1: Goal, section 2: conditions, section 3: supports, sections 4 and 5: all-purpose skills, and section 6: discipline-specific reading and writing skills."/>
          <p:cNvGrpSpPr/>
          <p:nvPr/>
        </p:nvGrpSpPr>
        <p:grpSpPr>
          <a:xfrm>
            <a:off x="3245128" y="432148"/>
            <a:ext cx="8946872" cy="5845102"/>
            <a:chOff x="3245128" y="432148"/>
            <a:chExt cx="8946872" cy="5845102"/>
          </a:xfrm>
        </p:grpSpPr>
        <p:cxnSp>
          <p:nvCxnSpPr>
            <p:cNvPr id="664" name="Google Shape;664;p25"/>
            <p:cNvCxnSpPr/>
            <p:nvPr/>
          </p:nvCxnSpPr>
          <p:spPr>
            <a:xfrm>
              <a:off x="3245128" y="864399"/>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65" name="Google Shape;665;p25"/>
            <p:cNvCxnSpPr/>
            <p:nvPr/>
          </p:nvCxnSpPr>
          <p:spPr>
            <a:xfrm>
              <a:off x="3245128" y="196764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66" name="Google Shape;666;p25"/>
            <p:cNvGrpSpPr/>
            <p:nvPr/>
          </p:nvGrpSpPr>
          <p:grpSpPr>
            <a:xfrm>
              <a:off x="3662495" y="804765"/>
              <a:ext cx="1188737" cy="1188720"/>
              <a:chOff x="3659021" y="804765"/>
              <a:chExt cx="1188737" cy="1188720"/>
            </a:xfrm>
          </p:grpSpPr>
          <p:sp>
            <p:nvSpPr>
              <p:cNvPr id="667" name="Google Shape;66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p25"/>
              <p:cNvSpPr/>
              <p:nvPr/>
            </p:nvSpPr>
            <p:spPr>
              <a:xfrm>
                <a:off x="3878479" y="1024215"/>
                <a:ext cx="749820" cy="749820"/>
              </a:xfrm>
              <a:prstGeom prst="ellipse">
                <a:avLst/>
              </a:prstGeom>
              <a:solidFill>
                <a:srgbClr val="3171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669" name="Google Shape;669;p25"/>
            <p:cNvCxnSpPr/>
            <p:nvPr/>
          </p:nvCxnSpPr>
          <p:spPr>
            <a:xfrm>
              <a:off x="3245128" y="2991374"/>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0" name="Google Shape;670;p25"/>
            <p:cNvCxnSpPr/>
            <p:nvPr/>
          </p:nvCxnSpPr>
          <p:spPr>
            <a:xfrm>
              <a:off x="3245128" y="403498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1" name="Google Shape;671;p25"/>
            <p:cNvCxnSpPr/>
            <p:nvPr/>
          </p:nvCxnSpPr>
          <p:spPr>
            <a:xfrm>
              <a:off x="3245128" y="507859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2" name="Google Shape;672;p25"/>
            <p:cNvCxnSpPr/>
            <p:nvPr/>
          </p:nvCxnSpPr>
          <p:spPr>
            <a:xfrm>
              <a:off x="3245128" y="623153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73" name="Google Shape;673;p25"/>
            <p:cNvGrpSpPr/>
            <p:nvPr/>
          </p:nvGrpSpPr>
          <p:grpSpPr>
            <a:xfrm>
              <a:off x="3662495" y="1868252"/>
              <a:ext cx="1188737" cy="1188720"/>
              <a:chOff x="3659021" y="804765"/>
              <a:chExt cx="1188737" cy="1188720"/>
            </a:xfrm>
          </p:grpSpPr>
          <p:sp>
            <p:nvSpPr>
              <p:cNvPr id="674" name="Google Shape;674;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p25"/>
              <p:cNvSpPr/>
              <p:nvPr/>
            </p:nvSpPr>
            <p:spPr>
              <a:xfrm>
                <a:off x="3878479" y="1024215"/>
                <a:ext cx="749820" cy="749820"/>
              </a:xfrm>
              <a:prstGeom prst="ellipse">
                <a:avLst/>
              </a:prstGeom>
              <a:solidFill>
                <a:srgbClr val="8028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76" name="Google Shape;676;p25"/>
            <p:cNvGrpSpPr/>
            <p:nvPr/>
          </p:nvGrpSpPr>
          <p:grpSpPr>
            <a:xfrm>
              <a:off x="3662495" y="2931739"/>
              <a:ext cx="1188737" cy="1188720"/>
              <a:chOff x="3659021" y="804765"/>
              <a:chExt cx="1188737" cy="1188720"/>
            </a:xfrm>
          </p:grpSpPr>
          <p:sp>
            <p:nvSpPr>
              <p:cNvPr id="677" name="Google Shape;67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p25"/>
              <p:cNvSpPr/>
              <p:nvPr/>
            </p:nvSpPr>
            <p:spPr>
              <a:xfrm>
                <a:off x="3878479" y="1024215"/>
                <a:ext cx="749820" cy="749820"/>
              </a:xfrm>
              <a:prstGeom prst="ellipse">
                <a:avLst/>
              </a:prstGeom>
              <a:solidFill>
                <a:srgbClr val="A859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79" name="Google Shape;679;p25"/>
            <p:cNvGrpSpPr/>
            <p:nvPr/>
          </p:nvGrpSpPr>
          <p:grpSpPr>
            <a:xfrm>
              <a:off x="3662495" y="4015104"/>
              <a:ext cx="1188737" cy="1188720"/>
              <a:chOff x="3659021" y="804765"/>
              <a:chExt cx="1188737" cy="1188720"/>
            </a:xfrm>
          </p:grpSpPr>
          <p:sp>
            <p:nvSpPr>
              <p:cNvPr id="680" name="Google Shape;680;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1" name="Google Shape;681;p25"/>
              <p:cNvSpPr/>
              <p:nvPr/>
            </p:nvSpPr>
            <p:spPr>
              <a:xfrm>
                <a:off x="3878479" y="1024215"/>
                <a:ext cx="749820" cy="749820"/>
              </a:xfrm>
              <a:prstGeom prst="ellipse">
                <a:avLst/>
              </a:prstGeom>
              <a:solidFill>
                <a:srgbClr val="025E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82" name="Google Shape;682;p25"/>
            <p:cNvGrpSpPr/>
            <p:nvPr/>
          </p:nvGrpSpPr>
          <p:grpSpPr>
            <a:xfrm>
              <a:off x="3662495" y="5088530"/>
              <a:ext cx="1188737" cy="1188720"/>
              <a:chOff x="3659021" y="804765"/>
              <a:chExt cx="1188737" cy="1188720"/>
            </a:xfrm>
          </p:grpSpPr>
          <p:sp>
            <p:nvSpPr>
              <p:cNvPr id="683" name="Google Shape;683;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4" name="Google Shape;684;p25"/>
              <p:cNvSpPr/>
              <p:nvPr/>
            </p:nvSpPr>
            <p:spPr>
              <a:xfrm>
                <a:off x="3878479" y="1024215"/>
                <a:ext cx="749820" cy="749820"/>
              </a:xfrm>
              <a:prstGeom prst="ellipse">
                <a:avLst/>
              </a:prstGeom>
              <a:solidFill>
                <a:srgbClr val="5928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85" name="Google Shape;685;p25"/>
            <p:cNvSpPr txBox="1"/>
            <p:nvPr/>
          </p:nvSpPr>
          <p:spPr>
            <a:xfrm>
              <a:off x="4966612" y="1113666"/>
              <a:ext cx="914400"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007371"/>
                  </a:solidFill>
                  <a:latin typeface="Arial"/>
                  <a:ea typeface="Arial"/>
                  <a:cs typeface="Arial"/>
                  <a:sym typeface="Arial"/>
                </a:rPr>
                <a:t>GOAL</a:t>
              </a:r>
              <a:endParaRPr sz="1400" b="0" i="0" u="none" strike="noStrike" cap="none">
                <a:solidFill>
                  <a:srgbClr val="000000"/>
                </a:solidFill>
                <a:latin typeface="Arial"/>
                <a:ea typeface="Arial"/>
                <a:cs typeface="Arial"/>
                <a:sym typeface="Arial"/>
              </a:endParaRPr>
            </a:p>
          </p:txBody>
        </p:sp>
        <p:sp>
          <p:nvSpPr>
            <p:cNvPr id="686" name="Google Shape;686;p25"/>
            <p:cNvSpPr txBox="1"/>
            <p:nvPr/>
          </p:nvSpPr>
          <p:spPr>
            <a:xfrm>
              <a:off x="3705406" y="432148"/>
              <a:ext cx="1131491" cy="3000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007371"/>
                  </a:solidFill>
                  <a:latin typeface="Arial"/>
                  <a:ea typeface="Arial"/>
                  <a:cs typeface="Arial"/>
                  <a:sym typeface="Arial"/>
                </a:rPr>
                <a:t>SECTION</a:t>
              </a:r>
              <a:endParaRPr sz="1400" b="0" i="0" u="none" strike="noStrike" cap="none">
                <a:solidFill>
                  <a:srgbClr val="000000"/>
                </a:solidFill>
                <a:latin typeface="Arial"/>
                <a:ea typeface="Arial"/>
                <a:cs typeface="Arial"/>
                <a:sym typeface="Arial"/>
              </a:endParaRPr>
            </a:p>
          </p:txBody>
        </p:sp>
        <p:sp>
          <p:nvSpPr>
            <p:cNvPr id="687" name="Google Shape;687;p25"/>
            <p:cNvSpPr txBox="1"/>
            <p:nvPr/>
          </p:nvSpPr>
          <p:spPr>
            <a:xfrm>
              <a:off x="4966612" y="1360419"/>
              <a:ext cx="6812917"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1E1E2D"/>
                  </a:solidFill>
                  <a:latin typeface="Arial"/>
                  <a:ea typeface="Arial"/>
                  <a:cs typeface="Arial"/>
                  <a:sym typeface="Arial"/>
                </a:rPr>
                <a:t>Disciplinary literacy is essential for postsecondary success</a:t>
              </a:r>
              <a:endParaRPr sz="1400" b="0" i="0" u="none" strike="noStrike" cap="none">
                <a:solidFill>
                  <a:srgbClr val="000000"/>
                </a:solidFill>
                <a:latin typeface="Arial"/>
                <a:ea typeface="Arial"/>
                <a:cs typeface="Arial"/>
                <a:sym typeface="Arial"/>
              </a:endParaRPr>
            </a:p>
          </p:txBody>
        </p:sp>
        <p:sp>
          <p:nvSpPr>
            <p:cNvPr id="688" name="Google Shape;688;p25"/>
            <p:cNvSpPr txBox="1"/>
            <p:nvPr/>
          </p:nvSpPr>
          <p:spPr>
            <a:xfrm>
              <a:off x="4966611" y="2175338"/>
              <a:ext cx="1339595"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802858"/>
                  </a:solidFill>
                  <a:latin typeface="Arial"/>
                  <a:ea typeface="Arial"/>
                  <a:cs typeface="Arial"/>
                  <a:sym typeface="Arial"/>
                </a:rPr>
                <a:t>CONDITIONS</a:t>
              </a:r>
              <a:endParaRPr sz="1400" b="0" i="0" u="none" strike="noStrike" cap="none">
                <a:solidFill>
                  <a:srgbClr val="000000"/>
                </a:solidFill>
                <a:latin typeface="Arial"/>
                <a:ea typeface="Arial"/>
                <a:cs typeface="Arial"/>
                <a:sym typeface="Arial"/>
              </a:endParaRPr>
            </a:p>
          </p:txBody>
        </p:sp>
        <p:sp>
          <p:nvSpPr>
            <p:cNvPr id="689" name="Google Shape;689;p25"/>
            <p:cNvSpPr txBox="1"/>
            <p:nvPr/>
          </p:nvSpPr>
          <p:spPr>
            <a:xfrm>
              <a:off x="4960306" y="2444642"/>
              <a:ext cx="1632999"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High Expectations</a:t>
              </a:r>
              <a:endParaRPr sz="1400" b="0" i="0" u="none" strike="noStrike" cap="none">
                <a:solidFill>
                  <a:srgbClr val="000000"/>
                </a:solidFill>
                <a:latin typeface="Arial"/>
                <a:ea typeface="Arial"/>
                <a:cs typeface="Arial"/>
                <a:sym typeface="Arial"/>
              </a:endParaRPr>
            </a:p>
          </p:txBody>
        </p:sp>
        <p:sp>
          <p:nvSpPr>
            <p:cNvPr id="690" name="Google Shape;690;p25"/>
            <p:cNvSpPr txBox="1"/>
            <p:nvPr/>
          </p:nvSpPr>
          <p:spPr>
            <a:xfrm>
              <a:off x="6855383" y="2444642"/>
              <a:ext cx="2616088"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Culturally Responsive Practice</a:t>
              </a:r>
              <a:endParaRPr sz="1400" b="0" i="0" u="none" strike="noStrike" cap="none">
                <a:solidFill>
                  <a:srgbClr val="000000"/>
                </a:solidFill>
                <a:latin typeface="Arial"/>
                <a:ea typeface="Arial"/>
                <a:cs typeface="Arial"/>
                <a:sym typeface="Arial"/>
              </a:endParaRPr>
            </a:p>
          </p:txBody>
        </p:sp>
        <p:sp>
          <p:nvSpPr>
            <p:cNvPr id="691" name="Google Shape;691;p25"/>
            <p:cNvSpPr txBox="1"/>
            <p:nvPr/>
          </p:nvSpPr>
          <p:spPr>
            <a:xfrm>
              <a:off x="9733548" y="2444642"/>
              <a:ext cx="1232456"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Engagement</a:t>
              </a:r>
              <a:endParaRPr sz="1400" b="0" i="0" u="none" strike="noStrike" cap="none">
                <a:solidFill>
                  <a:srgbClr val="000000"/>
                </a:solidFill>
                <a:latin typeface="Arial"/>
                <a:ea typeface="Arial"/>
                <a:cs typeface="Arial"/>
                <a:sym typeface="Arial"/>
              </a:endParaRPr>
            </a:p>
          </p:txBody>
        </p:sp>
        <p:sp>
          <p:nvSpPr>
            <p:cNvPr id="692" name="Google Shape;692;p25"/>
            <p:cNvSpPr txBox="1"/>
            <p:nvPr/>
          </p:nvSpPr>
          <p:spPr>
            <a:xfrm>
              <a:off x="4966611" y="3227947"/>
              <a:ext cx="1339595"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A85931"/>
                  </a:solidFill>
                  <a:latin typeface="Arial"/>
                  <a:ea typeface="Arial"/>
                  <a:cs typeface="Arial"/>
                  <a:sym typeface="Arial"/>
                </a:rPr>
                <a:t>SUPPORTS</a:t>
              </a:r>
              <a:endParaRPr sz="1400" b="0" i="0" u="none" strike="noStrike" cap="none">
                <a:solidFill>
                  <a:srgbClr val="000000"/>
                </a:solidFill>
                <a:latin typeface="Arial"/>
                <a:ea typeface="Arial"/>
                <a:cs typeface="Arial"/>
                <a:sym typeface="Arial"/>
              </a:endParaRPr>
            </a:p>
          </p:txBody>
        </p:sp>
        <p:sp>
          <p:nvSpPr>
            <p:cNvPr id="693" name="Google Shape;693;p25"/>
            <p:cNvSpPr txBox="1"/>
            <p:nvPr/>
          </p:nvSpPr>
          <p:spPr>
            <a:xfrm>
              <a:off x="4960306" y="3497251"/>
              <a:ext cx="1850802"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Multilingual Learners</a:t>
              </a:r>
              <a:endParaRPr sz="1400" b="0" i="0" u="none" strike="noStrike" cap="none">
                <a:solidFill>
                  <a:srgbClr val="000000"/>
                </a:solidFill>
                <a:latin typeface="Arial"/>
                <a:ea typeface="Arial"/>
                <a:cs typeface="Arial"/>
                <a:sym typeface="Arial"/>
              </a:endParaRPr>
            </a:p>
          </p:txBody>
        </p:sp>
        <p:sp>
          <p:nvSpPr>
            <p:cNvPr id="694" name="Google Shape;694;p25"/>
            <p:cNvSpPr txBox="1"/>
            <p:nvPr/>
          </p:nvSpPr>
          <p:spPr>
            <a:xfrm>
              <a:off x="7041035" y="3497251"/>
              <a:ext cx="2196344" cy="2985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Students with Disabilities</a:t>
              </a:r>
              <a:endParaRPr sz="1400" b="0" i="0" u="none" strike="noStrike" cap="none">
                <a:solidFill>
                  <a:srgbClr val="000000"/>
                </a:solidFill>
                <a:latin typeface="Arial"/>
                <a:ea typeface="Arial"/>
                <a:cs typeface="Arial"/>
                <a:sym typeface="Arial"/>
              </a:endParaRPr>
            </a:p>
          </p:txBody>
        </p:sp>
        <p:sp>
          <p:nvSpPr>
            <p:cNvPr id="695" name="Google Shape;695;p25"/>
            <p:cNvSpPr txBox="1"/>
            <p:nvPr/>
          </p:nvSpPr>
          <p:spPr>
            <a:xfrm>
              <a:off x="4966611" y="4300608"/>
              <a:ext cx="1887814"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025E86"/>
                  </a:solidFill>
                  <a:latin typeface="Arial"/>
                  <a:ea typeface="Arial"/>
                  <a:cs typeface="Arial"/>
                  <a:sym typeface="Arial"/>
                </a:rPr>
                <a:t>ALL-PURPOSE SKILLS</a:t>
              </a:r>
              <a:endParaRPr sz="1400" b="0" i="0" u="none" strike="noStrike" cap="none">
                <a:solidFill>
                  <a:srgbClr val="000000"/>
                </a:solidFill>
                <a:latin typeface="Arial"/>
                <a:ea typeface="Arial"/>
                <a:cs typeface="Arial"/>
                <a:sym typeface="Arial"/>
              </a:endParaRPr>
            </a:p>
          </p:txBody>
        </p:sp>
        <p:sp>
          <p:nvSpPr>
            <p:cNvPr id="696" name="Google Shape;696;p25"/>
            <p:cNvSpPr txBox="1"/>
            <p:nvPr/>
          </p:nvSpPr>
          <p:spPr>
            <a:xfrm>
              <a:off x="4960306" y="4569912"/>
              <a:ext cx="1345900"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Reading Skills</a:t>
              </a:r>
              <a:endParaRPr sz="1400" b="0" i="0" u="none" strike="noStrike" cap="none">
                <a:solidFill>
                  <a:srgbClr val="000000"/>
                </a:solidFill>
                <a:latin typeface="Arial"/>
                <a:ea typeface="Arial"/>
                <a:cs typeface="Arial"/>
                <a:sym typeface="Arial"/>
              </a:endParaRPr>
            </a:p>
          </p:txBody>
        </p:sp>
        <p:sp>
          <p:nvSpPr>
            <p:cNvPr id="697" name="Google Shape;697;p25"/>
            <p:cNvSpPr txBox="1"/>
            <p:nvPr/>
          </p:nvSpPr>
          <p:spPr>
            <a:xfrm>
              <a:off x="6449136" y="4569912"/>
              <a:ext cx="1393602"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1E1E2D"/>
                  </a:solidFill>
                  <a:latin typeface="Arial"/>
                  <a:ea typeface="Arial"/>
                  <a:cs typeface="Arial"/>
                  <a:sym typeface="Arial"/>
                </a:rPr>
                <a:t>Writing Skills</a:t>
              </a:r>
              <a:endParaRPr sz="1400" b="0" i="0" u="none" strike="noStrike" cap="none">
                <a:solidFill>
                  <a:srgbClr val="000000"/>
                </a:solidFill>
                <a:latin typeface="Arial"/>
                <a:ea typeface="Arial"/>
                <a:cs typeface="Arial"/>
                <a:sym typeface="Arial"/>
              </a:endParaRPr>
            </a:p>
          </p:txBody>
        </p:sp>
        <p:sp>
          <p:nvSpPr>
            <p:cNvPr id="698" name="Google Shape;698;p25"/>
            <p:cNvSpPr txBox="1"/>
            <p:nvPr/>
          </p:nvSpPr>
          <p:spPr>
            <a:xfrm>
              <a:off x="4966610" y="5285346"/>
              <a:ext cx="4329789" cy="269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US" sz="1150" b="1" i="0" u="none" strike="noStrike" cap="none">
                  <a:solidFill>
                    <a:srgbClr val="59287C"/>
                  </a:solidFill>
                  <a:latin typeface="Arial"/>
                  <a:ea typeface="Arial"/>
                  <a:cs typeface="Arial"/>
                  <a:sym typeface="Arial"/>
                </a:rPr>
                <a:t>DISCIPLINE-SPECIFIC READING AND WRITING SKILLS</a:t>
              </a:r>
              <a:endParaRPr sz="1400" b="0" i="0" u="none" strike="noStrike" cap="none">
                <a:solidFill>
                  <a:srgbClr val="000000"/>
                </a:solidFill>
                <a:latin typeface="Arial"/>
                <a:ea typeface="Arial"/>
                <a:cs typeface="Arial"/>
                <a:sym typeface="Arial"/>
              </a:endParaRPr>
            </a:p>
          </p:txBody>
        </p:sp>
        <p:sp>
          <p:nvSpPr>
            <p:cNvPr id="699" name="Google Shape;699;p25"/>
            <p:cNvSpPr txBox="1"/>
            <p:nvPr/>
          </p:nvSpPr>
          <p:spPr>
            <a:xfrm>
              <a:off x="4936858" y="5642580"/>
              <a:ext cx="914400"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LANGUAGE ARTS</a:t>
              </a:r>
              <a:endParaRPr sz="1400" b="0" i="0" u="none" strike="noStrike" cap="none">
                <a:solidFill>
                  <a:srgbClr val="000000"/>
                </a:solidFill>
                <a:latin typeface="Arial"/>
                <a:ea typeface="Arial"/>
                <a:cs typeface="Arial"/>
                <a:sym typeface="Arial"/>
              </a:endParaRPr>
            </a:p>
          </p:txBody>
        </p:sp>
        <p:sp>
          <p:nvSpPr>
            <p:cNvPr id="700" name="Google Shape;700;p25"/>
            <p:cNvSpPr txBox="1"/>
            <p:nvPr/>
          </p:nvSpPr>
          <p:spPr>
            <a:xfrm>
              <a:off x="6029742" y="5718754"/>
              <a:ext cx="523120" cy="23282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MATH</a:t>
              </a:r>
              <a:endParaRPr sz="1400" b="0" i="0" u="none" strike="noStrike" cap="none">
                <a:solidFill>
                  <a:srgbClr val="000000"/>
                </a:solidFill>
                <a:latin typeface="Arial"/>
                <a:ea typeface="Arial"/>
                <a:cs typeface="Arial"/>
                <a:sym typeface="Arial"/>
              </a:endParaRPr>
            </a:p>
          </p:txBody>
        </p:sp>
        <p:sp>
          <p:nvSpPr>
            <p:cNvPr id="701" name="Google Shape;701;p25"/>
            <p:cNvSpPr txBox="1"/>
            <p:nvPr/>
          </p:nvSpPr>
          <p:spPr>
            <a:xfrm>
              <a:off x="6731346" y="5718754"/>
              <a:ext cx="761999" cy="23282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SCIENCE</a:t>
              </a:r>
              <a:endParaRPr sz="1400" b="0" i="0" u="none" strike="noStrike" cap="none">
                <a:solidFill>
                  <a:srgbClr val="000000"/>
                </a:solidFill>
                <a:latin typeface="Arial"/>
                <a:ea typeface="Arial"/>
                <a:cs typeface="Arial"/>
                <a:sym typeface="Arial"/>
              </a:endParaRPr>
            </a:p>
          </p:txBody>
        </p:sp>
        <p:sp>
          <p:nvSpPr>
            <p:cNvPr id="702" name="Google Shape;702;p25"/>
            <p:cNvSpPr txBox="1"/>
            <p:nvPr/>
          </p:nvSpPr>
          <p:spPr>
            <a:xfrm>
              <a:off x="7671829" y="5642580"/>
              <a:ext cx="807451"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SOCIAL SCIENCES</a:t>
              </a:r>
              <a:endParaRPr sz="1400" b="0" i="0" u="none" strike="noStrike" cap="none">
                <a:solidFill>
                  <a:srgbClr val="000000"/>
                </a:solidFill>
                <a:latin typeface="Arial"/>
                <a:ea typeface="Arial"/>
                <a:cs typeface="Arial"/>
                <a:sym typeface="Arial"/>
              </a:endParaRPr>
            </a:p>
          </p:txBody>
        </p:sp>
        <p:sp>
          <p:nvSpPr>
            <p:cNvPr id="703" name="Google Shape;703;p25"/>
            <p:cNvSpPr txBox="1"/>
            <p:nvPr/>
          </p:nvSpPr>
          <p:spPr>
            <a:xfrm>
              <a:off x="8657764"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CAREER &amp; TECHNICAL EDUCATION</a:t>
              </a:r>
              <a:endParaRPr sz="1400" b="0" i="0" u="none" strike="noStrike" cap="none">
                <a:solidFill>
                  <a:srgbClr val="000000"/>
                </a:solidFill>
                <a:latin typeface="Arial"/>
                <a:ea typeface="Arial"/>
                <a:cs typeface="Arial"/>
                <a:sym typeface="Arial"/>
              </a:endParaRPr>
            </a:p>
          </p:txBody>
        </p:sp>
        <p:sp>
          <p:nvSpPr>
            <p:cNvPr id="704" name="Google Shape;704;p25"/>
            <p:cNvSpPr txBox="1"/>
            <p:nvPr/>
          </p:nvSpPr>
          <p:spPr>
            <a:xfrm>
              <a:off x="10317760"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900"/>
                <a:buFont typeface="Arial"/>
                <a:buNone/>
              </a:pPr>
              <a:r>
                <a:rPr lang="en-US" sz="900" b="1" i="0" u="none" strike="noStrike" cap="none">
                  <a:solidFill>
                    <a:srgbClr val="1E1E2D"/>
                  </a:solidFill>
                  <a:latin typeface="Arial"/>
                  <a:ea typeface="Arial"/>
                  <a:cs typeface="Arial"/>
                  <a:sym typeface="Arial"/>
                </a:rPr>
                <a:t>HEALTH &amp; PHYSICAL EDUCATION</a:t>
              </a:r>
              <a:endParaRPr sz="1400" b="0" i="0" u="none" strike="noStrike" cap="none">
                <a:solidFill>
                  <a:srgbClr val="000000"/>
                </a:solidFill>
                <a:latin typeface="Arial"/>
                <a:ea typeface="Arial"/>
                <a:cs typeface="Arial"/>
                <a:sym typeface="Arial"/>
              </a:endParaRPr>
            </a:p>
          </p:txBody>
        </p:sp>
        <p:sp>
          <p:nvSpPr>
            <p:cNvPr id="705" name="Google Shape;705;p25"/>
            <p:cNvSpPr txBox="1"/>
            <p:nvPr/>
          </p:nvSpPr>
          <p:spPr>
            <a:xfrm>
              <a:off x="4083578" y="1192854"/>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1</a:t>
              </a:r>
              <a:endParaRPr sz="1400" b="0" i="0" u="none" strike="noStrike" cap="none">
                <a:solidFill>
                  <a:srgbClr val="000000"/>
                </a:solidFill>
                <a:latin typeface="Arial"/>
                <a:ea typeface="Arial"/>
                <a:cs typeface="Arial"/>
                <a:sym typeface="Arial"/>
              </a:endParaRPr>
            </a:p>
          </p:txBody>
        </p:sp>
        <p:sp>
          <p:nvSpPr>
            <p:cNvPr id="706" name="Google Shape;706;p25"/>
            <p:cNvSpPr txBox="1"/>
            <p:nvPr/>
          </p:nvSpPr>
          <p:spPr>
            <a:xfrm>
              <a:off x="4083578" y="2286159"/>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2</a:t>
              </a:r>
              <a:endParaRPr sz="1400" b="0" i="0" u="none" strike="noStrike" cap="none">
                <a:solidFill>
                  <a:srgbClr val="000000"/>
                </a:solidFill>
                <a:latin typeface="Arial"/>
                <a:ea typeface="Arial"/>
                <a:cs typeface="Arial"/>
                <a:sym typeface="Arial"/>
              </a:endParaRPr>
            </a:p>
          </p:txBody>
        </p:sp>
        <p:sp>
          <p:nvSpPr>
            <p:cNvPr id="707" name="Google Shape;707;p25"/>
            <p:cNvSpPr txBox="1"/>
            <p:nvPr/>
          </p:nvSpPr>
          <p:spPr>
            <a:xfrm>
              <a:off x="4083578" y="3359585"/>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3</a:t>
              </a:r>
              <a:endParaRPr sz="1400" b="0" i="0" u="none" strike="noStrike" cap="none">
                <a:solidFill>
                  <a:srgbClr val="000000"/>
                </a:solidFill>
                <a:latin typeface="Arial"/>
                <a:ea typeface="Arial"/>
                <a:cs typeface="Arial"/>
                <a:sym typeface="Arial"/>
              </a:endParaRPr>
            </a:p>
          </p:txBody>
        </p:sp>
        <p:sp>
          <p:nvSpPr>
            <p:cNvPr id="708" name="Google Shape;708;p25"/>
            <p:cNvSpPr txBox="1"/>
            <p:nvPr/>
          </p:nvSpPr>
          <p:spPr>
            <a:xfrm>
              <a:off x="3922547" y="4423072"/>
              <a:ext cx="668632"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4–5</a:t>
              </a:r>
              <a:endParaRPr sz="1400" b="0" i="0" u="none" strike="noStrike" cap="none">
                <a:solidFill>
                  <a:srgbClr val="000000"/>
                </a:solidFill>
                <a:latin typeface="Arial"/>
                <a:ea typeface="Arial"/>
                <a:cs typeface="Arial"/>
                <a:sym typeface="Arial"/>
              </a:endParaRPr>
            </a:p>
          </p:txBody>
        </p:sp>
        <p:sp>
          <p:nvSpPr>
            <p:cNvPr id="709" name="Google Shape;709;p25"/>
            <p:cNvSpPr txBox="1"/>
            <p:nvPr/>
          </p:nvSpPr>
          <p:spPr>
            <a:xfrm>
              <a:off x="4083578" y="5486559"/>
              <a:ext cx="346570"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6F3EB"/>
                  </a:solidFill>
                  <a:latin typeface="Arial Black"/>
                  <a:ea typeface="Arial Black"/>
                  <a:cs typeface="Arial Black"/>
                  <a:sym typeface="Arial Black"/>
                </a:rPr>
                <a:t>6</a:t>
              </a:r>
              <a:endParaRPr sz="1400" b="0" i="0" u="none" strike="noStrike" cap="none">
                <a:solidFill>
                  <a:srgbClr val="000000"/>
                </a:solidFill>
                <a:latin typeface="Arial"/>
                <a:ea typeface="Arial"/>
                <a:cs typeface="Arial"/>
                <a:sym typeface="Arial"/>
              </a:endParaRPr>
            </a:p>
          </p:txBody>
        </p:sp>
        <p:cxnSp>
          <p:nvCxnSpPr>
            <p:cNvPr id="710" name="Google Shape;710;p25"/>
            <p:cNvCxnSpPr/>
            <p:nvPr/>
          </p:nvCxnSpPr>
          <p:spPr>
            <a:xfrm>
              <a:off x="6724344"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1" name="Google Shape;711;p25"/>
            <p:cNvCxnSpPr/>
            <p:nvPr/>
          </p:nvCxnSpPr>
          <p:spPr>
            <a:xfrm>
              <a:off x="9602510"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2" name="Google Shape;712;p25"/>
            <p:cNvCxnSpPr/>
            <p:nvPr/>
          </p:nvCxnSpPr>
          <p:spPr>
            <a:xfrm>
              <a:off x="6926071" y="3582298"/>
              <a:ext cx="0" cy="137160"/>
            </a:xfrm>
            <a:prstGeom prst="straightConnector1">
              <a:avLst/>
            </a:prstGeom>
            <a:noFill/>
            <a:ln w="31750" cap="rnd" cmpd="sng">
              <a:solidFill>
                <a:srgbClr val="A85931"/>
              </a:solidFill>
              <a:prstDash val="solid"/>
              <a:miter lim="800000"/>
              <a:headEnd type="none" w="sm" len="sm"/>
              <a:tailEnd type="none" w="sm" len="sm"/>
            </a:ln>
          </p:spPr>
        </p:cxnSp>
        <p:cxnSp>
          <p:nvCxnSpPr>
            <p:cNvPr id="713" name="Google Shape;713;p25"/>
            <p:cNvCxnSpPr/>
            <p:nvPr/>
          </p:nvCxnSpPr>
          <p:spPr>
            <a:xfrm>
              <a:off x="6377671" y="4650134"/>
              <a:ext cx="0" cy="137160"/>
            </a:xfrm>
            <a:prstGeom prst="straightConnector1">
              <a:avLst/>
            </a:prstGeom>
            <a:noFill/>
            <a:ln w="31750" cap="rnd" cmpd="sng">
              <a:solidFill>
                <a:srgbClr val="025E86"/>
              </a:solidFill>
              <a:prstDash val="solid"/>
              <a:miter lim="800000"/>
              <a:headEnd type="none" w="sm" len="sm"/>
              <a:tailEnd type="none" w="sm" len="sm"/>
            </a:ln>
          </p:spPr>
        </p:cxnSp>
        <p:cxnSp>
          <p:nvCxnSpPr>
            <p:cNvPr id="714" name="Google Shape;714;p25"/>
            <p:cNvCxnSpPr/>
            <p:nvPr/>
          </p:nvCxnSpPr>
          <p:spPr>
            <a:xfrm>
              <a:off x="5940500"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5" name="Google Shape;715;p25"/>
            <p:cNvCxnSpPr/>
            <p:nvPr/>
          </p:nvCxnSpPr>
          <p:spPr>
            <a:xfrm>
              <a:off x="6642104"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6" name="Google Shape;716;p25"/>
            <p:cNvCxnSpPr/>
            <p:nvPr/>
          </p:nvCxnSpPr>
          <p:spPr>
            <a:xfrm>
              <a:off x="7582587"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7" name="Google Shape;717;p25"/>
            <p:cNvCxnSpPr/>
            <p:nvPr/>
          </p:nvCxnSpPr>
          <p:spPr>
            <a:xfrm>
              <a:off x="8568522"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8" name="Google Shape;718;p25"/>
            <p:cNvCxnSpPr/>
            <p:nvPr/>
          </p:nvCxnSpPr>
          <p:spPr>
            <a:xfrm>
              <a:off x="10228521" y="5768907"/>
              <a:ext cx="0" cy="137160"/>
            </a:xfrm>
            <a:prstGeom prst="straightConnector1">
              <a:avLst/>
            </a:prstGeom>
            <a:noFill/>
            <a:ln w="31750" cap="rnd" cmpd="sng">
              <a:solidFill>
                <a:srgbClr val="59287C"/>
              </a:solidFill>
              <a:prstDash val="solid"/>
              <a:miter lim="800000"/>
              <a:headEnd type="none" w="sm" len="sm"/>
              <a:tailEnd type="none" w="sm" len="sm"/>
            </a:ln>
          </p:spPr>
        </p:cxnSp>
      </p:gr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3" name="Title 2">
            <a:extLst>
              <a:ext uri="{FF2B5EF4-FFF2-40B4-BE49-F238E27FC236}">
                <a16:creationId xmlns:a16="http://schemas.microsoft.com/office/drawing/2014/main" id="{5BEBAE8E-FA9A-63E5-FB4B-37A4235340F6}"/>
              </a:ext>
            </a:extLst>
          </p:cNvPr>
          <p:cNvSpPr>
            <a:spLocks noGrp="1"/>
          </p:cNvSpPr>
          <p:nvPr>
            <p:ph type="title" idx="4294967295"/>
          </p:nvPr>
        </p:nvSpPr>
        <p:spPr>
          <a:xfrm>
            <a:off x="417513" y="-574675"/>
            <a:ext cx="11390312" cy="574675"/>
          </a:xfrm>
        </p:spPr>
        <p:txBody>
          <a:bodyPr spcFirstLastPara="1" wrap="square" lIns="91425" tIns="45700" rIns="91425" bIns="45700" anchor="b" anchorCtr="0">
            <a:spAutoFit/>
          </a:bodyPr>
          <a:lstStyle/>
          <a:p>
            <a:r>
              <a:rPr lang="en-US" dirty="0"/>
              <a:t>Oregon’s Instructional Frameworks: Adolescent Literacy</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E51BC471-9E5A-62D9-FB16-C3AB30097798}"/>
            </a:ext>
          </a:extLst>
        </p:cNvPr>
        <p:cNvGrpSpPr/>
        <p:nvPr/>
      </p:nvGrpSpPr>
      <p:grpSpPr>
        <a:xfrm>
          <a:off x="0" y="0"/>
          <a:ext cx="0" cy="0"/>
          <a:chOff x="0" y="0"/>
          <a:chExt cx="0" cy="0"/>
        </a:xfrm>
      </p:grpSpPr>
      <p:sp>
        <p:nvSpPr>
          <p:cNvPr id="470" name="Google Shape;470;p95">
            <a:extLst>
              <a:ext uri="{FF2B5EF4-FFF2-40B4-BE49-F238E27FC236}">
                <a16:creationId xmlns:a16="http://schemas.microsoft.com/office/drawing/2014/main" id="{556E1D05-4E96-CB89-EDFB-6D49468C100D}"/>
              </a:ext>
            </a:extLst>
          </p:cNvPr>
          <p:cNvSpPr txBox="1">
            <a:spLocks noGrp="1"/>
          </p:cNvSpPr>
          <p:nvPr>
            <p:ph type="title"/>
          </p:nvPr>
        </p:nvSpPr>
        <p:spPr>
          <a:xfrm>
            <a:off x="274320" y="73152"/>
            <a:ext cx="11584520" cy="553998"/>
          </a:xfrm>
          <a:noFill/>
          <a:ln>
            <a:noFill/>
          </a:ln>
        </p:spPr>
        <p:txBody>
          <a:bodyPr spcFirstLastPara="1" wrap="square" lIns="91425" tIns="45700" rIns="91425" bIns="45700" anchor="t" anchorCtr="0">
            <a:spAutoFit/>
          </a:bodyPr>
          <a:lstStyle/>
          <a:p>
            <a:pPr lvl="0"/>
            <a:r>
              <a:rPr lang="en-US" dirty="0"/>
              <a:t>Opening Reflection: </a:t>
            </a:r>
            <a:br>
              <a:rPr lang="en-US" dirty="0"/>
            </a:br>
            <a:r>
              <a:rPr lang="en-US" dirty="0"/>
              <a:t>Disciplinary Literacy Is a Gateway to Career Success</a:t>
            </a:r>
          </a:p>
        </p:txBody>
      </p:sp>
      <p:sp>
        <p:nvSpPr>
          <p:cNvPr id="468" name="Google Shape;468;p95">
            <a:extLst>
              <a:ext uri="{FF2B5EF4-FFF2-40B4-BE49-F238E27FC236}">
                <a16:creationId xmlns:a16="http://schemas.microsoft.com/office/drawing/2014/main" id="{E5DDBAAA-9487-3AAE-AB90-7670BB70067C}"/>
              </a:ext>
            </a:extLst>
          </p:cNvPr>
          <p:cNvSpPr txBox="1">
            <a:spLocks noGrp="1"/>
          </p:cNvSpPr>
          <p:nvPr>
            <p:ph type="body" idx="1"/>
          </p:nvPr>
        </p:nvSpPr>
        <p:spPr>
          <a:xfrm>
            <a:off x="237744" y="1682496"/>
            <a:ext cx="5815584" cy="2926080"/>
          </a:xfr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228600" anchor="ctr" anchorCtr="0">
            <a:spAutoFit/>
          </a:bodyPr>
          <a:lstStyle/>
          <a:p>
            <a:pPr marL="0" lvl="0" indent="0"/>
            <a:r>
              <a:rPr lang="en-US" sz="1800" dirty="0"/>
              <a:t>“Disciplinary literacy cultivates adolescents’ ability to think, read, write and communicate like experts in a field of study.” (Oregon Adolescent Literacy Framework, page 14)</a:t>
            </a:r>
          </a:p>
          <a:p>
            <a:pPr marL="0" indent="0"/>
            <a:r>
              <a:rPr lang="en-US" sz="1800" dirty="0"/>
              <a:t>“Effective classrooms begin by helping students establish authentic purposes.” (Oregon Adolescent Literacy Framework, page 20)</a:t>
            </a:r>
          </a:p>
        </p:txBody>
      </p:sp>
      <p:sp>
        <p:nvSpPr>
          <p:cNvPr id="12" name="Text Placeholder 11">
            <a:extLst>
              <a:ext uri="{FF2B5EF4-FFF2-40B4-BE49-F238E27FC236}">
                <a16:creationId xmlns:a16="http://schemas.microsoft.com/office/drawing/2014/main" id="{E5FCACE3-D907-4E8E-D81E-08A781014C9B}"/>
              </a:ext>
            </a:extLst>
          </p:cNvPr>
          <p:cNvSpPr>
            <a:spLocks noGrp="1"/>
          </p:cNvSpPr>
          <p:nvPr>
            <p:ph type="body" idx="3"/>
          </p:nvPr>
        </p:nvSpPr>
        <p:spPr>
          <a:xfrm>
            <a:off x="6263640" y="1316736"/>
            <a:ext cx="5614416" cy="3666744"/>
          </a:xfrm>
        </p:spPr>
        <p:txBody>
          <a:bodyPr/>
          <a:lstStyle/>
          <a:p>
            <a:pPr marL="0" indent="0"/>
            <a:r>
              <a:rPr lang="en-US" sz="1800" dirty="0"/>
              <a:t>“To succeed, adolescents need excellent instruction combined with a sense of belonging as valued members of the class and school community. This means recognizing the genius and persistence each student brings to their learning and demonstrating the belief that students are capable of learning, achieving and thriving academically.” (Oregon Adolescent Literacy Framework, page 27)</a:t>
            </a:r>
          </a:p>
        </p:txBody>
      </p:sp>
      <p:sp>
        <p:nvSpPr>
          <p:cNvPr id="11" name="Text Placeholder 10">
            <a:extLst>
              <a:ext uri="{FF2B5EF4-FFF2-40B4-BE49-F238E27FC236}">
                <a16:creationId xmlns:a16="http://schemas.microsoft.com/office/drawing/2014/main" id="{135C4BEF-BF4E-0ABF-CF14-5431CB706290}"/>
              </a:ext>
            </a:extLst>
          </p:cNvPr>
          <p:cNvSpPr>
            <a:spLocks noGrp="1"/>
          </p:cNvSpPr>
          <p:nvPr>
            <p:ph type="body" idx="2"/>
          </p:nvPr>
        </p:nvSpPr>
        <p:spPr>
          <a:xfrm>
            <a:off x="676656" y="5230368"/>
            <a:ext cx="10753344" cy="1344168"/>
          </a:xfrm>
          <a:solidFill>
            <a:srgbClr val="055D9A"/>
          </a:solidFill>
        </p:spPr>
        <p:txBody>
          <a:bodyPr/>
          <a:lstStyle/>
          <a:p>
            <a:pPr marL="0" indent="0"/>
            <a:r>
              <a:rPr lang="en-US" sz="2400" b="1" dirty="0">
                <a:solidFill>
                  <a:schemeClr val="lt1"/>
                </a:solidFill>
              </a:rPr>
              <a:t>Reflection: </a:t>
            </a:r>
            <a:r>
              <a:rPr lang="en-US" sz="2400" dirty="0">
                <a:solidFill>
                  <a:schemeClr val="lt1"/>
                </a:solidFill>
              </a:rPr>
              <a:t>What “genius and persistence” have you seen students bring to your class that might have been overlooked in other disciplines?</a:t>
            </a:r>
          </a:p>
        </p:txBody>
      </p:sp>
    </p:spTree>
    <p:extLst>
      <p:ext uri="{BB962C8B-B14F-4D97-AF65-F5344CB8AC3E}">
        <p14:creationId xmlns:p14="http://schemas.microsoft.com/office/powerpoint/2010/main" val="400791676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82"/>
          <p:cNvSpPr txBox="1">
            <a:spLocks noGrp="1"/>
          </p:cNvSpPr>
          <p:nvPr>
            <p:ph type="title"/>
          </p:nvPr>
        </p:nvSpPr>
        <p:spPr>
          <a:noFill/>
          <a:ln>
            <a:noFill/>
          </a:ln>
        </p:spPr>
        <p:txBody>
          <a:bodyPr spcFirstLastPara="1" wrap="square" lIns="91425" tIns="45700" rIns="91425" bIns="45700" anchor="t" anchorCtr="0">
            <a:spAutoFit/>
          </a:bodyPr>
          <a:lstStyle/>
          <a:p>
            <a:pPr lvl="0"/>
            <a:r>
              <a:rPr lang="en-US" dirty="0"/>
              <a:t>Session Agenda</a:t>
            </a:r>
          </a:p>
        </p:txBody>
      </p:sp>
      <p:sp>
        <p:nvSpPr>
          <p:cNvPr id="4" name="Text Placeholder 3">
            <a:extLst>
              <a:ext uri="{FF2B5EF4-FFF2-40B4-BE49-F238E27FC236}">
                <a16:creationId xmlns:a16="http://schemas.microsoft.com/office/drawing/2014/main" id="{EBE2473E-2C36-769B-F3CC-FEB3C161BC74}"/>
              </a:ext>
            </a:extLst>
          </p:cNvPr>
          <p:cNvSpPr>
            <a:spLocks noGrp="1"/>
          </p:cNvSpPr>
          <p:nvPr>
            <p:ph type="body" idx="2"/>
          </p:nvPr>
        </p:nvSpPr>
        <p:spPr>
          <a:xfrm>
            <a:off x="563671" y="1392026"/>
            <a:ext cx="11130357" cy="4515082"/>
          </a:xfrm>
        </p:spPr>
        <p:txBody>
          <a:bodyPr/>
          <a:lstStyle/>
          <a:p>
            <a:pPr marL="571500" lvl="0" indent="-342900">
              <a:lnSpc>
                <a:spcPct val="110000"/>
              </a:lnSpc>
              <a:spcBef>
                <a:spcPts val="600"/>
              </a:spcBef>
              <a:buClr>
                <a:srgbClr val="007793"/>
              </a:buClr>
              <a:buSzPts val="2400"/>
              <a:buFont typeface="Arial"/>
              <a:buChar char="•"/>
            </a:pPr>
            <a:r>
              <a:rPr lang="en-US" b="1" dirty="0">
                <a:solidFill>
                  <a:schemeClr val="dk1"/>
                </a:solidFill>
              </a:rPr>
              <a:t>Opening reflections and discussions</a:t>
            </a:r>
            <a:r>
              <a:rPr lang="en-US" dirty="0">
                <a:solidFill>
                  <a:schemeClr val="dk1"/>
                </a:solidFill>
              </a:rPr>
              <a:t>: </a:t>
            </a:r>
            <a:endParaRPr lang="en-US" dirty="0"/>
          </a:p>
          <a:p>
            <a:pPr marL="1028700" lvl="1" indent="-342900">
              <a:lnSpc>
                <a:spcPct val="110000"/>
              </a:lnSpc>
              <a:spcBef>
                <a:spcPts val="1200"/>
              </a:spcBef>
              <a:buClr>
                <a:srgbClr val="007793"/>
              </a:buClr>
              <a:buSzPts val="2400"/>
            </a:pPr>
            <a:r>
              <a:rPr lang="en-US" sz="2400" dirty="0">
                <a:solidFill>
                  <a:schemeClr val="dk1"/>
                </a:solidFill>
              </a:rPr>
              <a:t>The role of leaders in supporting disciplinary literacy</a:t>
            </a:r>
            <a:endParaRPr lang="en-US" dirty="0"/>
          </a:p>
          <a:p>
            <a:pPr marL="571500" lvl="0" indent="-342900">
              <a:lnSpc>
                <a:spcPct val="110000"/>
              </a:lnSpc>
              <a:spcBef>
                <a:spcPts val="1200"/>
              </a:spcBef>
              <a:buClr>
                <a:srgbClr val="007793"/>
              </a:buClr>
              <a:buSzPts val="2400"/>
              <a:buFont typeface="Arial"/>
              <a:buChar char="•"/>
            </a:pPr>
            <a:r>
              <a:rPr lang="en-US" b="1" dirty="0">
                <a:solidFill>
                  <a:schemeClr val="dk1"/>
                </a:solidFill>
              </a:rPr>
              <a:t>Practice 1: </a:t>
            </a:r>
            <a:r>
              <a:rPr lang="en-US" dirty="0">
                <a:solidFill>
                  <a:schemeClr val="dk1"/>
                </a:solidFill>
              </a:rPr>
              <a:t>Promote a culture of shared responsibility</a:t>
            </a:r>
            <a:r>
              <a:rPr lang="en-US" b="1" dirty="0">
                <a:solidFill>
                  <a:schemeClr val="dk1"/>
                </a:solidFill>
              </a:rPr>
              <a:t>.</a:t>
            </a:r>
          </a:p>
          <a:p>
            <a:pPr marL="571500" lvl="0" indent="-342900">
              <a:lnSpc>
                <a:spcPct val="110000"/>
              </a:lnSpc>
              <a:spcBef>
                <a:spcPts val="1200"/>
              </a:spcBef>
              <a:buClr>
                <a:srgbClr val="007793"/>
              </a:buClr>
              <a:buSzPts val="2400"/>
              <a:buFont typeface="Arial"/>
              <a:buChar char="•"/>
            </a:pPr>
            <a:r>
              <a:rPr lang="en-US" b="1" dirty="0">
                <a:solidFill>
                  <a:schemeClr val="dk1"/>
                </a:solidFill>
              </a:rPr>
              <a:t>Practice 2: </a:t>
            </a:r>
            <a:r>
              <a:rPr lang="en-US" dirty="0">
                <a:solidFill>
                  <a:schemeClr val="dk1"/>
                </a:solidFill>
              </a:rPr>
              <a:t>Foster a schoolwide approach to literacy</a:t>
            </a:r>
            <a:r>
              <a:rPr lang="en-US" b="1" dirty="0">
                <a:solidFill>
                  <a:schemeClr val="dk1"/>
                </a:solidFill>
              </a:rPr>
              <a:t>.</a:t>
            </a:r>
          </a:p>
          <a:p>
            <a:pPr marL="571500" lvl="0" indent="-342900">
              <a:lnSpc>
                <a:spcPct val="110000"/>
              </a:lnSpc>
              <a:spcBef>
                <a:spcPts val="1200"/>
              </a:spcBef>
              <a:buClr>
                <a:srgbClr val="007793"/>
              </a:buClr>
              <a:buSzPts val="2400"/>
              <a:buFont typeface="Arial"/>
              <a:buChar char="•"/>
            </a:pPr>
            <a:r>
              <a:rPr lang="en-US" b="1" dirty="0">
                <a:solidFill>
                  <a:schemeClr val="dk1"/>
                </a:solidFill>
              </a:rPr>
              <a:t>Practice 3: </a:t>
            </a:r>
            <a:r>
              <a:rPr lang="en-US" dirty="0">
                <a:solidFill>
                  <a:schemeClr val="dk1"/>
                </a:solidFill>
              </a:rPr>
              <a:t>Conduct purposeful classroom visits.</a:t>
            </a:r>
          </a:p>
          <a:p>
            <a:pPr marL="571500" lvl="0" indent="-342900">
              <a:lnSpc>
                <a:spcPct val="110000"/>
              </a:lnSpc>
              <a:spcBef>
                <a:spcPts val="1200"/>
              </a:spcBef>
              <a:spcAft>
                <a:spcPts val="600"/>
              </a:spcAft>
              <a:buClr>
                <a:srgbClr val="007793"/>
              </a:buClr>
              <a:buSzPts val="2400"/>
              <a:buFont typeface="Arial"/>
              <a:buChar char="•"/>
            </a:pPr>
            <a:r>
              <a:rPr lang="en-US" b="1" dirty="0">
                <a:solidFill>
                  <a:schemeClr val="dk1"/>
                </a:solidFill>
              </a:rPr>
              <a:t>Final reflection</a:t>
            </a:r>
            <a:r>
              <a:rPr lang="en-US" dirty="0">
                <a:solidFill>
                  <a:schemeClr val="dk1"/>
                </a:solidFill>
              </a:rPr>
              <a:t>: Take action.</a:t>
            </a:r>
            <a:endParaRPr lang="en-US"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p>
            <a:pPr marL="0" lvl="0" indent="0" algn="ctr" rtl="0">
              <a:lnSpc>
                <a:spcPct val="100000"/>
              </a:lnSpc>
              <a:spcBef>
                <a:spcPts val="0"/>
              </a:spcBef>
              <a:spcAft>
                <a:spcPts val="0"/>
              </a:spcAft>
              <a:buSzPts val="1400"/>
              <a:buNone/>
            </a:pPr>
            <a:r>
              <a:rPr lang="en-US" dirty="0"/>
              <a:t>Making Connections</a:t>
            </a:r>
            <a:endParaRPr dirty="0"/>
          </a:p>
        </p:txBody>
      </p:sp>
      <p:sp>
        <p:nvSpPr>
          <p:cNvPr id="436" name="Google Shape;436;p3"/>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p>
            <a:pPr marL="0" lvl="0" indent="0" algn="ctr" rtl="0">
              <a:lnSpc>
                <a:spcPct val="114000"/>
              </a:lnSpc>
              <a:spcBef>
                <a:spcPts val="0"/>
              </a:spcBef>
              <a:spcAft>
                <a:spcPts val="0"/>
              </a:spcAft>
              <a:buSzPts val="2800"/>
              <a:buNone/>
            </a:pPr>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Making Connections (1) </a:t>
            </a:r>
            <a:endParaRPr dirty="0"/>
          </a:p>
        </p:txBody>
      </p:sp>
      <p:sp>
        <p:nvSpPr>
          <p:cNvPr id="444" name="Google Shape;444;p4"/>
          <p:cNvSpPr txBox="1">
            <a:spLocks noGrp="1"/>
          </p:cNvSpPr>
          <p:nvPr>
            <p:ph type="body" idx="2"/>
          </p:nvPr>
        </p:nvSpPr>
        <p:spPr>
          <a:xfrm>
            <a:off x="537398" y="1602751"/>
            <a:ext cx="10948416" cy="4511620"/>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SzPts val="1400"/>
              <a:buNone/>
            </a:pPr>
            <a:r>
              <a:rPr lang="en-US" dirty="0"/>
              <a:t>With your role in mind, reflect on one or both of the following questions: </a:t>
            </a:r>
            <a:endParaRPr dirty="0"/>
          </a:p>
          <a:p>
            <a:pPr marL="342900" lvl="0" indent="-342900" algn="l" rtl="0">
              <a:lnSpc>
                <a:spcPct val="114000"/>
              </a:lnSpc>
              <a:spcBef>
                <a:spcPts val="1600"/>
              </a:spcBef>
              <a:spcAft>
                <a:spcPts val="0"/>
              </a:spcAft>
              <a:buSzPts val="1400"/>
              <a:buFont typeface="Arial" panose="020B0604020202020204" pitchFamily="34" charset="0"/>
              <a:buChar char="•"/>
            </a:pPr>
            <a:r>
              <a:rPr lang="en-US" dirty="0"/>
              <a:t>How does your role naturally position you to support literacy development? What existing responsibilities already connect to fostering literacy across disciplines?</a:t>
            </a:r>
            <a:endParaRPr dirty="0"/>
          </a:p>
          <a:p>
            <a:pPr marL="342900" lvl="0" indent="-342900" algn="l" rtl="0">
              <a:lnSpc>
                <a:spcPct val="114000"/>
              </a:lnSpc>
              <a:spcBef>
                <a:spcPts val="1600"/>
              </a:spcBef>
              <a:spcAft>
                <a:spcPts val="0"/>
              </a:spcAft>
              <a:buSzPts val="1400"/>
              <a:buFont typeface="Arial" panose="020B0604020202020204" pitchFamily="34" charset="0"/>
              <a:buChar char="•"/>
            </a:pPr>
            <a:r>
              <a:rPr lang="en-US" dirty="0"/>
              <a:t>How does the concept of shared responsibility for literacy connect to other collaborative initiatives in your school? What parallels do you see with other whole-school efforts you've led or supported?</a:t>
            </a:r>
            <a:endParaRPr dirty="0"/>
          </a:p>
        </p:txBody>
      </p:sp>
      <p:sp>
        <p:nvSpPr>
          <p:cNvPr id="3" name="Text Placeholder 2">
            <a:extLst>
              <a:ext uri="{FF2B5EF4-FFF2-40B4-BE49-F238E27FC236}">
                <a16:creationId xmlns:a16="http://schemas.microsoft.com/office/drawing/2014/main" id="{FCFAB0DF-D1F5-AB4B-5B3A-9A39492EAE7E}"/>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
          <p:cNvSpPr txBox="1">
            <a:spLocks noGrp="1"/>
          </p:cNvSpPr>
          <p:nvPr>
            <p:ph type="title"/>
          </p:nvPr>
        </p:nvSpPr>
        <p:spPr>
          <a:xfrm>
            <a:off x="1477750" y="788080"/>
            <a:ext cx="4900612" cy="1938952"/>
          </a:xfrm>
          <a:noFill/>
          <a:ln>
            <a:noFill/>
          </a:ln>
        </p:spPr>
        <p:txBody>
          <a:bodyPr spcFirstLastPara="1" wrap="square" lIns="91425" tIns="45700" rIns="91425" bIns="45700" anchor="b" anchorCtr="0">
            <a:spAutoFit/>
          </a:bodyPr>
          <a:lstStyle/>
          <a:p>
            <a:pPr lvl="0"/>
            <a:r>
              <a:rPr lang="en-US" dirty="0"/>
              <a:t>Three Practices to Support Classroom Instruction</a:t>
            </a:r>
          </a:p>
        </p:txBody>
      </p:sp>
      <p:sp>
        <p:nvSpPr>
          <p:cNvPr id="3" name="Subtitle 2">
            <a:extLst>
              <a:ext uri="{FF2B5EF4-FFF2-40B4-BE49-F238E27FC236}">
                <a16:creationId xmlns:a16="http://schemas.microsoft.com/office/drawing/2014/main" id="{FE4DFD1D-2A0A-9648-BA13-815AED69BEA1}"/>
              </a:ext>
            </a:extLst>
          </p:cNvPr>
          <p:cNvSpPr>
            <a:spLocks noGrp="1"/>
          </p:cNvSpPr>
          <p:nvPr>
            <p:ph type="subTitle" idx="1"/>
          </p:nvPr>
        </p:nvSpPr>
        <p:spPr>
          <a:xfrm>
            <a:off x="1478702" y="3340633"/>
            <a:ext cx="4899660" cy="2725834"/>
          </a:xfrm>
        </p:spPr>
        <p:txBody>
          <a:bodyPr/>
          <a:lstStyle/>
          <a:p>
            <a:pPr marL="342900" lvl="0" indent="-342900" algn="l">
              <a:lnSpc>
                <a:spcPct val="110000"/>
              </a:lnSpc>
              <a:spcBef>
                <a:spcPts val="600"/>
              </a:spcBef>
              <a:buClr>
                <a:schemeClr val="lt1"/>
              </a:buClr>
              <a:buSzPts val="2400"/>
              <a:buFont typeface="Calibri"/>
              <a:buAutoNum type="arabicPeriod"/>
            </a:pPr>
            <a:r>
              <a:rPr lang="en-US" dirty="0">
                <a:solidFill>
                  <a:schemeClr val="lt1"/>
                </a:solidFill>
              </a:rPr>
              <a:t>Promote a culture of shared responsibility.</a:t>
            </a:r>
            <a:endParaRPr lang="en-US" sz="1200" dirty="0">
              <a:solidFill>
                <a:srgbClr val="000000"/>
              </a:solidFill>
            </a:endParaRPr>
          </a:p>
          <a:p>
            <a:pPr marL="342900" lvl="0" indent="-342900" algn="l">
              <a:lnSpc>
                <a:spcPct val="110000"/>
              </a:lnSpc>
              <a:spcBef>
                <a:spcPts val="1200"/>
              </a:spcBef>
              <a:buClr>
                <a:schemeClr val="lt1"/>
              </a:buClr>
              <a:buSzPts val="2400"/>
              <a:buFont typeface="Calibri"/>
              <a:buAutoNum type="arabicPeriod"/>
            </a:pPr>
            <a:r>
              <a:rPr lang="en-US" dirty="0">
                <a:solidFill>
                  <a:schemeClr val="lt1"/>
                </a:solidFill>
              </a:rPr>
              <a:t>Foster a schoolwide approach to literacy.</a:t>
            </a:r>
            <a:endParaRPr lang="en-US" sz="1200" dirty="0">
              <a:solidFill>
                <a:srgbClr val="000000"/>
              </a:solidFill>
            </a:endParaRPr>
          </a:p>
          <a:p>
            <a:pPr marL="342900" lvl="0" indent="-342900" algn="l">
              <a:lnSpc>
                <a:spcPct val="110000"/>
              </a:lnSpc>
              <a:spcBef>
                <a:spcPts val="1200"/>
              </a:spcBef>
              <a:spcAft>
                <a:spcPts val="600"/>
              </a:spcAft>
              <a:buClr>
                <a:schemeClr val="lt1"/>
              </a:buClr>
              <a:buSzPts val="2400"/>
              <a:buFont typeface="Calibri"/>
              <a:buAutoNum type="arabicPeriod"/>
            </a:pPr>
            <a:r>
              <a:rPr lang="en-US" dirty="0">
                <a:solidFill>
                  <a:schemeClr val="lt1"/>
                </a:solidFill>
              </a:rPr>
              <a:t>Conduct purposeful classroom visits.</a:t>
            </a:r>
            <a:endParaRPr lang="en-US" sz="1200" dirty="0">
              <a:solidFill>
                <a:srgbClr val="000000"/>
              </a:solidFil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Practice 1: Promote a Culture of Shared Responsibility (1)</a:t>
            </a:r>
            <a:endParaRPr dirty="0"/>
          </a:p>
        </p:txBody>
      </p:sp>
      <p:sp>
        <p:nvSpPr>
          <p:cNvPr id="458" name="Google Shape;458;p6"/>
          <p:cNvSpPr txBox="1">
            <a:spLocks noGrp="1"/>
          </p:cNvSpPr>
          <p:nvPr>
            <p:ph type="body" idx="2"/>
          </p:nvPr>
        </p:nvSpPr>
        <p:spPr>
          <a:xfrm>
            <a:off x="519919" y="1171894"/>
            <a:ext cx="11152161" cy="531357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SzPts val="1400"/>
              <a:buNone/>
            </a:pPr>
            <a:r>
              <a:rPr lang="en-US" sz="2000" dirty="0"/>
              <a:t>Disciplinary literacy cultivates adolescents’ ability to think, read, write and communicate like experts in a field of study. Leaders advance student success by setting clear expectations that literacy is a cross-disciplinary responsibility and developing systems that support disciplinary teachers to implement strong literacy instruction.</a:t>
            </a:r>
            <a:endParaRPr dirty="0"/>
          </a:p>
          <a:p>
            <a:pPr marL="0" lvl="0" indent="0" algn="l" rtl="0">
              <a:lnSpc>
                <a:spcPct val="114000"/>
              </a:lnSpc>
              <a:spcBef>
                <a:spcPts val="1600"/>
              </a:spcBef>
              <a:spcAft>
                <a:spcPts val="0"/>
              </a:spcAft>
              <a:buSzPts val="1400"/>
              <a:buNone/>
            </a:pPr>
            <a:r>
              <a:rPr lang="en-US" sz="2000" b="1" dirty="0">
                <a:solidFill>
                  <a:srgbClr val="025E86"/>
                </a:solidFill>
              </a:rPr>
              <a:t>Ways to enact the practice:</a:t>
            </a:r>
            <a:endParaRPr dirty="0"/>
          </a:p>
          <a:p>
            <a:pPr marL="342900" lvl="0" indent="-342900" algn="l" rtl="0">
              <a:lnSpc>
                <a:spcPct val="114000"/>
              </a:lnSpc>
              <a:spcBef>
                <a:spcPts val="1600"/>
              </a:spcBef>
              <a:spcAft>
                <a:spcPts val="0"/>
              </a:spcAft>
              <a:buSzPts val="2800"/>
              <a:buFont typeface="Arial"/>
              <a:buChar char="•"/>
            </a:pPr>
            <a:r>
              <a:rPr lang="en-US" sz="2000" dirty="0"/>
              <a:t>Establish a learning culture and trusting relationships for adults and students alike.</a:t>
            </a:r>
            <a:endParaRPr dirty="0"/>
          </a:p>
          <a:p>
            <a:pPr marL="342900" lvl="0" indent="-342900" algn="l" rtl="0">
              <a:lnSpc>
                <a:spcPct val="114000"/>
              </a:lnSpc>
              <a:spcBef>
                <a:spcPts val="1600"/>
              </a:spcBef>
              <a:spcAft>
                <a:spcPts val="0"/>
              </a:spcAft>
              <a:buSzPts val="2800"/>
              <a:buFont typeface="Arial"/>
              <a:buChar char="•"/>
            </a:pPr>
            <a:r>
              <a:rPr lang="en-US" sz="2000" dirty="0"/>
              <a:t>Develop and disseminate a compelling vision—that is relevant, attainable and inspiring—for schoolwide and districtwide literacy efforts. </a:t>
            </a:r>
            <a:endParaRPr dirty="0"/>
          </a:p>
          <a:p>
            <a:pPr marL="342900" lvl="0" indent="-342900" algn="l" rtl="0">
              <a:lnSpc>
                <a:spcPct val="114000"/>
              </a:lnSpc>
              <a:spcBef>
                <a:spcPts val="1600"/>
              </a:spcBef>
              <a:spcAft>
                <a:spcPts val="0"/>
              </a:spcAft>
              <a:buSzPts val="2800"/>
              <a:buFont typeface="Arial"/>
              <a:buChar char="•"/>
            </a:pPr>
            <a:r>
              <a:rPr lang="en-US" sz="2000" dirty="0"/>
              <a:t>Communicate expectations for shared literacy responsibility. </a:t>
            </a:r>
            <a:endParaRPr dirty="0"/>
          </a:p>
          <a:p>
            <a:pPr marL="342900" lvl="0" indent="-342900" algn="l" rtl="0">
              <a:lnSpc>
                <a:spcPct val="114000"/>
              </a:lnSpc>
              <a:spcBef>
                <a:spcPts val="1600"/>
              </a:spcBef>
              <a:spcAft>
                <a:spcPts val="0"/>
              </a:spcAft>
              <a:buSzPts val="2800"/>
              <a:buFont typeface="Arial"/>
              <a:buChar char="•"/>
            </a:pPr>
            <a:r>
              <a:rPr lang="en-US" sz="2000" dirty="0"/>
              <a:t>Set up accountability and support structures for disciplinary literacy instruction.</a:t>
            </a:r>
            <a:endParaRPr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Practice 1: Promote a Culture of Shared Responsibility (2)</a:t>
            </a:r>
            <a:endParaRPr dirty="0"/>
          </a:p>
        </p:txBody>
      </p:sp>
      <p:sp>
        <p:nvSpPr>
          <p:cNvPr id="465" name="Google Shape;465;p7"/>
          <p:cNvSpPr txBox="1">
            <a:spLocks noGrp="1"/>
          </p:cNvSpPr>
          <p:nvPr>
            <p:ph type="body" idx="1"/>
          </p:nvPr>
        </p:nvSpPr>
        <p:spPr>
          <a:xfrm>
            <a:off x="329184" y="1392026"/>
            <a:ext cx="4407408" cy="4051430"/>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1400"/>
              <a:buNone/>
            </a:pPr>
            <a:r>
              <a:rPr lang="en-US" b="1" dirty="0">
                <a:solidFill>
                  <a:srgbClr val="025E86"/>
                </a:solidFill>
              </a:rPr>
              <a:t>Example</a:t>
            </a:r>
            <a:endParaRPr dirty="0"/>
          </a:p>
          <a:p>
            <a:pPr marL="0" lvl="0" indent="0" algn="l" rtl="0">
              <a:lnSpc>
                <a:spcPct val="114000"/>
              </a:lnSpc>
              <a:spcBef>
                <a:spcPts val="1600"/>
              </a:spcBef>
              <a:spcAft>
                <a:spcPts val="0"/>
              </a:spcAft>
              <a:buSzPts val="1400"/>
              <a:buNone/>
            </a:pPr>
            <a:r>
              <a:rPr lang="en-US" dirty="0"/>
              <a:t>A school leadership team facilitates professional learning communities in which educators examine discipline-specific text types and discourse. The educators identify the skills and explicit instruction needed for students to be successful in the discipline they teach.  </a:t>
            </a:r>
            <a:endParaRPr dirty="0"/>
          </a:p>
        </p:txBody>
      </p:sp>
      <p:sp>
        <p:nvSpPr>
          <p:cNvPr id="466" name="Google Shape;466;p7"/>
          <p:cNvSpPr txBox="1">
            <a:spLocks noGrp="1"/>
          </p:cNvSpPr>
          <p:nvPr>
            <p:ph type="body" idx="2"/>
          </p:nvPr>
        </p:nvSpPr>
        <p:spPr>
          <a:xfrm>
            <a:off x="5314950" y="1340591"/>
            <a:ext cx="6547866" cy="4958625"/>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274300" tIns="274300" rIns="274300" bIns="274300" anchor="t" anchorCtr="0">
            <a:spAutoFit/>
          </a:bodyPr>
          <a:lstStyle/>
          <a:p>
            <a:pPr marL="0" lvl="0" indent="0" algn="l" rtl="0">
              <a:lnSpc>
                <a:spcPct val="113999"/>
              </a:lnSpc>
              <a:spcBef>
                <a:spcPts val="0"/>
              </a:spcBef>
              <a:spcAft>
                <a:spcPts val="0"/>
              </a:spcAft>
              <a:buSzPts val="1400"/>
              <a:buNone/>
            </a:pPr>
            <a:r>
              <a:rPr lang="en-US" b="1" dirty="0">
                <a:solidFill>
                  <a:srgbClr val="025E86"/>
                </a:solidFill>
                <a:latin typeface="Arial"/>
                <a:ea typeface="Arial"/>
                <a:cs typeface="Arial"/>
                <a:sym typeface="Arial"/>
              </a:rPr>
              <a:t>Potential Pitfall</a:t>
            </a:r>
            <a:endParaRPr dirty="0"/>
          </a:p>
          <a:p>
            <a:pPr marL="0" lvl="0" indent="0">
              <a:lnSpc>
                <a:spcPct val="113999"/>
              </a:lnSpc>
              <a:spcBef>
                <a:spcPts val="1600"/>
              </a:spcBef>
            </a:pPr>
            <a:r>
              <a:rPr lang="en-US" dirty="0"/>
              <a:t>Teachers may need additional support to effectively provide explicit instruction in these skills.</a:t>
            </a:r>
          </a:p>
          <a:p>
            <a:pPr marL="0" lvl="0" indent="0">
              <a:lnSpc>
                <a:spcPct val="113999"/>
              </a:lnSpc>
              <a:spcBef>
                <a:spcPts val="1600"/>
              </a:spcBef>
            </a:pPr>
            <a:r>
              <a:rPr lang="en-US" b="1" dirty="0">
                <a:solidFill>
                  <a:srgbClr val="025E86"/>
                </a:solidFill>
                <a:latin typeface="Arial"/>
                <a:ea typeface="Arial"/>
                <a:cs typeface="Arial"/>
                <a:sym typeface="Arial"/>
              </a:rPr>
              <a:t>Possible Solution</a:t>
            </a:r>
            <a:endParaRPr dirty="0"/>
          </a:p>
          <a:p>
            <a:pPr marL="0" lvl="0" indent="0" algn="l" rtl="0">
              <a:lnSpc>
                <a:spcPct val="113999"/>
              </a:lnSpc>
              <a:spcBef>
                <a:spcPts val="1600"/>
              </a:spcBef>
              <a:spcAft>
                <a:spcPts val="0"/>
              </a:spcAft>
              <a:buSzPts val="1400"/>
              <a:buNone/>
            </a:pPr>
            <a:r>
              <a:rPr lang="en-US" dirty="0">
                <a:latin typeface="Arial"/>
                <a:ea typeface="Arial"/>
                <a:cs typeface="Arial"/>
                <a:sym typeface="Arial"/>
              </a:rPr>
              <a:t>Provide job-embedded training, coaching and structured collaborative time where teachers can plan, share how lessons went and get feedback for improvement.</a:t>
            </a:r>
            <a:endParaRPr dirty="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
          <p:cNvSpPr txBox="1">
            <a:spLocks noGrp="1"/>
          </p:cNvSpPr>
          <p:nvPr>
            <p:ph type="title"/>
          </p:nvPr>
        </p:nvSpPr>
        <p:spPr>
          <a:xfrm>
            <a:off x="329184" y="243708"/>
            <a:ext cx="5897880" cy="618591"/>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1400"/>
              <a:buNone/>
            </a:pPr>
            <a:r>
              <a:rPr lang="en-US" dirty="0"/>
              <a:t>Reflecting on Practice (1)</a:t>
            </a:r>
            <a:endParaRPr dirty="0"/>
          </a:p>
        </p:txBody>
      </p:sp>
      <p:sp>
        <p:nvSpPr>
          <p:cNvPr id="473" name="Google Shape;473;p8"/>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3360"/>
              <a:buNone/>
            </a:pPr>
            <a:r>
              <a:rPr lang="en-US" dirty="0"/>
              <a:t>Pair-Share</a:t>
            </a:r>
            <a:endParaRPr dirty="0"/>
          </a:p>
        </p:txBody>
      </p:sp>
      <p:sp>
        <p:nvSpPr>
          <p:cNvPr id="474" name="Google Shape;474;p8"/>
          <p:cNvSpPr txBox="1">
            <a:spLocks noGrp="1"/>
          </p:cNvSpPr>
          <p:nvPr>
            <p:ph type="body" idx="2"/>
          </p:nvPr>
        </p:nvSpPr>
        <p:spPr>
          <a:xfrm>
            <a:off x="329184" y="2440945"/>
            <a:ext cx="5897880" cy="2367379"/>
          </a:xfrm>
          <a:prstGeom prst="rect">
            <a:avLst/>
          </a:prstGeom>
          <a:noFill/>
          <a:ln>
            <a:noFill/>
          </a:ln>
        </p:spPr>
        <p:txBody>
          <a:bodyPr spcFirstLastPara="1" wrap="square" lIns="91425" tIns="45700" rIns="91425" bIns="45700" anchor="t" anchorCtr="0">
            <a:spAutoFit/>
          </a:bodyPr>
          <a:lstStyle/>
          <a:p>
            <a:pPr marL="342900" lvl="0" indent="-342900" algn="l" rtl="0">
              <a:lnSpc>
                <a:spcPct val="114000"/>
              </a:lnSpc>
              <a:spcBef>
                <a:spcPts val="0"/>
              </a:spcBef>
              <a:spcAft>
                <a:spcPts val="0"/>
              </a:spcAft>
              <a:buSzPts val="3360"/>
              <a:buFont typeface="Arial"/>
              <a:buChar char="•"/>
            </a:pPr>
            <a:r>
              <a:rPr lang="en-US" dirty="0">
                <a:latin typeface="Arial"/>
                <a:ea typeface="Arial"/>
                <a:cs typeface="Arial"/>
                <a:sym typeface="Arial"/>
              </a:rPr>
              <a:t>What would you include in a compelling vision for schoolwide and districtwide literacy efforts? </a:t>
            </a:r>
            <a:endParaRPr dirty="0"/>
          </a:p>
          <a:p>
            <a:pPr marL="342900" lvl="0" indent="-342900" algn="l" rtl="0">
              <a:lnSpc>
                <a:spcPct val="114000"/>
              </a:lnSpc>
              <a:spcBef>
                <a:spcPts val="1600"/>
              </a:spcBef>
              <a:spcAft>
                <a:spcPts val="0"/>
              </a:spcAft>
              <a:buSzPts val="3360"/>
              <a:buFont typeface="Arial"/>
              <a:buChar char="•"/>
            </a:pPr>
            <a:r>
              <a:rPr lang="en-US" dirty="0">
                <a:latin typeface="Arial"/>
                <a:ea typeface="Arial"/>
                <a:cs typeface="Arial"/>
                <a:sym typeface="Arial"/>
              </a:rPr>
              <a:t>Why are these elements important to you?</a:t>
            </a:r>
            <a:endParaRPr dirty="0"/>
          </a:p>
        </p:txBody>
      </p:sp>
      <p:pic>
        <p:nvPicPr>
          <p:cNvPr id="475" name="Google Shape;475;p8" descr="Stack of multicolored books"/>
          <p:cNvPicPr preferRelativeResize="0">
            <a:picLocks noGrp="1"/>
          </p:cNvPicPr>
          <p:nvPr>
            <p:ph type="pic" idx="3"/>
          </p:nvPr>
        </p:nvPicPr>
        <p:blipFill rotWithShape="1">
          <a:blip r:embed="rId3">
            <a:alphaModFix/>
          </a:blip>
          <a:srcRect l="33877" r="33877"/>
          <a:stretch/>
        </p:blipFill>
        <p:spPr>
          <a:xfrm>
            <a:off x="6556916" y="0"/>
            <a:ext cx="5635083" cy="6858000"/>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TotalTime>
  <Words>4210</Words>
  <Application>Microsoft Office PowerPoint</Application>
  <PresentationFormat>Widescreen</PresentationFormat>
  <Paragraphs>309</Paragraphs>
  <Slides>18</Slides>
  <Notes>18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18</vt:i4>
      </vt:variant>
    </vt:vector>
  </HeadingPairs>
  <TitlesOfParts>
    <vt:vector size="24" baseType="lpstr">
      <vt:lpstr>Arial Black</vt:lpstr>
      <vt:lpstr>Arial</vt:lpstr>
      <vt:lpstr>Calibri</vt:lpstr>
      <vt:lpstr>Office Theme</vt:lpstr>
      <vt:lpstr>3_Office Theme</vt:lpstr>
      <vt:lpstr>1_Office Theme</vt:lpstr>
      <vt:lpstr>Systems that Support  Disciplinary Literacy</vt:lpstr>
      <vt:lpstr>Opening Reflection:  Disciplinary Literacy Is a Gateway to Career Success</vt:lpstr>
      <vt:lpstr>Session Agenda</vt:lpstr>
      <vt:lpstr>Making Connections</vt:lpstr>
      <vt:lpstr>Making Connections (1) </vt:lpstr>
      <vt:lpstr>Three Practices to Support Classroom Instruction</vt:lpstr>
      <vt:lpstr>Practice 1: Promote a Culture of Shared Responsibility (1)</vt:lpstr>
      <vt:lpstr>Practice 1: Promote a Culture of Shared Responsibility (2)</vt:lpstr>
      <vt:lpstr>Reflecting on Practice (1)</vt:lpstr>
      <vt:lpstr>Practice 2: Foster a Schoolwide Approach to Literacy (1)</vt:lpstr>
      <vt:lpstr>Practice 2. Foster a Schoolwide Approach to Literacy (2)</vt:lpstr>
      <vt:lpstr>Reflecting on Practice (2)</vt:lpstr>
      <vt:lpstr>Practice 3: Conduct Purposeful Classroom Visits (1)</vt:lpstr>
      <vt:lpstr>Practice 3: Conduct Purposeful Classroom Visits (2)</vt:lpstr>
      <vt:lpstr>Reflecting on Practice (3)</vt:lpstr>
      <vt:lpstr>Looking Toward Next Steps</vt:lpstr>
      <vt:lpstr>Navigating Oregon’s Adolescent Literacy Framework</vt:lpstr>
      <vt:lpstr>Oregon’s Instructional Frameworks: Adolescent Literacy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that Support for Leaders</dc:title>
  <dc:creator>Oregon Department of Education</dc:creator>
  <cp:lastModifiedBy>Mel Wylen</cp:lastModifiedBy>
  <cp:revision>8</cp:revision>
  <dcterms:created xsi:type="dcterms:W3CDTF">2025-02-05T22:46:46Z</dcterms:created>
  <dcterms:modified xsi:type="dcterms:W3CDTF">2025-09-10T01:39:53Z</dcterms:modified>
</cp:coreProperties>
</file>