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4" r:id="rId2"/>
    <p:sldMasterId id="2147483718" r:id="rId3"/>
  </p:sldMasterIdLst>
  <p:notesMasterIdLst>
    <p:notesMasterId r:id="rId31"/>
  </p:notesMasterIdLst>
  <p:sldIdLst>
    <p:sldId id="256" r:id="rId4"/>
    <p:sldId id="285" r:id="rId5"/>
    <p:sldId id="258" r:id="rId6"/>
    <p:sldId id="259" r:id="rId7"/>
    <p:sldId id="260" r:id="rId8"/>
    <p:sldId id="261" r:id="rId9"/>
    <p:sldId id="28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7" r:id="rId29"/>
    <p:sldId id="288" r:id="rId30"/>
  </p:sldIdLst>
  <p:sldSz cx="12192000" cy="6858000"/>
  <p:notesSz cx="6858000" cy="9144000"/>
  <p:embeddedFontLst>
    <p:embeddedFont>
      <p:font typeface="Arial Black" panose="020B0A04020102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5CfEGXCOzoSW68YcmVuK1qg1J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Roberts" initials="" lastIdx="11" clrIdx="0"/>
  <p:cmAuthor id="1" name="Delphean Quan" initials="DQ" lastIdx="1" clrIdx="1">
    <p:extLst>
      <p:ext uri="{19B8F6BF-5375-455C-9EA6-DF929625EA0E}">
        <p15:presenceInfo xmlns:p15="http://schemas.microsoft.com/office/powerpoint/2012/main" userId="S::dquan@wested.org::5b0acb0f-7574-4b9c-b676-326dc2fb6b84" providerId="AD"/>
      </p:ext>
    </p:extLst>
  </p:cmAuthor>
  <p:cmAuthor id="2" name="Jessica Arnold" initials="JA" lastIdx="5" clrIdx="2">
    <p:extLst>
      <p:ext uri="{19B8F6BF-5375-455C-9EA6-DF929625EA0E}">
        <p15:presenceInfo xmlns:p15="http://schemas.microsoft.com/office/powerpoint/2012/main" userId="S::jarnold@wested.org::df342c04-ef47-457a-88b6-781e59fb415c" providerId="AD"/>
      </p:ext>
    </p:extLst>
  </p:cmAuthor>
  <p:cmAuthor id="3" name="Christina Johnson" initials="CJ" lastIdx="1" clrIdx="3">
    <p:extLst>
      <p:ext uri="{19B8F6BF-5375-455C-9EA6-DF929625EA0E}">
        <p15:presenceInfo xmlns:p15="http://schemas.microsoft.com/office/powerpoint/2012/main" userId="S::cjohnso2@wested.org::25489c12-e334-44ac-9e5c-f96f70326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4" autoAdjust="0"/>
    <p:restoredTop sz="73971" autoAdjust="0"/>
  </p:normalViewPr>
  <p:slideViewPr>
    <p:cSldViewPr snapToGrid="0">
      <p:cViewPr varScale="1">
        <p:scale>
          <a:sx n="78" d="100"/>
          <a:sy n="78" d="100"/>
        </p:scale>
        <p:origin x="1206"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5" name="Google Shape;4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a:t>In the example, students start with what's familiar and build outward. By connecting to students’ personal experiences, the universal themes explored in American Romanticism, like </a:t>
            </a:r>
            <a:r>
              <a:rPr lang="en-US" sz="1200" b="0" i="0">
                <a:solidFill>
                  <a:schemeClr val="dk1"/>
                </a:solidFill>
                <a:latin typeface="Calibri"/>
                <a:ea typeface="Calibri"/>
                <a:cs typeface="Calibri"/>
                <a:sym typeface="Calibri"/>
              </a:rPr>
              <a:t>emotion, individualism, nature, and the imagination, the teacher gives them a tangible entry point to make connections to the ideas expressed at a different time and place.  </a:t>
            </a:r>
            <a:endParaRPr/>
          </a:p>
          <a:p>
            <a:pPr marL="171450" lvl="0" indent="-171450" algn="l" rtl="0">
              <a:lnSpc>
                <a:spcPct val="100000"/>
              </a:lnSpc>
              <a:spcBef>
                <a:spcPts val="360"/>
              </a:spcBef>
              <a:spcAft>
                <a:spcPts val="0"/>
              </a:spcAft>
              <a:buClr>
                <a:schemeClr val="dk1"/>
              </a:buClr>
              <a:buSzPts val="1200"/>
              <a:buFont typeface="Arial"/>
              <a:buChar char="•"/>
            </a:pPr>
            <a:r>
              <a:rPr lang="en-US"/>
              <a:t>Instead of pre-teaching vocabulary and building background knowledge about the period and the movement in isolation, the students start with their own experiences and then the teacher explicitly supports students to link this to new learning.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b="1"/>
              <a:t>Facilitator Considerations</a:t>
            </a:r>
            <a:endParaRPr/>
          </a:p>
          <a:p>
            <a:pPr marL="171450" lvl="0" indent="-171450" algn="l" rtl="0">
              <a:lnSpc>
                <a:spcPct val="100000"/>
              </a:lnSpc>
              <a:spcBef>
                <a:spcPts val="360"/>
              </a:spcBef>
              <a:spcAft>
                <a:spcPts val="0"/>
              </a:spcAft>
              <a:buClr>
                <a:schemeClr val="dk1"/>
              </a:buClr>
              <a:buSzPts val="1200"/>
              <a:buFont typeface="Arial"/>
              <a:buChar char="•"/>
            </a:pPr>
            <a:r>
              <a:rPr lang="en-US"/>
              <a:t>This concrete example helps participants envision how the strategy works in practice.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Considerations for interactivity:</a:t>
            </a:r>
            <a:endParaRPr/>
          </a:p>
          <a:p>
            <a:pPr marL="171450" lvl="0" indent="-171450" algn="l" rtl="0">
              <a:lnSpc>
                <a:spcPct val="100000"/>
              </a:lnSpc>
              <a:spcBef>
                <a:spcPts val="360"/>
              </a:spcBef>
              <a:spcAft>
                <a:spcPts val="0"/>
              </a:spcAft>
              <a:buClr>
                <a:schemeClr val="dk1"/>
              </a:buClr>
              <a:buSzPts val="1200"/>
              <a:buFont typeface="Arial"/>
              <a:buChar char="•"/>
            </a:pPr>
            <a:r>
              <a:rPr lang="en-US"/>
              <a:t>After presenting the example, ask participants to think about a text they plan to use in an upcoming lesson or unit and to brainstorm prompts that can elicit meaningful experiences, background knowledge, and vocabulary knowledge from students. Then ask participants to identify the explicit teaching they could provide to connect the students’ prior knowledge to new learning that will support comprehension of the text.  </a:t>
            </a:r>
            <a:endParaRPr/>
          </a:p>
          <a:p>
            <a:pPr marL="171450" lvl="0" indent="-95250" algn="l" rtl="0">
              <a:lnSpc>
                <a:spcPct val="100000"/>
              </a:lnSpc>
              <a:spcBef>
                <a:spcPts val="360"/>
              </a:spcBef>
              <a:spcAft>
                <a:spcPts val="0"/>
              </a:spcAft>
              <a:buClr>
                <a:schemeClr val="dk1"/>
              </a:buClr>
              <a:buSzPts val="1200"/>
              <a:buFont typeface="Arial"/>
              <a:buNone/>
            </a:pPr>
            <a:endParaRPr/>
          </a:p>
          <a:p>
            <a:pPr marL="0" lvl="0" indent="0" algn="l" rtl="0">
              <a:lnSpc>
                <a:spcPct val="100000"/>
              </a:lnSpc>
              <a:spcBef>
                <a:spcPts val="360"/>
              </a:spcBef>
              <a:spcAft>
                <a:spcPts val="0"/>
              </a:spcAft>
              <a:buClr>
                <a:schemeClr val="dk1"/>
              </a:buClr>
              <a:buSzPts val="1200"/>
              <a:buFont typeface="Arial"/>
              <a:buNone/>
            </a:pPr>
            <a:endParaRPr/>
          </a:p>
        </p:txBody>
      </p:sp>
      <p:sp>
        <p:nvSpPr>
          <p:cNvPr id="540" name="Google Shape;5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b="0"/>
              <a:t>Engaging students in sharing their background knowledge and experiences </a:t>
            </a:r>
            <a:r>
              <a:rPr lang="en-US"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a:t>
            </a:r>
            <a:r>
              <a:rPr lang="en-US" b="0"/>
              <a:t> only an  effective literacy strategy if it is intentionally linked to the text. Students need instruction and support to build relevant new knowledge and draw on their expanded background knowledge as they read and analyze a text. </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SzPts val="1400"/>
              <a:buNone/>
            </a:pPr>
            <a:r>
              <a:rPr lang="en-US" b="1"/>
              <a:t>Facilitator Considerations</a:t>
            </a:r>
            <a:endParaRPr/>
          </a:p>
          <a:p>
            <a:pPr marL="0" lvl="0" indent="0" algn="l" rtl="0">
              <a:lnSpc>
                <a:spcPct val="100000"/>
              </a:lnSpc>
              <a:spcBef>
                <a:spcPts val="360"/>
              </a:spcBef>
              <a:spcAft>
                <a:spcPts val="0"/>
              </a:spcAft>
              <a:buSzPts val="1400"/>
              <a:buNone/>
            </a:pPr>
            <a:r>
              <a:rPr lang="en-US"/>
              <a:t>This slide addresses a common teaching challenge that many educators will recognize in their own practice.</a:t>
            </a:r>
            <a:endParaRPr/>
          </a:p>
          <a:p>
            <a:pPr marL="0" lvl="0" indent="0" algn="l" rtl="0">
              <a:lnSpc>
                <a:spcPct val="100000"/>
              </a:lnSpc>
              <a:spcBef>
                <a:spcPts val="360"/>
              </a:spcBef>
              <a:spcAft>
                <a:spcPts val="0"/>
              </a:spcAft>
              <a:buSzPts val="1400"/>
              <a:buNone/>
            </a:pPr>
            <a:r>
              <a:rPr lang="en-US" b="1"/>
              <a:t>Considerations for interactivity:</a:t>
            </a:r>
            <a:endParaRPr/>
          </a:p>
          <a:p>
            <a:pPr marL="171450" lvl="0" indent="-171450" algn="l" rtl="0">
              <a:lnSpc>
                <a:spcPct val="100000"/>
              </a:lnSpc>
              <a:spcBef>
                <a:spcPts val="360"/>
              </a:spcBef>
              <a:spcAft>
                <a:spcPts val="0"/>
              </a:spcAft>
              <a:buClr>
                <a:schemeClr val="dk1"/>
              </a:buClr>
              <a:buSzPts val="1200"/>
              <a:buFont typeface="Arial"/>
              <a:buChar char="•"/>
            </a:pPr>
            <a:r>
              <a:rPr lang="en-US"/>
              <a:t>Ask participants to share about a time when they made this mistake and what they learned from it.</a:t>
            </a:r>
            <a:endParaRPr/>
          </a:p>
          <a:p>
            <a:pPr marL="171450" lvl="0" indent="-171450" algn="l" rtl="0">
              <a:lnSpc>
                <a:spcPct val="100000"/>
              </a:lnSpc>
              <a:spcBef>
                <a:spcPts val="360"/>
              </a:spcBef>
              <a:spcAft>
                <a:spcPts val="0"/>
              </a:spcAft>
              <a:buClr>
                <a:schemeClr val="dk1"/>
              </a:buClr>
              <a:buSzPts val="1200"/>
              <a:buFont typeface="Arial"/>
              <a:buChar char="•"/>
            </a:pPr>
            <a:r>
              <a:rPr lang="en-US"/>
              <a:t>Invite participants to share examples when they have expanded on student prior knowledge to support comprehension of a text. </a:t>
            </a:r>
            <a:endParaRPr/>
          </a:p>
        </p:txBody>
      </p:sp>
      <p:sp>
        <p:nvSpPr>
          <p:cNvPr id="548" name="Google Shape;5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5" name="Google Shape;5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marR="0" lvl="0" indent="-171450" algn="l" rtl="0">
              <a:lnSpc>
                <a:spcPct val="100000"/>
              </a:lnSpc>
              <a:spcBef>
                <a:spcPts val="360"/>
              </a:spcBef>
              <a:spcAft>
                <a:spcPts val="0"/>
              </a:spcAft>
              <a:buClr>
                <a:schemeClr val="dk1"/>
              </a:buClr>
              <a:buSzPts val="1200"/>
              <a:buFont typeface="Arial"/>
              <a:buChar char="•"/>
            </a:pPr>
            <a:r>
              <a:rPr lang="en-US"/>
              <a:t>Language Arts is a discipline where students learn to engage deeply with a range of complex literature and nonfiction text. </a:t>
            </a:r>
            <a:endParaRPr/>
          </a:p>
          <a:p>
            <a:pPr marL="171450" marR="0" lvl="0" indent="-171450" algn="l" rtl="0">
              <a:lnSpc>
                <a:spcPct val="100000"/>
              </a:lnSpc>
              <a:spcBef>
                <a:spcPts val="360"/>
              </a:spcBef>
              <a:spcAft>
                <a:spcPts val="0"/>
              </a:spcAft>
              <a:buClr>
                <a:schemeClr val="dk1"/>
              </a:buClr>
              <a:buSzPts val="1200"/>
              <a:buFont typeface="Arial"/>
              <a:buChar char="•"/>
            </a:pPr>
            <a:r>
              <a:rPr lang="en-US"/>
              <a:t>Factors such as text difficulty, use of figurative language, genre-based complexity (in texts like poetry or drama), conceptual density and contextual language (in text from different historical periods or cultural contexts) all contribute to the challenge for students of reading Language Arts texts. </a:t>
            </a:r>
            <a:endParaRPr/>
          </a:p>
          <a:p>
            <a:pPr marL="171450" marR="0" lvl="0" indent="-171450" algn="l" rtl="0">
              <a:lnSpc>
                <a:spcPct val="100000"/>
              </a:lnSpc>
              <a:spcBef>
                <a:spcPts val="360"/>
              </a:spcBef>
              <a:spcAft>
                <a:spcPts val="0"/>
              </a:spcAft>
              <a:buClr>
                <a:schemeClr val="dk1"/>
              </a:buClr>
              <a:buSzPts val="1200"/>
              <a:buFont typeface="Arial"/>
              <a:buChar char="•"/>
            </a:pPr>
            <a:r>
              <a:rPr lang="en-US"/>
              <a:t>Teaching students to use comprehension strategies that are well aligned to the nature of the discipline will help them understand, analyze, and build a relationship to text.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b="1"/>
              <a:t>Facilitator Considerations</a:t>
            </a:r>
            <a:endParaRPr/>
          </a:p>
          <a:p>
            <a:pPr marL="0" lvl="0" indent="0" algn="l" rtl="0">
              <a:lnSpc>
                <a:spcPct val="100000"/>
              </a:lnSpc>
              <a:spcBef>
                <a:spcPts val="360"/>
              </a:spcBef>
              <a:spcAft>
                <a:spcPts val="0"/>
              </a:spcAft>
              <a:buSzPts val="1400"/>
              <a:buNone/>
            </a:pPr>
            <a:r>
              <a:rPr lang="en-US"/>
              <a:t>This slide is an opportunity to help participants reflect on the nature of reading in the discipline and to consider the kinds of reading comprehension strategies that support students to engage with texts in language arts.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b="1"/>
              <a:t>Considerations for interactivity:</a:t>
            </a:r>
            <a:endParaRPr/>
          </a:p>
          <a:p>
            <a:pPr marL="171450" marR="0" lvl="0" indent="-171450" algn="l" rtl="0">
              <a:lnSpc>
                <a:spcPct val="100000"/>
              </a:lnSpc>
              <a:spcBef>
                <a:spcPts val="360"/>
              </a:spcBef>
              <a:spcAft>
                <a:spcPts val="0"/>
              </a:spcAft>
              <a:buClr>
                <a:schemeClr val="dk1"/>
              </a:buClr>
              <a:buSzPts val="1200"/>
              <a:buFont typeface="Arial"/>
              <a:buChar char="•"/>
            </a:pPr>
            <a:r>
              <a:rPr lang="en-US"/>
              <a:t>Gauge participants’ familiarity with the strategies mentioned on the slide – if time allows and participants would benefit from further exploration of these and other specific strategies, direct them to page 107 in Oregon’s Adolescent Literacy Framework for more information.  </a:t>
            </a:r>
            <a:endParaRPr/>
          </a:p>
          <a:p>
            <a:pPr marL="171450" lvl="0" indent="-171450" algn="l" rtl="0">
              <a:lnSpc>
                <a:spcPct val="100000"/>
              </a:lnSpc>
              <a:spcBef>
                <a:spcPts val="360"/>
              </a:spcBef>
              <a:spcAft>
                <a:spcPts val="0"/>
              </a:spcAft>
              <a:buClr>
                <a:schemeClr val="dk1"/>
              </a:buClr>
              <a:buSzPts val="1200"/>
              <a:buFont typeface="Arial"/>
              <a:buChar char="•"/>
            </a:pPr>
            <a:r>
              <a:rPr lang="en-US"/>
              <a:t>Ask participants what comprehension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strategies strategies</a:t>
            </a:r>
            <a:r>
              <a:rPr lang="en-US"/>
              <a:t> they teach to students and how they 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caffold students</a:t>
            </a:r>
            <a:r>
              <a:rPr lang="en-US"/>
              <a:t> to use these strategies independently to support their reading.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Image source: PowerPoint stock</a:t>
            </a:r>
            <a:endParaRPr/>
          </a:p>
        </p:txBody>
      </p:sp>
      <p:sp>
        <p:nvSpPr>
          <p:cNvPr id="561" name="Google Shape;5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 this example, the teacher helps students use reading strategies that are closely connected to the disciplinary learning of Language Arts.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teachers</a:t>
            </a:r>
            <a:r>
              <a:rPr lang="en-US" dirty="0"/>
              <a:t> helps them leverage the earlier learning about literary devices to build a understanding of the deeper meaning of this fiction text.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Questioning the text is a strategy that helps students clarify meaning, understand characters, themes and narrative structure, and evaluate the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authors</a:t>
            </a:r>
            <a:r>
              <a:rPr lang="en-US" dirty="0"/>
              <a:t> intent of a literary text. </a:t>
            </a:r>
            <a:r>
              <a:rPr lang="en-US" sz="1200" b="0" i="0" dirty="0">
                <a:solidFill>
                  <a:schemeClr val="dk1"/>
                </a:solidFill>
                <a:latin typeface="Calibri"/>
                <a:ea typeface="Calibri"/>
                <a:cs typeface="Calibri"/>
                <a:sym typeface="Calibri"/>
              </a:rPr>
              <a:t>This strategy encourages students to monitor their comprehension and think critically by prompting them to ask questions about the text before, during, and after reading.</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concrete example helps participants envision to enact this practice in Language Arts classrooms and reinforces the discipline specific reading that students do in language arts classrooms.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r>
              <a:rPr lang="en-US" dirty="0"/>
              <a: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What concepts, topics, or texts could you adapt this sequence (identification, questioning the text, collaborative conversation) to in your classroom? </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570" name="Google Shape;5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b="0"/>
              <a:t>Students need to learn a variety of strategies and instruction, and practice to understand when and how to use them. </a:t>
            </a:r>
            <a:endParaRPr/>
          </a:p>
          <a:p>
            <a:pPr marL="171450" lvl="0" indent="-171450" algn="l" rtl="0">
              <a:lnSpc>
                <a:spcPct val="100000"/>
              </a:lnSpc>
              <a:spcBef>
                <a:spcPts val="360"/>
              </a:spcBef>
              <a:spcAft>
                <a:spcPts val="0"/>
              </a:spcAft>
              <a:buClr>
                <a:schemeClr val="dk1"/>
              </a:buClr>
              <a:buSzPts val="1200"/>
              <a:buFont typeface="Arial"/>
              <a:buChar char="•"/>
            </a:pPr>
            <a:r>
              <a:rPr lang="en-US" b="0"/>
              <a:t>Teachers can support students by building in opportunities to engage in metacognitive reflection that helps students understand how different strategies work to build their understanding of a text in different situations. </a:t>
            </a:r>
            <a:endParaRPr/>
          </a:p>
          <a:p>
            <a:pPr marL="171450" lvl="0" indent="-171450" algn="l" rtl="0">
              <a:lnSpc>
                <a:spcPct val="100000"/>
              </a:lnSpc>
              <a:spcBef>
                <a:spcPts val="360"/>
              </a:spcBef>
              <a:spcAft>
                <a:spcPts val="0"/>
              </a:spcAft>
              <a:buClr>
                <a:schemeClr val="dk1"/>
              </a:buClr>
              <a:buSzPts val="1200"/>
              <a:buFont typeface="Arial"/>
              <a:buChar char="•"/>
            </a:pPr>
            <a:r>
              <a:rPr lang="en-US" b="0"/>
              <a:t>Intentional scaffolded instruction and practice builds students capacity to fluidly use strategies to make meaning of language arts texts. </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lnSpc>
                <a:spcPct val="100000"/>
              </a:lnSpc>
              <a:spcBef>
                <a:spcPts val="360"/>
              </a:spcBef>
              <a:spcAft>
                <a:spcPts val="0"/>
              </a:spcAft>
              <a:buSzPts val="1400"/>
              <a:buNone/>
            </a:pPr>
            <a:r>
              <a:rPr lang="en-US" b="1"/>
              <a:t>Facilitator Considerations</a:t>
            </a:r>
            <a:endParaRPr/>
          </a:p>
          <a:p>
            <a:pPr marL="0" lvl="0" indent="0" algn="l" rtl="0">
              <a:lnSpc>
                <a:spcPct val="100000"/>
              </a:lnSpc>
              <a:spcBef>
                <a:spcPts val="360"/>
              </a:spcBef>
              <a:spcAft>
                <a:spcPts val="0"/>
              </a:spcAft>
              <a:buSzPts val="1400"/>
              <a:buNone/>
            </a:pPr>
            <a:r>
              <a:rPr lang="en-US"/>
              <a:t>This slide addresses a common teaching challenge that many educators will recognize in their own practice.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b="1"/>
              <a:t>Considerations for interactivity:</a:t>
            </a:r>
            <a:endParaRPr/>
          </a:p>
          <a:p>
            <a:pPr marL="171450" lvl="0" indent="-171450" algn="l" rtl="0">
              <a:lnSpc>
                <a:spcPct val="100000"/>
              </a:lnSpc>
              <a:spcBef>
                <a:spcPts val="360"/>
              </a:spcBef>
              <a:spcAft>
                <a:spcPts val="0"/>
              </a:spcAft>
              <a:buClr>
                <a:schemeClr val="dk1"/>
              </a:buClr>
              <a:buSzPts val="1200"/>
              <a:buFont typeface="Arial"/>
              <a:buChar char="•"/>
            </a:pPr>
            <a:r>
              <a:rPr lang="en-US"/>
              <a:t>Ask participants to share about a time when they made a similar mistake and what they learned from it.</a:t>
            </a:r>
            <a:endParaRPr/>
          </a:p>
          <a:p>
            <a:pPr marL="171450" lvl="0" indent="-171450" algn="l" rtl="0">
              <a:lnSpc>
                <a:spcPct val="100000"/>
              </a:lnSpc>
              <a:spcBef>
                <a:spcPts val="360"/>
              </a:spcBef>
              <a:spcAft>
                <a:spcPts val="0"/>
              </a:spcAft>
              <a:buClr>
                <a:schemeClr val="dk1"/>
              </a:buClr>
              <a:buSzPts val="1200"/>
              <a:buFont typeface="Arial"/>
              <a:buChar char="•"/>
            </a:pPr>
            <a:r>
              <a:rPr lang="en-US"/>
              <a:t>Invite participants to share examples of how they have supported students to apply comprehension strategies with increasing independence. </a:t>
            </a:r>
            <a:endParaRPr/>
          </a:p>
        </p:txBody>
      </p:sp>
      <p:sp>
        <p:nvSpPr>
          <p:cNvPr id="578" name="Google Shape;57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85" name="Google Shape;5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b="0"/>
              <a:t>Language arts writing teaches students to think and create like professional authors, journalists, and communicators. When students learn to write like authors, they develop analytical and creative skills essential for careers in media, publishing, communications and any field requiring strong written expression.</a:t>
            </a:r>
            <a:endParaRPr/>
          </a:p>
          <a:p>
            <a:pPr marL="171450" lvl="0" indent="-171450" algn="l" rtl="0">
              <a:lnSpc>
                <a:spcPct val="100000"/>
              </a:lnSpc>
              <a:spcBef>
                <a:spcPts val="360"/>
              </a:spcBef>
              <a:spcAft>
                <a:spcPts val="0"/>
              </a:spcAft>
              <a:buClr>
                <a:schemeClr val="dk1"/>
              </a:buClr>
              <a:buSzPts val="1200"/>
              <a:buFont typeface="Arial"/>
              <a:buChar char="•"/>
            </a:pPr>
            <a:r>
              <a:rPr lang="en-US" b="0"/>
              <a:t>Showcasing model texts allows students to see expert craft in action. When students examine how Sandra Cisneros uses sensory details or how Ta-Nehisi Coates structures arguments, they understand how professional writers make deliberate choices about language, structure and style.</a:t>
            </a:r>
            <a:endParaRPr/>
          </a:p>
          <a:p>
            <a:pPr marL="171450" lvl="0" indent="-171450" algn="l" rtl="0">
              <a:lnSpc>
                <a:spcPct val="100000"/>
              </a:lnSpc>
              <a:spcBef>
                <a:spcPts val="360"/>
              </a:spcBef>
              <a:spcAft>
                <a:spcPts val="0"/>
              </a:spcAft>
              <a:buClr>
                <a:schemeClr val="dk1"/>
              </a:buClr>
              <a:buSzPts val="1200"/>
              <a:buFont typeface="Arial"/>
              <a:buChar char="•"/>
            </a:pPr>
            <a:r>
              <a:rPr lang="en-US" b="0"/>
              <a:t>Creating a writer's toolbox builds students' repertoire of techniques across genres. Facilitating peer review sessions teaches critical thinking about writing choices while using writing conferences for individualized feedback mirrors the mentorship relationships found in professional writing contexts and develops the reflective thinking that professional writers use throughout their careers.</a:t>
            </a:r>
            <a:endParaRPr/>
          </a:p>
          <a:p>
            <a:pPr marL="171450" lvl="0" indent="-95250" algn="l" rtl="0">
              <a:lnSpc>
                <a:spcPct val="100000"/>
              </a:lnSpc>
              <a:spcBef>
                <a:spcPts val="360"/>
              </a:spcBef>
              <a:spcAft>
                <a:spcPts val="0"/>
              </a:spcAft>
              <a:buClr>
                <a:schemeClr val="dk1"/>
              </a:buClr>
              <a:buSzPts val="1200"/>
              <a:buFont typeface="Arial"/>
              <a:buNone/>
            </a:pPr>
            <a:endParaRPr/>
          </a:p>
          <a:p>
            <a:pPr marL="0" lvl="0" indent="0" algn="l" rtl="0">
              <a:lnSpc>
                <a:spcPct val="100000"/>
              </a:lnSpc>
              <a:spcBef>
                <a:spcPts val="360"/>
              </a:spcBef>
              <a:spcAft>
                <a:spcPts val="0"/>
              </a:spcAft>
              <a:buSzPts val="1400"/>
              <a:buNone/>
            </a:pPr>
            <a:r>
              <a:rPr lang="en-US" b="1"/>
              <a:t>Facilitator Considerations</a:t>
            </a:r>
            <a:endParaRPr/>
          </a:p>
          <a:p>
            <a:pPr marL="0" lvl="0" indent="0" algn="l" rtl="0">
              <a:lnSpc>
                <a:spcPct val="100000"/>
              </a:lnSpc>
              <a:spcBef>
                <a:spcPts val="360"/>
              </a:spcBef>
              <a:spcAft>
                <a:spcPts val="0"/>
              </a:spcAft>
              <a:buSzPts val="1400"/>
              <a:buNone/>
            </a:pPr>
            <a:r>
              <a:rPr lang="en-US"/>
              <a:t>This slide shifts focus to disciplinary writing in Language Arts contexts.</a:t>
            </a:r>
            <a:endParaRPr/>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r>
              <a:rPr lang="en-US" b="1"/>
              <a:t>Considerations for interactivity:</a:t>
            </a:r>
            <a:endParaRPr/>
          </a:p>
          <a:p>
            <a:pPr marL="171450" lvl="0" indent="-171450" algn="l" rtl="0">
              <a:lnSpc>
                <a:spcPct val="100000"/>
              </a:lnSpc>
              <a:spcBef>
                <a:spcPts val="360"/>
              </a:spcBef>
              <a:spcAft>
                <a:spcPts val="0"/>
              </a:spcAft>
              <a:buClr>
                <a:schemeClr val="dk1"/>
              </a:buClr>
              <a:buSzPts val="1200"/>
              <a:buFont typeface="Arial"/>
              <a:buChar char="•"/>
            </a:pPr>
            <a:r>
              <a:rPr lang="en-US"/>
              <a:t>Partner discussion: Which strategies have you used in your practice and what lessons have you learned? What strategies are you curious about?</a:t>
            </a:r>
            <a:endParaRPr/>
          </a:p>
          <a:p>
            <a:pPr marL="171450" lvl="0" indent="-171450" algn="l" rtl="0">
              <a:lnSpc>
                <a:spcPct val="100000"/>
              </a:lnSpc>
              <a:spcBef>
                <a:spcPts val="360"/>
              </a:spcBef>
              <a:spcAft>
                <a:spcPts val="0"/>
              </a:spcAft>
              <a:buClr>
                <a:schemeClr val="dk1"/>
              </a:buClr>
              <a:buSzPts val="1200"/>
              <a:buFont typeface="Arial"/>
              <a:buChar char="•"/>
            </a:pPr>
            <a:r>
              <a:rPr lang="en-US"/>
              <a:t>If time allows, invite participants to identify a strategy they would like to learn more about and have them look on page 111 of Oregon’s Adolescent Literacy Framework as a starting point. Ask participants to share questions they have about the strategy for their own independent or collaborative exploration following the session. </a:t>
            </a:r>
            <a:endParaRPr/>
          </a:p>
        </p:txBody>
      </p:sp>
      <p:sp>
        <p:nvSpPr>
          <p:cNvPr id="592" name="Google Shape;5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Talking points: </a:t>
            </a:r>
            <a:endParaRPr dirty="0"/>
          </a:p>
          <a:p>
            <a:pPr marL="171450" marR="0" lvl="0" indent="-95250" algn="l" rtl="0">
              <a:lnSpc>
                <a:spcPct val="100000"/>
              </a:lnSpc>
              <a:spcBef>
                <a:spcPts val="360"/>
              </a:spcBef>
              <a:spcAft>
                <a:spcPts val="0"/>
              </a:spcAft>
              <a:buClr>
                <a:schemeClr val="dk1"/>
              </a:buClr>
              <a:buSzPts val="1200"/>
              <a:buFont typeface="Arial"/>
              <a:buNone/>
            </a:pPr>
            <a:endParaRPr dirty="0"/>
          </a:p>
          <a:p>
            <a:pPr marL="0" marR="0" lvl="0" indent="0" algn="l" rtl="0">
              <a:lnSpc>
                <a:spcPct val="100000"/>
              </a:lnSpc>
              <a:spcBef>
                <a:spcPts val="360"/>
              </a:spcBef>
              <a:spcAft>
                <a:spcPts val="0"/>
              </a:spcAft>
              <a:buClr>
                <a:schemeClr val="dk1"/>
              </a:buClr>
              <a:buSzPts val="1200"/>
              <a:buFont typeface="Calibri"/>
              <a:buNone/>
            </a:pPr>
            <a:r>
              <a:rPr lang="en-US" b="1" dirty="0"/>
              <a:t>Facilitator Considerations</a:t>
            </a:r>
            <a:endParaRPr dirty="0"/>
          </a:p>
          <a:p>
            <a:pPr marL="0" marR="0" lvl="0" indent="0" algn="l" rtl="0">
              <a:lnSpc>
                <a:spcPct val="100000"/>
              </a:lnSpc>
              <a:spcBef>
                <a:spcPts val="360"/>
              </a:spcBef>
              <a:spcAft>
                <a:spcPts val="0"/>
              </a:spcAft>
              <a:buClr>
                <a:schemeClr val="dk1"/>
              </a:buClr>
              <a:buSzPts val="1200"/>
              <a:buFont typeface="Calibri"/>
              <a:buNone/>
            </a:pPr>
            <a:r>
              <a:rPr lang="en-US" dirty="0"/>
              <a:t>This example shows how a teacher supports students to use writing strategies specific to language arts. The teacher also supports students to draw on models and tools to support their writing and provides opportunities for peer feedback and collaboration. </a:t>
            </a:r>
            <a:endParaRPr dirty="0"/>
          </a:p>
          <a:p>
            <a:pPr marL="0" marR="0" lvl="0" indent="0" algn="l" rtl="0">
              <a:lnSpc>
                <a:spcPct val="100000"/>
              </a:lnSpc>
              <a:spcBef>
                <a:spcPts val="360"/>
              </a:spcBef>
              <a:spcAft>
                <a:spcPts val="0"/>
              </a:spcAft>
              <a:buClr>
                <a:schemeClr val="dk1"/>
              </a:buClr>
              <a:buSzPts val="1200"/>
              <a:buFont typeface="Calibri"/>
              <a:buNone/>
            </a:pPr>
            <a:endParaRPr dirty="0"/>
          </a:p>
          <a:p>
            <a:pPr marL="0" marR="0" lvl="0" indent="0" algn="l" rtl="0">
              <a:lnSpc>
                <a:spcPct val="100000"/>
              </a:lnSpc>
              <a:spcBef>
                <a:spcPts val="360"/>
              </a:spcBef>
              <a:spcAft>
                <a:spcPts val="0"/>
              </a:spcAft>
              <a:buClr>
                <a:schemeClr val="dk1"/>
              </a:buClr>
              <a:buSzPts val="1200"/>
              <a:buFont typeface="Calibri"/>
              <a:buNone/>
            </a:pPr>
            <a:r>
              <a:rPr lang="en-US" dirty="0"/>
              <a:t>Considerations for interactivity:</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Ask participants to reflect on what writing strategies are most relevant in their language arts classrooms.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Small group activity: Reflect on a useful writer’s toolbox. What tools and scaffolds have been effective to help students develop their writing skills in your classroom? How do you help students develop </a:t>
            </a:r>
            <a:r>
              <a:rPr lang="en-US"/>
              <a:t>as independent writers?</a:t>
            </a:r>
            <a:endParaRPr dirty="0"/>
          </a:p>
        </p:txBody>
      </p:sp>
      <p:sp>
        <p:nvSpPr>
          <p:cNvPr id="599" name="Google Shape;5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a:t>Using the writing process is a fundamental skill for all writers that students need time and support to practice. </a:t>
            </a:r>
            <a:endParaRPr/>
          </a:p>
          <a:p>
            <a:pPr marL="171450" lvl="0" indent="-171450" algn="l" rtl="0">
              <a:lnSpc>
                <a:spcPct val="100000"/>
              </a:lnSpc>
              <a:spcBef>
                <a:spcPts val="360"/>
              </a:spcBef>
              <a:spcAft>
                <a:spcPts val="0"/>
              </a:spcAft>
              <a:buClr>
                <a:schemeClr val="dk1"/>
              </a:buClr>
              <a:buSzPts val="1200"/>
              <a:buFont typeface="Arial"/>
              <a:buChar char="•"/>
            </a:pPr>
            <a:r>
              <a:rPr lang="en-US"/>
              <a:t>Classrooms that value and support the writing process—and that provide ample opportunity to practice and reflect on writing strategies that emphasize the work of taking writing from ideas to finished work—support students’ writing growth. </a:t>
            </a:r>
            <a:endParaRPr/>
          </a:p>
          <a:p>
            <a:pPr marL="0" lvl="0" indent="0" algn="l" rtl="0">
              <a:lnSpc>
                <a:spcPct val="100000"/>
              </a:lnSpc>
              <a:spcBef>
                <a:spcPts val="360"/>
              </a:spcBef>
              <a:spcAft>
                <a:spcPts val="0"/>
              </a:spcAft>
              <a:buSzPts val="1400"/>
              <a:buNone/>
            </a:pPr>
            <a:endParaRPr b="1"/>
          </a:p>
          <a:p>
            <a:pPr marL="0" lvl="0" indent="0" algn="l" rtl="0">
              <a:lnSpc>
                <a:spcPct val="100000"/>
              </a:lnSpc>
              <a:spcBef>
                <a:spcPts val="360"/>
              </a:spcBef>
              <a:spcAft>
                <a:spcPts val="0"/>
              </a:spcAft>
              <a:buSzPts val="1400"/>
              <a:buNone/>
            </a:pPr>
            <a:r>
              <a:rPr lang="en-US" b="1"/>
              <a:t>Facilitator Considerations</a:t>
            </a:r>
            <a:endParaRPr/>
          </a:p>
          <a:p>
            <a:pPr marL="0" lvl="0" indent="0" algn="l" rtl="0">
              <a:lnSpc>
                <a:spcPct val="100000"/>
              </a:lnSpc>
              <a:spcBef>
                <a:spcPts val="360"/>
              </a:spcBef>
              <a:spcAft>
                <a:spcPts val="0"/>
              </a:spcAft>
              <a:buSzPts val="1400"/>
              <a:buNone/>
            </a:pPr>
            <a:r>
              <a:rPr lang="en-US"/>
              <a:t>This slide reinforces an important consideration for writing instruction in language arts.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b="1"/>
              <a:t>Considerations for interactivity:</a:t>
            </a:r>
            <a:endParaRPr/>
          </a:p>
          <a:p>
            <a:pPr marL="171450" marR="0" lvl="0" indent="-171450" algn="l" rtl="0">
              <a:lnSpc>
                <a:spcPct val="100000"/>
              </a:lnSpc>
              <a:spcBef>
                <a:spcPts val="360"/>
              </a:spcBef>
              <a:spcAft>
                <a:spcPts val="0"/>
              </a:spcAft>
              <a:buClr>
                <a:schemeClr val="dk1"/>
              </a:buClr>
              <a:buSzPts val="1200"/>
              <a:buFont typeface="Arial"/>
              <a:buChar char="•"/>
            </a:pPr>
            <a:r>
              <a:rPr lang="en-US"/>
              <a:t>Invite participants to share examples when they have made this mistake and what they learned. </a:t>
            </a:r>
            <a:endParaRPr/>
          </a:p>
          <a:p>
            <a:pPr marL="171450" marR="0" lvl="0" indent="-171450" algn="l" rtl="0">
              <a:lnSpc>
                <a:spcPct val="100000"/>
              </a:lnSpc>
              <a:spcBef>
                <a:spcPts val="360"/>
              </a:spcBef>
              <a:spcAft>
                <a:spcPts val="0"/>
              </a:spcAft>
              <a:buClr>
                <a:schemeClr val="dk1"/>
              </a:buClr>
              <a:buSzPts val="1200"/>
              <a:buFont typeface="Arial"/>
              <a:buChar char="•"/>
            </a:pPr>
            <a:r>
              <a:rPr lang="en-US"/>
              <a:t>Ask participants to share how they help students engage in the writing process in their classrooms. </a:t>
            </a:r>
            <a:endParaRPr/>
          </a:p>
          <a:p>
            <a:pPr marL="171450" marR="0" lvl="0" indent="-171450" algn="l" rtl="0">
              <a:lnSpc>
                <a:spcPct val="100000"/>
              </a:lnSpc>
              <a:spcBef>
                <a:spcPts val="360"/>
              </a:spcBef>
              <a:spcAft>
                <a:spcPts val="0"/>
              </a:spcAft>
              <a:buClr>
                <a:schemeClr val="dk1"/>
              </a:buClr>
              <a:buSzPts val="1200"/>
              <a:buFont typeface="Arial"/>
              <a:buChar char="•"/>
            </a:pPr>
            <a:r>
              <a:rPr lang="en-US"/>
              <a:t>If time allows, consider sharing selected content about the writing process from pages 86-94 of Oregon’s Adolescent Literacy Framework, potentially the writing process graphic on page 86 or </a:t>
            </a:r>
            <a:r>
              <a:rPr lang="en-US" sz="1200">
                <a:solidFill>
                  <a:schemeClr val="dk1"/>
                </a:solidFill>
                <a:latin typeface="Calibri"/>
                <a:ea typeface="Calibri"/>
                <a:cs typeface="Calibri"/>
                <a:sym typeface="Calibri"/>
              </a:rPr>
              <a:t>Table 6. Evidence-Based Strategies for Each Component of the Writing Process on page 92. </a:t>
            </a:r>
            <a:endParaRPr/>
          </a:p>
          <a:p>
            <a:pPr marL="171450" lvl="0" indent="-95250" algn="l" rtl="0">
              <a:lnSpc>
                <a:spcPct val="100000"/>
              </a:lnSpc>
              <a:spcBef>
                <a:spcPts val="360"/>
              </a:spcBef>
              <a:spcAft>
                <a:spcPts val="0"/>
              </a:spcAft>
              <a:buClr>
                <a:schemeClr val="dk1"/>
              </a:buClr>
              <a:buSzPts val="1200"/>
              <a:buFont typeface="Arial"/>
              <a:buNone/>
            </a:pPr>
            <a:endParaRPr/>
          </a:p>
        </p:txBody>
      </p:sp>
      <p:sp>
        <p:nvSpPr>
          <p:cNvPr id="606" name="Google Shape;6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38489C8B-0FA5-C7DD-F6B9-FF059B5113FE}"/>
            </a:ext>
          </a:extLst>
        </p:cNvPr>
        <p:cNvGrpSpPr/>
        <p:nvPr/>
      </p:nvGrpSpPr>
      <p:grpSpPr>
        <a:xfrm>
          <a:off x="0" y="0"/>
          <a:ext cx="0" cy="0"/>
          <a:chOff x="0" y="0"/>
          <a:chExt cx="0" cy="0"/>
        </a:xfrm>
      </p:grpSpPr>
      <p:sp>
        <p:nvSpPr>
          <p:cNvPr id="464" name="Google Shape;464;p95:notes">
            <a:extLst>
              <a:ext uri="{FF2B5EF4-FFF2-40B4-BE49-F238E27FC236}">
                <a16:creationId xmlns:a16="http://schemas.microsoft.com/office/drawing/2014/main" id="{81E61A46-FEA8-A08B-6339-6ED789E128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95:notes">
            <a:extLst>
              <a:ext uri="{FF2B5EF4-FFF2-40B4-BE49-F238E27FC236}">
                <a16:creationId xmlns:a16="http://schemas.microsoft.com/office/drawing/2014/main" id="{F4468265-D851-C1FD-E286-D228B2289F4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0"/>
              </a:spcBef>
              <a:spcAft>
                <a:spcPts val="0"/>
              </a:spcAft>
              <a:buSzPts val="1400"/>
              <a:buFont typeface="Arial"/>
              <a:buChar char="•"/>
            </a:pPr>
            <a:r>
              <a:rPr lang="en-US" dirty="0"/>
              <a:t>Ask participants to read the quotes and share out words or ideas that resonate with them. </a:t>
            </a:r>
            <a:endParaRPr dirty="0"/>
          </a:p>
          <a:p>
            <a:pPr marL="171450" lvl="0" indent="-171450" algn="l" rtl="0">
              <a:lnSpc>
                <a:spcPct val="100000"/>
              </a:lnSpc>
              <a:spcBef>
                <a:spcPts val="0"/>
              </a:spcBef>
              <a:spcAft>
                <a:spcPts val="0"/>
              </a:spcAft>
              <a:buSzPts val="1400"/>
              <a:buFont typeface="Arial"/>
              <a:buChar char="•"/>
            </a:pPr>
            <a:r>
              <a:rPr lang="en-US" dirty="0"/>
              <a:t>Reflection prompt: What “genius and persistence” have you seen students bring to your class that might have been overlooked in other disciplines?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Facilitator Considerations</a:t>
            </a:r>
            <a:endParaRPr dirty="0"/>
          </a:p>
          <a:p>
            <a:pPr marL="0" lvl="0" indent="0" algn="l" rtl="0">
              <a:lnSpc>
                <a:spcPct val="100000"/>
              </a:lnSpc>
              <a:spcBef>
                <a:spcPts val="0"/>
              </a:spcBef>
              <a:spcAft>
                <a:spcPts val="0"/>
              </a:spcAft>
              <a:buSzPts val="1400"/>
              <a:buNone/>
            </a:pPr>
            <a:r>
              <a:rPr lang="en-US" dirty="0"/>
              <a:t>This slide lays the groundwork for the importance of disciplinary literacy to course and career success.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66" name="Google Shape;466;p95:notes">
            <a:extLst>
              <a:ext uri="{FF2B5EF4-FFF2-40B4-BE49-F238E27FC236}">
                <a16:creationId xmlns:a16="http://schemas.microsoft.com/office/drawing/2014/main" id="{A4A02560-FF14-252B-29F1-45830396BE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808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3" name="Google Shape;6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Listening, oral language, and disciplinary discourse are essential to disciplinary learning in language arts.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Structured dialogue help students think critically about their reading, strengthen ideas, make connections and build their capacity to engage in deep and informed discussions in a variety of settings.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Students need strategies, practice and a culture that supports safe expression of ideas and critical thinking.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Page 112 of Oregon’s Adolescent Literacy Framework provides more context about developing communication skills in language arts classrooms. </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slide focuses on the importance of intentional, structured opportunities for students to develop their oral communication skills in language arts. </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Partner discussion: Which strategies have you used in your practice, and what lessons have you learned? What strategies are you curious about?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Invite participants to share an example of a specific oral communication or discourse approach they are particularly excited about in their own instruction. </a:t>
            </a: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620" name="Google Shape;6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Talking points: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b="0" dirty="0"/>
              <a:t>This example demonstrates how structured debate develops both literary analysis and professional communication skills. Students observe debate videos to learn how professionals construct logical arguments and use evidence effectively, which are essential skills for a variety of careers, including law, journalism, and business.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b="0" dirty="0"/>
              <a:t>The dystopian versus utopian debate requires deep textual analysis while practicing authentic argumentation. Students develop the same analytical and persuasive skills used by professionals such as literary critics and policy analysts. Practicing active listening and respectful disagreement builds collaborative skills crucial for professional environments and workplace discussions.</a:t>
            </a:r>
            <a:endParaRPr dirty="0"/>
          </a:p>
          <a:p>
            <a:pPr marL="0" marR="0" lvl="0" indent="0" algn="l" rtl="0">
              <a:lnSpc>
                <a:spcPct val="100000"/>
              </a:lnSpc>
              <a:spcBef>
                <a:spcPts val="360"/>
              </a:spcBef>
              <a:spcAft>
                <a:spcPts val="0"/>
              </a:spcAft>
              <a:buClr>
                <a:schemeClr val="dk1"/>
              </a:buClr>
              <a:buSzPts val="1200"/>
              <a:buFont typeface="Calibri"/>
              <a:buNone/>
            </a:pPr>
            <a:endParaRPr b="1" dirty="0"/>
          </a:p>
          <a:p>
            <a:pPr marL="0" marR="0" lvl="0" indent="0" algn="l" rtl="0">
              <a:lnSpc>
                <a:spcPct val="100000"/>
              </a:lnSpc>
              <a:spcBef>
                <a:spcPts val="360"/>
              </a:spcBef>
              <a:spcAft>
                <a:spcPts val="0"/>
              </a:spcAft>
              <a:buClr>
                <a:schemeClr val="dk1"/>
              </a:buClr>
              <a:buSzPts val="1200"/>
              <a:buFont typeface="Calibri"/>
              <a:buNone/>
            </a:pPr>
            <a:r>
              <a:rPr lang="en-US" b="1" dirty="0"/>
              <a:t>Facilitator Considerations</a:t>
            </a:r>
            <a:endParaRPr dirty="0"/>
          </a:p>
          <a:p>
            <a:pPr marL="0" marR="0" lvl="0" indent="0" algn="l" rtl="0">
              <a:lnSpc>
                <a:spcPct val="100000"/>
              </a:lnSpc>
              <a:spcBef>
                <a:spcPts val="360"/>
              </a:spcBef>
              <a:spcAft>
                <a:spcPts val="0"/>
              </a:spcAft>
              <a:buClr>
                <a:schemeClr val="dk1"/>
              </a:buClr>
              <a:buSzPts val="1200"/>
              <a:buFont typeface="Calibri"/>
              <a:buNone/>
            </a:pPr>
            <a:r>
              <a:rPr lang="en-US" dirty="0"/>
              <a:t>This example demonstrates a teacher providing structures and scaffolds to help students to successfully engage in a debate that can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deepen</a:t>
            </a:r>
            <a:r>
              <a:rPr lang="en-US" dirty="0"/>
              <a:t> their understanding of the book and build their skills in argumentation and use of evidence. </a:t>
            </a:r>
            <a:endParaRPr dirty="0"/>
          </a:p>
          <a:p>
            <a:pPr marL="0" marR="0" lvl="0" indent="0" algn="l" rtl="0">
              <a:lnSpc>
                <a:spcPct val="100000"/>
              </a:lnSpc>
              <a:spcBef>
                <a:spcPts val="360"/>
              </a:spcBef>
              <a:spcAft>
                <a:spcPts val="0"/>
              </a:spcAft>
              <a:buClr>
                <a:schemeClr val="dk1"/>
              </a:buClr>
              <a:buSzPts val="1200"/>
              <a:buFont typeface="Calibri"/>
              <a:buNone/>
            </a:pPr>
            <a:endParaRPr dirty="0"/>
          </a:p>
          <a:p>
            <a:pPr marL="0" marR="0" lvl="0" indent="0" algn="l" rtl="0">
              <a:lnSpc>
                <a:spcPct val="100000"/>
              </a:lnSpc>
              <a:spcBef>
                <a:spcPts val="360"/>
              </a:spcBef>
              <a:spcAft>
                <a:spcPts val="0"/>
              </a:spcAft>
              <a:buClr>
                <a:schemeClr val="dk1"/>
              </a:buClr>
              <a:buSzPts val="1200"/>
              <a:buFont typeface="Calibri"/>
              <a:buNone/>
            </a:pPr>
            <a:r>
              <a:rPr lang="en-US" dirty="0"/>
              <a:t>Considerations for interactivity:</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Ask participants to identify what they notice about this teacher’s approach.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Invite participants to share how they have used debate in their classrooms and what they have learned..</a:t>
            </a:r>
            <a:endParaRPr dirty="0"/>
          </a:p>
          <a:p>
            <a:pPr marL="0" lvl="0" indent="0" algn="l" rtl="0">
              <a:lnSpc>
                <a:spcPct val="100000"/>
              </a:lnSpc>
              <a:spcBef>
                <a:spcPts val="360"/>
              </a:spcBef>
              <a:spcAft>
                <a:spcPts val="0"/>
              </a:spcAft>
              <a:buSzPts val="1400"/>
              <a:buNone/>
            </a:pPr>
            <a:endParaRPr dirty="0"/>
          </a:p>
        </p:txBody>
      </p:sp>
      <p:sp>
        <p:nvSpPr>
          <p:cNvPr id="627" name="Google Shape;6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Dialogue and debate are skills that students must be taught and have opportunities to practice.</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slide emphasizes the importance of explicit instruction, clear models and ongoing, supported practice for dialogue and oral communication in language arts.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Invite participants to share examples when they have made this mistake and what they learned.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for examples of how they have modeled and built students’ capacity for dialogue, discussion and debate for their students. </a:t>
            </a:r>
            <a:endParaRPr dirty="0"/>
          </a:p>
        </p:txBody>
      </p:sp>
      <p:sp>
        <p:nvSpPr>
          <p:cNvPr id="634" name="Google Shape;6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we wrap up our exploration of disciplinary literacy in Language Arts, take a moment to consider where you want to focus your efforts. Each of these questions targets a different aspect of what we've discussed today. You might choose the question that addresses your biggest challenge, or perhaps the one where you see the most opportunity for immediate impact in your classroom.</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Choose one or two questions that resonate with your current teaching context. Consider what's feasible given your curriculum timeline, available resources and student needs. Remember, small changes can have a significant impact when they're strategically chosen and thoughtfully implemented.</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reflective closing helps participants synthesize learning and commit to actionable next steps.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Provide 2-3 minutes of quiet reflection time for participants to review the questions and select their focus.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Offer participants the choice to reflect individually in writing or discuss with a partner.</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discussing with partners, suggest they share not just which question they chose, but why it feels most relevant.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Remind participants that these questions can guide ongoing professional development throughout the year.</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642" name="Google Shape;64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a reminder and invitation, Oregon's Adolescent Literacy Framework offers a list of resources specifically designed to support language arts educators in developing disciplinary literacy. The framework recognizes that language arts require unique approaches to reading, writing and communication. The QR code will lead you to the framework.</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slide provides concrete next steps and additional support for implementing disciplinary literacy strategies.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Give participants 1-2 minutes to scan the resources and identify one that addresses their reflection focus.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Quick share: Have 2-3 participants name the resource they're most interested in exploring and why.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time allows, demonstrate navigating to one resource to show ease of access.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Remind participants that these resources can support both immediate changes and long-term professional development.</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652" name="Google Shape;65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Oregon's Adolescent Literacy Framework provides the foundation for everything we've explored today. The first three chapters establish why disciplinary literacy matters for postsecondary success and how to create the conditions and supports for students to be successful.</a:t>
            </a:r>
          </a:p>
          <a:p>
            <a:pPr marL="171450" lvl="0" indent="-171450" algn="l" rtl="0">
              <a:lnSpc>
                <a:spcPct val="100000"/>
              </a:lnSpc>
              <a:spcBef>
                <a:spcPts val="360"/>
              </a:spcBef>
              <a:spcAft>
                <a:spcPts val="0"/>
              </a:spcAft>
              <a:buClr>
                <a:schemeClr val="dk1"/>
              </a:buClr>
              <a:buSzPts val="1200"/>
              <a:buFont typeface="Arial"/>
              <a:buChar char="•"/>
            </a:pPr>
            <a:r>
              <a:rPr lang="en-US" dirty="0"/>
              <a:t>Chapter 2's focus on conditions, including high expectations, culturally responsive practice and engagement, directly connects to our discussion about leveraging student background knowledge. When we recognize students' experiences and set high expectations for professional communication, we create the conditions for meaningful learning. The framework shows how these conditions specifically support language arts students in developing career-ready literacy skills.</a:t>
            </a:r>
          </a:p>
          <a:p>
            <a:pPr marL="171450" lvl="0" indent="-171450" algn="l" rtl="0">
              <a:lnSpc>
                <a:spcPct val="100000"/>
              </a:lnSpc>
              <a:spcBef>
                <a:spcPts val="360"/>
              </a:spcBef>
              <a:spcAft>
                <a:spcPts val="0"/>
              </a:spcAft>
              <a:buClr>
                <a:schemeClr val="dk1"/>
              </a:buClr>
              <a:buSzPts val="1200"/>
              <a:buFont typeface="Arial"/>
              <a:buChar char="•"/>
            </a:pPr>
            <a:r>
              <a:rPr lang="en-US" dirty="0"/>
              <a:t>Chapter 3 addresses supports for multilingual learners and students with disabilities, populations we all serve. The framework provides strategies for making health and fitness texts accessible while maintaining rigor. As you read these chapters, you'll find practical approaches for supporting all students in mastering the complex literacy demands of your field.</a:t>
            </a:r>
          </a:p>
          <a:p>
            <a:pPr marL="171450" lvl="0" indent="-171450" algn="l" rtl="0">
              <a:lnSpc>
                <a:spcPct val="100000"/>
              </a:lnSpc>
              <a:spcBef>
                <a:spcPts val="360"/>
              </a:spcBef>
              <a:spcAft>
                <a:spcPts val="0"/>
              </a:spcAft>
              <a:buClr>
                <a:schemeClr val="dk1"/>
              </a:buClr>
              <a:buSzPts val="1200"/>
              <a:buFont typeface="Arial"/>
              <a:buChar char="•"/>
            </a:pPr>
            <a:r>
              <a:rPr lang="en-US" dirty="0"/>
              <a:t>Chapters 4 and 5 focus on general reading and writing skills and make connections to the disciplines, including language arts. </a:t>
            </a:r>
          </a:p>
          <a:p>
            <a:pPr marL="171450" lvl="0" indent="-171450" algn="l" rtl="0">
              <a:lnSpc>
                <a:spcPct val="100000"/>
              </a:lnSpc>
              <a:spcBef>
                <a:spcPts val="360"/>
              </a:spcBef>
              <a:spcAft>
                <a:spcPts val="0"/>
              </a:spcAft>
              <a:buClr>
                <a:schemeClr val="dk1"/>
              </a:buClr>
              <a:buSzPts val="1200"/>
              <a:buFont typeface="Arial"/>
              <a:buChar char="•"/>
            </a:pPr>
            <a:r>
              <a:rPr lang="en-US" dirty="0"/>
              <a:t>Finally, Chapter 6 offers discipline-specific literacy guidance, starting with language arts. </a:t>
            </a:r>
          </a:p>
          <a:p>
            <a:pPr marL="0" lvl="0" indent="0" algn="l" rtl="0">
              <a:lnSpc>
                <a:spcPct val="100000"/>
              </a:lnSpc>
              <a:spcBef>
                <a:spcPts val="360"/>
              </a:spcBef>
              <a:spcAft>
                <a:spcPts val="0"/>
              </a:spcAft>
              <a:buSzPts val="1400"/>
              <a:buNone/>
            </a:pPr>
            <a:endParaRPr lang="en-US" b="1"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closing slide encourages continued learning through framework exploration.</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Considerations for interactivity:</a:t>
            </a:r>
          </a:p>
          <a:p>
            <a:pPr marL="171450" lvl="0" indent="-171450" algn="l" rtl="0">
              <a:lnSpc>
                <a:spcPct val="100000"/>
              </a:lnSpc>
              <a:spcBef>
                <a:spcPts val="360"/>
              </a:spcBef>
              <a:spcAft>
                <a:spcPts val="0"/>
              </a:spcAft>
              <a:buClr>
                <a:schemeClr val="dk1"/>
              </a:buClr>
              <a:buSzPts val="1200"/>
              <a:buFont typeface="Arial"/>
              <a:buChar char="•"/>
            </a:pPr>
            <a:r>
              <a:rPr lang="en-US" dirty="0"/>
              <a:t>Consider asking for a commitment: "Who will commit to reading at least one chapter before our next meeting?"</a:t>
            </a:r>
          </a:p>
          <a:p>
            <a:pPr marL="171450" lvl="0" indent="-171450" algn="l" rtl="0">
              <a:lnSpc>
                <a:spcPct val="100000"/>
              </a:lnSpc>
              <a:spcBef>
                <a:spcPts val="360"/>
              </a:spcBef>
              <a:spcAft>
                <a:spcPts val="0"/>
              </a:spcAft>
              <a:buClr>
                <a:schemeClr val="dk1"/>
              </a:buClr>
              <a:buSzPts val="1200"/>
              <a:buFont typeface="Arial"/>
              <a:buChar char="•"/>
            </a:pPr>
            <a:r>
              <a:rPr lang="en-US" dirty="0"/>
              <a:t>Quick planning: Have participants identify when they'll read the framework chapters (add to calendar).</a:t>
            </a:r>
          </a:p>
          <a:p>
            <a:pPr marL="171450" lvl="0" indent="-171450" algn="l" rtl="0">
              <a:lnSpc>
                <a:spcPct val="100000"/>
              </a:lnSpc>
              <a:spcBef>
                <a:spcPts val="360"/>
              </a:spcBef>
              <a:spcAft>
                <a:spcPts val="0"/>
              </a:spcAft>
              <a:buClr>
                <a:schemeClr val="dk1"/>
              </a:buClr>
              <a:buSzPts val="1200"/>
              <a:buFont typeface="Arial"/>
              <a:buChar char="•"/>
            </a:pPr>
            <a:r>
              <a:rPr lang="en-US" dirty="0"/>
              <a:t>Buddy system: Encourage participants to find a reading partner for accountability and discussion.</a:t>
            </a:r>
          </a:p>
          <a:p>
            <a:pPr marL="171450" lvl="0" indent="-171450" algn="l" rtl="0">
              <a:lnSpc>
                <a:spcPct val="100000"/>
              </a:lnSpc>
              <a:spcBef>
                <a:spcPts val="360"/>
              </a:spcBef>
              <a:spcAft>
                <a:spcPts val="0"/>
              </a:spcAft>
              <a:buClr>
                <a:schemeClr val="dk1"/>
              </a:buClr>
              <a:buSzPts val="1200"/>
              <a:buFont typeface="Arial"/>
              <a:buChar char="•"/>
            </a:pPr>
            <a:r>
              <a:rPr lang="en-US" dirty="0"/>
              <a:t>Close with appreciation for their engagement and a reminder that improving disciplinary literacy is ongoing professional work.</a:t>
            </a:r>
          </a:p>
        </p:txBody>
      </p:sp>
      <p:sp>
        <p:nvSpPr>
          <p:cNvPr id="659" name="Google Shape;65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400050" lvl="0" indent="-171450" algn="l" rtl="0">
              <a:lnSpc>
                <a:spcPct val="100000"/>
              </a:lnSpc>
              <a:spcBef>
                <a:spcPts val="360"/>
              </a:spcBef>
              <a:spcAft>
                <a:spcPts val="0"/>
              </a:spcAft>
              <a:buSzPts val="1400"/>
              <a:buFont typeface="Arial"/>
              <a:buChar char="•"/>
            </a:pPr>
            <a:r>
              <a:rPr lang="en-US" dirty="0"/>
              <a:t>Session purpose: Language arts teachers will reflect on their practice and explore disciplinary literacy strategies that help students strengthen their ability to read, write and communicate as professionals in the discipline. </a:t>
            </a:r>
            <a:endParaRPr dirty="0"/>
          </a:p>
          <a:p>
            <a:pPr marL="400050" lvl="0" indent="-171450" algn="l" rtl="0">
              <a:lnSpc>
                <a:spcPct val="100000"/>
              </a:lnSpc>
              <a:spcBef>
                <a:spcPts val="360"/>
              </a:spcBef>
              <a:spcAft>
                <a:spcPts val="0"/>
              </a:spcAft>
              <a:buSzPts val="1400"/>
              <a:buFont typeface="Arial"/>
              <a:buChar char="•"/>
            </a:pPr>
            <a:r>
              <a:rPr lang="en-US" dirty="0"/>
              <a:t>Review the agenda, highlighting that the session begins and ends with reflection. The bulk focuses on four practices teachers can enact to support disciplinary literacy in language arts classrooms.</a:t>
            </a:r>
            <a:endParaRPr dirty="0"/>
          </a:p>
          <a:p>
            <a:pPr marL="400050" lvl="0" indent="-171450" algn="l" rtl="0">
              <a:lnSpc>
                <a:spcPct val="100000"/>
              </a:lnSpc>
              <a:spcBef>
                <a:spcPts val="360"/>
              </a:spcBef>
              <a:spcAft>
                <a:spcPts val="0"/>
              </a:spcAft>
              <a:buSzPts val="1400"/>
              <a:buFont typeface="Arial"/>
              <a:buChar char="•"/>
            </a:pPr>
            <a:r>
              <a:rPr lang="en-US" dirty="0"/>
              <a:t>Practice 1 addresses leveraging students' background knowledge and vocabulary to support comprehension. </a:t>
            </a:r>
            <a:endParaRPr dirty="0"/>
          </a:p>
          <a:p>
            <a:pPr marL="400050" lvl="0" indent="-171450" algn="l" rtl="0">
              <a:lnSpc>
                <a:spcPct val="100000"/>
              </a:lnSpc>
              <a:spcBef>
                <a:spcPts val="360"/>
              </a:spcBef>
              <a:spcAft>
                <a:spcPts val="0"/>
              </a:spcAft>
              <a:buSzPts val="1400"/>
              <a:buFont typeface="Arial"/>
              <a:buChar char="•"/>
            </a:pPr>
            <a:r>
              <a:rPr lang="en-US" dirty="0"/>
              <a:t>Practice 2 focuses on reading strategies that support comprehension of complex literary texts.</a:t>
            </a:r>
            <a:endParaRPr dirty="0"/>
          </a:p>
          <a:p>
            <a:pPr marL="400050" lvl="0" indent="-171450" algn="l" rtl="0">
              <a:lnSpc>
                <a:spcPct val="100000"/>
              </a:lnSpc>
              <a:spcBef>
                <a:spcPts val="360"/>
              </a:spcBef>
              <a:spcAft>
                <a:spcPts val="0"/>
              </a:spcAft>
              <a:buSzPts val="1400"/>
              <a:buFont typeface="Arial"/>
              <a:buChar char="•"/>
            </a:pPr>
            <a:r>
              <a:rPr lang="en-US" dirty="0"/>
              <a:t> Practice 3 supports students by explicating teaching to use writing approaches and strategies specific to language arts.</a:t>
            </a:r>
            <a:endParaRPr dirty="0"/>
          </a:p>
          <a:p>
            <a:pPr marL="400050" lvl="0" indent="-171450" algn="l" rtl="0">
              <a:lnSpc>
                <a:spcPct val="100000"/>
              </a:lnSpc>
              <a:spcBef>
                <a:spcPts val="360"/>
              </a:spcBef>
              <a:spcAft>
                <a:spcPts val="0"/>
              </a:spcAft>
              <a:buSzPts val="1400"/>
              <a:buFont typeface="Arial"/>
              <a:buChar char="•"/>
            </a:pPr>
            <a:r>
              <a:rPr lang="en-US" dirty="0"/>
              <a:t>Practice 4 addresses teaching the communication strategies specific to the discipline.</a:t>
            </a:r>
            <a:endParaRPr dirty="0"/>
          </a:p>
          <a:p>
            <a:pPr marL="400050" lvl="0" indent="-171450" algn="l" rtl="0">
              <a:lnSpc>
                <a:spcPct val="100000"/>
              </a:lnSpc>
              <a:spcBef>
                <a:spcPts val="360"/>
              </a:spcBef>
              <a:spcAft>
                <a:spcPts val="0"/>
              </a:spcAft>
              <a:buSzPts val="1400"/>
              <a:buFont typeface="Arial"/>
              <a:buChar char="•"/>
            </a:pPr>
            <a:r>
              <a:rPr lang="en-US" dirty="0"/>
              <a:t>Together, these practices address all literacy modalities—reading, writing, speaking, and listening—within authentic language arts contexts. Each practice includes a description, a classroom example and a potential pitfall to avoid.</a:t>
            </a:r>
            <a:endParaRPr dirty="0"/>
          </a:p>
          <a:p>
            <a:pPr marL="228600" lvl="0" indent="0" algn="l" rtl="0">
              <a:lnSpc>
                <a:spcPct val="100000"/>
              </a:lnSpc>
              <a:spcBef>
                <a:spcPts val="360"/>
              </a:spcBef>
              <a:spcAft>
                <a:spcPts val="0"/>
              </a:spcAft>
              <a:buSzPts val="1400"/>
              <a:buFont typeface="Arial"/>
              <a:buNone/>
            </a:pPr>
            <a:endParaRPr dirty="0"/>
          </a:p>
          <a:p>
            <a:pPr marL="0" lvl="0" indent="0" algn="l" rtl="0">
              <a:lnSpc>
                <a:spcPct val="100000"/>
              </a:lnSpc>
              <a:spcBef>
                <a:spcPts val="360"/>
              </a:spcBef>
              <a:spcAft>
                <a:spcPts val="0"/>
              </a:spcAft>
              <a:buSzPts val="1400"/>
              <a:buFont typeface="Arial"/>
              <a:buNone/>
            </a:pPr>
            <a:r>
              <a:rPr lang="en-US" b="1" dirty="0"/>
              <a:t>Facilitator Considerations</a:t>
            </a:r>
            <a:endParaRPr dirty="0"/>
          </a:p>
          <a:p>
            <a:pPr marL="0" lvl="0" indent="0" algn="l" rtl="0">
              <a:lnSpc>
                <a:spcPct val="100000"/>
              </a:lnSpc>
              <a:spcBef>
                <a:spcPts val="0"/>
              </a:spcBef>
              <a:spcAft>
                <a:spcPts val="0"/>
              </a:spcAft>
              <a:buSzPts val="1400"/>
              <a:buNone/>
            </a:pPr>
            <a:r>
              <a:rPr lang="en-US" dirty="0"/>
              <a:t>This slide describes the arc of the session and can help participants understand what’s to come.</a:t>
            </a:r>
            <a:endParaRPr dirty="0"/>
          </a:p>
          <a:p>
            <a:pPr marL="0" lvl="0" indent="0" algn="l" rtl="0">
              <a:lnSpc>
                <a:spcPct val="100000"/>
              </a:lnSpc>
              <a:spcBef>
                <a:spcPts val="0"/>
              </a:spcBef>
              <a:spcAft>
                <a:spcPts val="0"/>
              </a:spcAft>
              <a:buSzPts val="1400"/>
              <a:buNone/>
            </a:pPr>
            <a:endParaRPr dirty="0"/>
          </a:p>
        </p:txBody>
      </p:sp>
      <p:sp>
        <p:nvSpPr>
          <p:cNvPr id="479" name="Google Shape;479;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Talking Points</a:t>
            </a:r>
            <a:endParaRPr dirty="0"/>
          </a:p>
          <a:p>
            <a:pPr marL="0" lvl="0" indent="0" algn="l" rtl="0">
              <a:lnSpc>
                <a:spcPct val="100000"/>
              </a:lnSpc>
              <a:spcBef>
                <a:spcPts val="360"/>
              </a:spcBef>
              <a:spcAft>
                <a:spcPts val="0"/>
              </a:spcAft>
              <a:buSzPts val="1400"/>
              <a:buNone/>
            </a:pPr>
            <a:r>
              <a:rPr lang="en-US" dirty="0"/>
              <a:t>After participants have had a chance to reflect and share, highlight any of the following that did not come out in conversation: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Disciplinary literacy and disciplinary content work together. This may feel obvious to many language arts teachers – disciplinary skills like critical thinking or the analysis of structure, device, themes and author’s purpose are inherently linked to reading text, writing about ideas and engaging in discourse in a language arts classroom. The disciplinary knowledge and the literacy skills develop hand in hand.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When students learn to engage in close reading and analysis, they gain deeper access to content knowledge. The literacy skills become the gateway to more sophisticated understanding and open career pathways in fields like publishing, journalism, law, communications, and creative writing and critical thinking and citizenship skills for life.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relationship works both ways. As students develop deeper content knowledge, they become better readers and writers. They start recognizing patterns in texts and media resources, understanding why certain information is emphasized, and knowing what details matter most. Their growing expertise helps them navigate complex texts more effectively.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 you reflect on these concepts, take a minute to consider what your current practice of both looks like.</a:t>
            </a:r>
            <a:endParaRPr dirty="0"/>
          </a:p>
          <a:p>
            <a:pPr marL="0" lvl="0" indent="0" algn="l" rtl="0">
              <a:lnSpc>
                <a:spcPct val="100000"/>
              </a:lnSpc>
              <a:spcBef>
                <a:spcPts val="360"/>
              </a:spcBef>
              <a:spcAft>
                <a:spcPts val="0"/>
              </a:spcAft>
              <a:buClr>
                <a:schemeClr val="dk1"/>
              </a:buClr>
              <a:buSzPts val="1200"/>
              <a:buFont typeface="Arial"/>
              <a:buNone/>
            </a:pPr>
            <a:endParaRPr b="1" dirty="0"/>
          </a:p>
          <a:p>
            <a:pPr marL="0" lvl="0" indent="0" algn="l" rtl="0">
              <a:lnSpc>
                <a:spcPct val="100000"/>
              </a:lnSpc>
              <a:spcBef>
                <a:spcPts val="360"/>
              </a:spcBef>
              <a:spcAft>
                <a:spcPts val="0"/>
              </a:spcAft>
              <a:buClr>
                <a:schemeClr val="dk1"/>
              </a:buClr>
              <a:buSzPts val="1200"/>
              <a:buFont typeface="Arial"/>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introduces key terminology while helping participants see the interconnected nature of literacy and content.</a:t>
            </a:r>
            <a:endParaRPr dirty="0"/>
          </a:p>
          <a:p>
            <a:pPr marL="0" lvl="0" indent="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Clr>
                <a:schemeClr val="dk1"/>
              </a:buClr>
              <a:buSzPts val="1200"/>
              <a:buFont typeface="Arial"/>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turn to a neighbor and share one specific example from their teaching where students' literacy skills directly impacted their ability to master language arts content (2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Facilitate a brief whole-group discussion where 3-4 participants share their examples.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If participants seem stuck, prompt with: "Think about a time when a student’s challenges with reading prevented them from learning important content. How did you address both needs?"</a:t>
            </a:r>
            <a:endParaRPr dirty="0"/>
          </a:p>
          <a:p>
            <a:pPr marL="0" lvl="0" indent="0" algn="l" rtl="0">
              <a:lnSpc>
                <a:spcPct val="100000"/>
              </a:lnSpc>
              <a:spcBef>
                <a:spcPts val="360"/>
              </a:spcBef>
              <a:spcAft>
                <a:spcPts val="0"/>
              </a:spcAft>
              <a:buClr>
                <a:schemeClr val="dk1"/>
              </a:buClr>
              <a:buSzPts val="1200"/>
              <a:buFont typeface="Arial"/>
              <a:buNone/>
            </a:pPr>
            <a:endParaRPr dirty="0"/>
          </a:p>
        </p:txBody>
      </p:sp>
      <p:sp>
        <p:nvSpPr>
          <p:cNvPr id="486" name="Google Shape;4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Talking Points</a:t>
            </a:r>
            <a:endParaRPr/>
          </a:p>
          <a:p>
            <a:pPr marL="171450" marR="0" lvl="0" indent="-171450" algn="l" rtl="0">
              <a:lnSpc>
                <a:spcPct val="100000"/>
              </a:lnSpc>
              <a:spcBef>
                <a:spcPts val="360"/>
              </a:spcBef>
              <a:spcAft>
                <a:spcPts val="0"/>
              </a:spcAft>
              <a:buClr>
                <a:schemeClr val="dk1"/>
              </a:buClr>
              <a:buSzPts val="1200"/>
              <a:buFont typeface="Arial"/>
              <a:buChar char="•"/>
            </a:pPr>
            <a:r>
              <a:rPr lang="en-US"/>
              <a:t>Disciplinary literacy in </a:t>
            </a:r>
            <a:r>
              <a:rPr lang="en-US" sz="1200" b="0" i="0" u="none" strike="noStrike">
                <a:solidFill>
                  <a:srgbClr val="000000"/>
                </a:solidFill>
                <a:latin typeface="Calibri"/>
                <a:ea typeface="Calibri"/>
                <a:cs typeface="Calibri"/>
                <a:sym typeface="Calibri"/>
              </a:rPr>
              <a:t>Language Arts </a:t>
            </a:r>
            <a:r>
              <a:rPr lang="en-US"/>
              <a:t>emphasizes transferable skills that support students in fields that </a:t>
            </a:r>
            <a:r>
              <a:rPr lang="en-US" sz="1200">
                <a:solidFill>
                  <a:schemeClr val="dk1"/>
                </a:solidFill>
                <a:latin typeface="Calibri"/>
                <a:ea typeface="Calibri"/>
                <a:cs typeface="Calibri"/>
                <a:sym typeface="Calibri"/>
              </a:rPr>
              <a:t>emphasize communication, critical analysis, evidence, awareness of audience and creativity. </a:t>
            </a:r>
            <a:endParaRPr/>
          </a:p>
          <a:p>
            <a:pPr marL="171450" lvl="0" indent="-95250" algn="l" rtl="0">
              <a:lnSpc>
                <a:spcPct val="100000"/>
              </a:lnSpc>
              <a:spcBef>
                <a:spcPts val="360"/>
              </a:spcBef>
              <a:spcAft>
                <a:spcPts val="0"/>
              </a:spcAft>
              <a:buClr>
                <a:schemeClr val="dk1"/>
              </a:buClr>
              <a:buSzPts val="1200"/>
              <a:buFont typeface="Arial"/>
              <a:buNone/>
            </a:pPr>
            <a:endParaRPr/>
          </a:p>
          <a:p>
            <a:pPr marL="0" lvl="0" indent="0" algn="l" rtl="0">
              <a:lnSpc>
                <a:spcPct val="100000"/>
              </a:lnSpc>
              <a:spcBef>
                <a:spcPts val="360"/>
              </a:spcBef>
              <a:spcAft>
                <a:spcPts val="0"/>
              </a:spcAft>
              <a:buSzPts val="1400"/>
              <a:buNone/>
            </a:pPr>
            <a:r>
              <a:rPr lang="en-US" sz="1200" b="1">
                <a:latin typeface="Calibri"/>
                <a:ea typeface="Calibri"/>
                <a:cs typeface="Calibri"/>
                <a:sym typeface="Calibri"/>
              </a:rPr>
              <a:t>Facilitator Considerations</a:t>
            </a:r>
            <a:endParaRPr/>
          </a:p>
          <a:p>
            <a:pPr marL="171450" lvl="0" indent="-171450" algn="l" rtl="0">
              <a:lnSpc>
                <a:spcPct val="100000"/>
              </a:lnSpc>
              <a:spcBef>
                <a:spcPts val="36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This slide highlights the kind of disciplinary literacy skills students engage in in a Language Arts classroom and establishes connections to career, college and citizenships skills. However, this is also and opportunity to challenge the misconception that all student literacy development should happen in Language Arts classrooms. Language arts teachers prepare students by focusing on the literacy skills that students need to be successful in the discipline of Language Arts. All disciplinary teachers have the responsibility to teach students discipline specific literacy skills. </a:t>
            </a:r>
            <a:endParaRPr/>
          </a:p>
          <a:p>
            <a:pPr marL="0" lvl="0" indent="0" algn="l" rtl="0">
              <a:lnSpc>
                <a:spcPct val="100000"/>
              </a:lnSpc>
              <a:spcBef>
                <a:spcPts val="360"/>
              </a:spcBef>
              <a:spcAft>
                <a:spcPts val="0"/>
              </a:spcAft>
              <a:buSzPts val="1400"/>
              <a:buNone/>
            </a:pPr>
            <a:endParaRPr sz="1200" b="0" i="0" u="none" strike="noStrike">
              <a:solidFill>
                <a:srgbClr val="000000"/>
              </a:solidFill>
              <a:latin typeface="Calibri"/>
              <a:ea typeface="Calibri"/>
              <a:cs typeface="Calibri"/>
              <a:sym typeface="Calibri"/>
            </a:endParaRPr>
          </a:p>
          <a:p>
            <a:pPr marL="0" lvl="0" indent="0" algn="l" rtl="0">
              <a:lnSpc>
                <a:spcPct val="100000"/>
              </a:lnSpc>
              <a:spcBef>
                <a:spcPts val="360"/>
              </a:spcBef>
              <a:spcAft>
                <a:spcPts val="0"/>
              </a:spcAft>
              <a:buSzPts val="1400"/>
              <a:buNone/>
            </a:pPr>
            <a:r>
              <a:rPr lang="en-US" sz="1200" b="1" i="0" u="none" strike="noStrike">
                <a:solidFill>
                  <a:srgbClr val="000000"/>
                </a:solidFill>
                <a:latin typeface="Calibri"/>
                <a:ea typeface="Calibri"/>
                <a:cs typeface="Calibri"/>
                <a:sym typeface="Calibri"/>
              </a:rPr>
              <a:t>Considerations for interactivity:</a:t>
            </a:r>
            <a:endParaRPr/>
          </a:p>
          <a:p>
            <a:pPr marL="171450" lvl="0" indent="-171450" algn="l" rtl="0">
              <a:lnSpc>
                <a:spcPct val="100000"/>
              </a:lnSpc>
              <a:spcBef>
                <a:spcPts val="36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As you discuss each bullet point, pause to let participants mentally connect it to their own practice.</a:t>
            </a:r>
            <a:endParaRPr/>
          </a:p>
          <a:p>
            <a:pPr marL="171450" lvl="0" indent="-171450" algn="l" rtl="0">
              <a:lnSpc>
                <a:spcPct val="100000"/>
              </a:lnSpc>
              <a:spcBef>
                <a:spcPts val="36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After presenting the framework quote, invite 2-3 participants to share how they've seen disciplinary literacy empower their students.</a:t>
            </a:r>
            <a:endParaRPr/>
          </a:p>
          <a:p>
            <a:pPr marL="171450" lvl="0" indent="-171450" algn="l" rtl="0">
              <a:lnSpc>
                <a:spcPct val="100000"/>
              </a:lnSpc>
              <a:spcBef>
                <a:spcPts val="360"/>
              </a:spcBef>
              <a:spcAft>
                <a:spcPts val="0"/>
              </a:spcAft>
              <a:buClr>
                <a:srgbClr val="000000"/>
              </a:buClr>
              <a:buSzPts val="1200"/>
              <a:buFont typeface="Arial"/>
              <a:buChar char="•"/>
            </a:pPr>
            <a:r>
              <a:rPr lang="en-US" sz="1200" b="0" i="0" u="none" strike="noStrike">
                <a:solidFill>
                  <a:srgbClr val="000000"/>
                </a:solidFill>
                <a:latin typeface="Calibri"/>
                <a:ea typeface="Calibri"/>
                <a:cs typeface="Calibri"/>
                <a:sym typeface="Calibri"/>
              </a:rPr>
              <a:t>Consider asking: ”How is disciplinary literacy in Language Arts different from the disciplinary literacy skills students should be learning in other disciplines?"</a:t>
            </a:r>
            <a:endParaRPr/>
          </a:p>
        </p:txBody>
      </p:sp>
      <p:sp>
        <p:nvSpPr>
          <p:cNvPr id="496" name="Google Shape;4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0" lvl="0" indent="0" algn="l" rtl="0">
              <a:lnSpc>
                <a:spcPct val="100000"/>
              </a:lnSpc>
              <a:spcBef>
                <a:spcPts val="360"/>
              </a:spcBef>
              <a:spcAft>
                <a:spcPts val="0"/>
              </a:spcAft>
              <a:buSzPts val="1400"/>
              <a:buNone/>
            </a:pPr>
            <a:r>
              <a:rPr lang="en-US" dirty="0"/>
              <a:t>Students in Language Arts engage with, make sense of and evaluate a wide variety of text types. The learn to identify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authors</a:t>
            </a:r>
            <a:r>
              <a:rPr lang="en-US" dirty="0"/>
              <a:t> intent and to notice and draw meaning from literary elements and genre-specific strategies and conventions.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sz="1200" b="1" dirty="0">
                <a:latin typeface="Calibri"/>
                <a:ea typeface="Calibri"/>
                <a:cs typeface="Calibri"/>
                <a:sym typeface="Calibri"/>
              </a:rPr>
              <a:t>Facilitator Considerations</a:t>
            </a:r>
            <a:endParaRPr dirty="0"/>
          </a:p>
          <a:p>
            <a:pPr marL="0" lvl="0" indent="0" algn="l" rtl="0">
              <a:lnSpc>
                <a:spcPct val="100000"/>
              </a:lnSpc>
              <a:spcBef>
                <a:spcPts val="360"/>
              </a:spcBef>
              <a:spcAft>
                <a:spcPts val="0"/>
              </a:spcAft>
              <a:buSzPts val="1400"/>
              <a:buNone/>
            </a:pPr>
            <a:r>
              <a:rPr lang="en-US" sz="1200" b="0" i="0" u="none" strike="noStrike" dirty="0">
                <a:solidFill>
                  <a:srgbClr val="000000"/>
                </a:solidFill>
                <a:latin typeface="Calibri"/>
                <a:ea typeface="Calibri"/>
                <a:cs typeface="Calibri"/>
                <a:sym typeface="Calibri"/>
              </a:rPr>
              <a:t>This slide is designed to active teachers thinking about the wide range of texts used in Language Arts classrooms. </a:t>
            </a:r>
            <a:endParaRPr sz="1200" b="0" dirty="0">
              <a:latin typeface="Calibri"/>
              <a:ea typeface="Calibri"/>
              <a:cs typeface="Calibri"/>
              <a:sym typeface="Calibri"/>
            </a:endParaRPr>
          </a:p>
          <a:p>
            <a:pPr marL="0" lvl="0" indent="0" algn="l" rtl="0">
              <a:lnSpc>
                <a:spcPct val="100000"/>
              </a:lnSpc>
              <a:spcBef>
                <a:spcPts val="0"/>
              </a:spcBef>
              <a:spcAft>
                <a:spcPts val="0"/>
              </a:spcAft>
              <a:buSzPts val="1400"/>
              <a:buNone/>
            </a:pPr>
            <a:br>
              <a:rPr lang="en-US" sz="1200" b="0" dirty="0">
                <a:latin typeface="Calibri"/>
                <a:ea typeface="Calibri"/>
                <a:cs typeface="Calibri"/>
                <a:sym typeface="Calibri"/>
              </a:rPr>
            </a:br>
            <a:r>
              <a:rPr lang="en-US" sz="1200" b="0" i="0" u="none" strike="noStrike" dirty="0">
                <a:solidFill>
                  <a:srgbClr val="000000"/>
                </a:solidFill>
                <a:latin typeface="Calibri"/>
                <a:ea typeface="Calibri"/>
                <a:cs typeface="Calibri"/>
                <a:sym typeface="Calibri"/>
              </a:rPr>
              <a:t>Considerations for interactivity:</a:t>
            </a:r>
            <a:endParaRPr sz="1200" b="0" dirty="0">
              <a:latin typeface="Calibri"/>
              <a:ea typeface="Calibri"/>
              <a:cs typeface="Calibri"/>
              <a:sym typeface="Calibri"/>
            </a:endParaRPr>
          </a:p>
          <a:p>
            <a:pPr marL="171450" lvl="0" indent="-171450" algn="l" rtl="0">
              <a:lnSpc>
                <a:spcPct val="100000"/>
              </a:lnSpc>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After you read the text on the slide, invite participants to reflect on any other text types used in their classrooms. </a:t>
            </a:r>
            <a:endParaRPr dirty="0"/>
          </a:p>
          <a:p>
            <a:pPr marL="171450" lvl="0" indent="-171450" algn="l" rtl="0">
              <a:lnSpc>
                <a:spcPct val="100000"/>
              </a:lnSpc>
              <a:spcBef>
                <a:spcPts val="0"/>
              </a:spcBef>
              <a:spcAft>
                <a:spcPts val="0"/>
              </a:spcAft>
              <a:buClr>
                <a:srgbClr val="000000"/>
              </a:buClr>
              <a:buSzPts val="1200"/>
              <a:buFont typeface="Arial"/>
              <a:buChar char="•"/>
            </a:pPr>
            <a:r>
              <a:rPr lang="en-US" sz="1200" b="0" i="0" u="none" strike="noStrike" dirty="0">
                <a:solidFill>
                  <a:srgbClr val="000000"/>
                </a:solidFill>
                <a:latin typeface="Calibri"/>
                <a:ea typeface="Calibri"/>
                <a:cs typeface="Calibri"/>
                <a:sym typeface="Calibri"/>
              </a:rPr>
              <a:t>Ask participants to share their reflections on the different literacy skills students draw on when they engage with these different types of text and which text types students struggle with in their classrooms. </a:t>
            </a:r>
            <a:endParaRPr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https://images.all4ed.org/high-school-girl-thinking-2</a:t>
            </a:r>
            <a:endParaRPr dirty="0"/>
          </a:p>
        </p:txBody>
      </p:sp>
      <p:sp>
        <p:nvSpPr>
          <p:cNvPr id="506" name="Google Shape;50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CF0145B8-EAAC-EE1A-3ED4-CD076BA68237}"/>
            </a:ext>
          </a:extLst>
        </p:cNvPr>
        <p:cNvGrpSpPr/>
        <p:nvPr/>
      </p:nvGrpSpPr>
      <p:grpSpPr>
        <a:xfrm>
          <a:off x="0" y="0"/>
          <a:ext cx="0" cy="0"/>
          <a:chOff x="0" y="0"/>
          <a:chExt cx="0" cy="0"/>
        </a:xfrm>
      </p:grpSpPr>
      <p:sp>
        <p:nvSpPr>
          <p:cNvPr id="512" name="Google Shape;512;p6:notes">
            <a:extLst>
              <a:ext uri="{FF2B5EF4-FFF2-40B4-BE49-F238E27FC236}">
                <a16:creationId xmlns:a16="http://schemas.microsoft.com/office/drawing/2014/main" id="{5EE54149-2217-64BA-C9DC-275CCEA54AD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6:notes">
            <a:extLst>
              <a:ext uri="{FF2B5EF4-FFF2-40B4-BE49-F238E27FC236}">
                <a16:creationId xmlns:a16="http://schemas.microsoft.com/office/drawing/2014/main" id="{0180F211-AB97-219D-15DA-77F5B400CB3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Talking Points</a:t>
            </a:r>
            <a:endParaRPr/>
          </a:p>
          <a:p>
            <a:pPr marL="171450" lvl="0" indent="-171450" algn="l" rtl="0">
              <a:lnSpc>
                <a:spcPct val="100000"/>
              </a:lnSpc>
              <a:spcBef>
                <a:spcPts val="360"/>
              </a:spcBef>
              <a:spcAft>
                <a:spcPts val="0"/>
              </a:spcAft>
              <a:buClr>
                <a:schemeClr val="dk1"/>
              </a:buClr>
              <a:buSzPts val="1200"/>
              <a:buFont typeface="Arial"/>
              <a:buChar char="•"/>
            </a:pPr>
            <a:r>
              <a:rPr lang="en-US" sz="1200" b="0">
                <a:latin typeface="Calibri"/>
                <a:ea typeface="Calibri"/>
                <a:cs typeface="Calibri"/>
                <a:sym typeface="Calibri"/>
              </a:rPr>
              <a:t>We’ll start with a reflection so that you can ground the rest of our session in your own practice and get the most out of today.</a:t>
            </a:r>
            <a:endParaRPr/>
          </a:p>
          <a:p>
            <a:pPr marL="171450" lvl="0" indent="-95250" algn="l" rtl="0">
              <a:lnSpc>
                <a:spcPct val="100000"/>
              </a:lnSpc>
              <a:spcBef>
                <a:spcPts val="360"/>
              </a:spcBef>
              <a:spcAft>
                <a:spcPts val="0"/>
              </a:spcAft>
              <a:buClr>
                <a:schemeClr val="dk1"/>
              </a:buClr>
              <a:buSzPts val="1200"/>
              <a:buFont typeface="Arial"/>
              <a:buNone/>
            </a:pPr>
            <a:endParaRPr sz="1200" b="1">
              <a:latin typeface="Calibri"/>
              <a:ea typeface="Calibri"/>
              <a:cs typeface="Calibri"/>
              <a:sym typeface="Calibri"/>
            </a:endParaRPr>
          </a:p>
          <a:p>
            <a:pPr marL="0" lvl="0" indent="0" algn="l" rtl="0">
              <a:lnSpc>
                <a:spcPct val="100000"/>
              </a:lnSpc>
              <a:spcBef>
                <a:spcPts val="360"/>
              </a:spcBef>
              <a:spcAft>
                <a:spcPts val="0"/>
              </a:spcAft>
              <a:buSzPts val="1400"/>
              <a:buNone/>
            </a:pPr>
            <a:r>
              <a:rPr lang="en-US" sz="1200" b="1">
                <a:latin typeface="Calibri"/>
                <a:ea typeface="Calibri"/>
                <a:cs typeface="Calibri"/>
                <a:sym typeface="Calibri"/>
              </a:rPr>
              <a:t>Facilitator Considerations</a:t>
            </a:r>
            <a:endParaRPr/>
          </a:p>
          <a:p>
            <a:pPr marL="171450" lvl="0" indent="-171450" algn="l" rtl="0">
              <a:lnSpc>
                <a:spcPct val="100000"/>
              </a:lnSpc>
              <a:spcBef>
                <a:spcPts val="360"/>
              </a:spcBef>
              <a:spcAft>
                <a:spcPts val="0"/>
              </a:spcAft>
              <a:buClr>
                <a:schemeClr val="dk1"/>
              </a:buClr>
              <a:buSzPts val="1200"/>
              <a:buFont typeface="Arial"/>
              <a:buChar char="•"/>
            </a:pPr>
            <a:r>
              <a:rPr lang="en-US"/>
              <a:t>This reflection invites participants to examine their current practices around literacy in their field.</a:t>
            </a:r>
            <a:endParaRPr/>
          </a:p>
          <a:p>
            <a:pPr marL="171450" lvl="0" indent="-95250" algn="l" rtl="0">
              <a:lnSpc>
                <a:spcPct val="100000"/>
              </a:lnSpc>
              <a:spcBef>
                <a:spcPts val="360"/>
              </a:spcBef>
              <a:spcAft>
                <a:spcPts val="0"/>
              </a:spcAft>
              <a:buClr>
                <a:schemeClr val="dk1"/>
              </a:buClr>
              <a:buSzPts val="1200"/>
              <a:buFont typeface="Arial"/>
              <a:buNone/>
            </a:pPr>
            <a:endParaRPr/>
          </a:p>
          <a:p>
            <a:pPr marL="0" lvl="0" indent="0" algn="l" rtl="0">
              <a:lnSpc>
                <a:spcPct val="100000"/>
              </a:lnSpc>
              <a:spcBef>
                <a:spcPts val="360"/>
              </a:spcBef>
              <a:spcAft>
                <a:spcPts val="0"/>
              </a:spcAft>
              <a:buClr>
                <a:schemeClr val="dk1"/>
              </a:buClr>
              <a:buSzPts val="1200"/>
              <a:buFont typeface="Arial"/>
              <a:buNone/>
            </a:pPr>
            <a:r>
              <a:rPr lang="en-US"/>
              <a:t>Considerations for interactivity:</a:t>
            </a:r>
            <a:endParaRPr/>
          </a:p>
          <a:p>
            <a:pPr marL="171450" lvl="0" indent="-171450" algn="l" rtl="0">
              <a:lnSpc>
                <a:spcPct val="100000"/>
              </a:lnSpc>
              <a:spcBef>
                <a:spcPts val="360"/>
              </a:spcBef>
              <a:spcAft>
                <a:spcPts val="0"/>
              </a:spcAft>
              <a:buClr>
                <a:schemeClr val="dk1"/>
              </a:buClr>
              <a:buSzPts val="1200"/>
              <a:buFont typeface="Arial"/>
              <a:buChar char="•"/>
            </a:pPr>
            <a:r>
              <a:rPr lang="en-US"/>
              <a:t>Give participants 2 minutes of quiet thinking time to jot down responses to these questions.</a:t>
            </a:r>
            <a:endParaRPr/>
          </a:p>
          <a:p>
            <a:pPr marL="171450" lvl="0" indent="-171450" algn="l" rtl="0">
              <a:lnSpc>
                <a:spcPct val="100000"/>
              </a:lnSpc>
              <a:spcBef>
                <a:spcPts val="360"/>
              </a:spcBef>
              <a:spcAft>
                <a:spcPts val="0"/>
              </a:spcAft>
              <a:buClr>
                <a:schemeClr val="dk1"/>
              </a:buClr>
              <a:buSzPts val="1200"/>
              <a:buFont typeface="Arial"/>
              <a:buChar char="•"/>
            </a:pPr>
            <a:r>
              <a:rPr lang="en-US"/>
              <a:t>Use a think-pair-share structure: Have participants discuss their answers with a partner (3 min)</a:t>
            </a:r>
            <a:endParaRPr/>
          </a:p>
          <a:p>
            <a:pPr marL="171450" lvl="0" indent="-171450" algn="l" rtl="0">
              <a:lnSpc>
                <a:spcPct val="100000"/>
              </a:lnSpc>
              <a:spcBef>
                <a:spcPts val="360"/>
              </a:spcBef>
              <a:spcAft>
                <a:spcPts val="0"/>
              </a:spcAft>
              <a:buClr>
                <a:schemeClr val="dk1"/>
              </a:buClr>
              <a:buSzPts val="1200"/>
              <a:buFont typeface="Arial"/>
              <a:buChar char="•"/>
            </a:pPr>
            <a:r>
              <a:rPr lang="en-US"/>
              <a:t>Bring the group back together and ask for volunteers to share one surprising insight from their partner's field.</a:t>
            </a:r>
            <a:endParaRPr/>
          </a:p>
          <a:p>
            <a:pPr marL="0" lvl="0" indent="0" algn="l" rtl="0">
              <a:lnSpc>
                <a:spcPct val="100000"/>
              </a:lnSpc>
              <a:spcBef>
                <a:spcPts val="360"/>
              </a:spcBef>
              <a:spcAft>
                <a:spcPts val="0"/>
              </a:spcAft>
              <a:buClr>
                <a:schemeClr val="dk1"/>
              </a:buClr>
              <a:buSzPts val="1200"/>
              <a:buFont typeface="Arial"/>
              <a:buNone/>
            </a:pPr>
            <a:endParaRPr/>
          </a:p>
          <a:p>
            <a:pPr marL="0" lvl="0" indent="0" algn="l" rtl="0">
              <a:lnSpc>
                <a:spcPct val="100000"/>
              </a:lnSpc>
              <a:spcBef>
                <a:spcPts val="360"/>
              </a:spcBef>
              <a:spcAft>
                <a:spcPts val="0"/>
              </a:spcAft>
              <a:buClr>
                <a:schemeClr val="dk1"/>
              </a:buClr>
              <a:buSzPts val="1200"/>
              <a:buFont typeface="Arial"/>
              <a:buNone/>
            </a:pPr>
            <a:endParaRPr/>
          </a:p>
        </p:txBody>
      </p:sp>
      <p:sp>
        <p:nvSpPr>
          <p:cNvPr id="514" name="Google Shape;514;p6:notes">
            <a:extLst>
              <a:ext uri="{FF2B5EF4-FFF2-40B4-BE49-F238E27FC236}">
                <a16:creationId xmlns:a16="http://schemas.microsoft.com/office/drawing/2014/main" id="{535C0A7A-6E6E-E024-4635-78E8B9BE52B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87548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Research shows building on one’s prior knowledge, both of the word and of words, contributes significantly to successful reading comprehension. Background knowledge and vocabulary are closely related.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Every student walks into the classroom with knowledge and experiences that can become bridges to new learning. Language Arts texts, like literature, essays, memoirs and visual media can provide opportunities for deep connections to students’ personal experiences and prior knowledge. This prior knowledge is invaluable to helping students build new knowledge and make meaning of text. </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Validating authentic connections between students’ world and word knowledge and a text warmly welcomes students into the community of readers, deepens engagement and fosters understanding of and insight into text meaning. </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slide emphasizes asset-based teaching and the importance of building on student knowledge to increase understanding of text. Word knowledge and world knowledge go hand in hand and are mutually reinforcing.</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participants to share a brief story about a time when a student's background knowledge surprised you or enhanced the students’ capacity to understand a text.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Have participants brainstorm in pairs or small groups: How have you helped students make connections between their word and world knowledge and a text that, on its face, may not be obviously connected to their lives, background knowledge and vocabulary? (3 minutes)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Image source: Portland </a:t>
            </a:r>
            <a:r>
              <a:rPr lang="en-US" dirty="0" err="1"/>
              <a:t>flickr</a:t>
            </a: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https://images.all4ed.org/high-school-boy-writing-in-library</a:t>
            </a:r>
            <a:endParaRPr dirty="0"/>
          </a:p>
        </p:txBody>
      </p:sp>
      <p:sp>
        <p:nvSpPr>
          <p:cNvPr id="531" name="Google Shape;5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8"/>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8"/>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6_Title">
  <p:cSld name="16_Title">
    <p:spTree>
      <p:nvGrpSpPr>
        <p:cNvPr id="1" name="Shape 86"/>
        <p:cNvGrpSpPr/>
        <p:nvPr/>
      </p:nvGrpSpPr>
      <p:grpSpPr>
        <a:xfrm>
          <a:off x="0" y="0"/>
          <a:ext cx="0" cy="0"/>
          <a:chOff x="0" y="0"/>
          <a:chExt cx="0" cy="0"/>
        </a:xfrm>
      </p:grpSpPr>
      <p:pic>
        <p:nvPicPr>
          <p:cNvPr id="87" name="Google Shape;87;p45"/>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88" name="Google Shape;88;p45"/>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5"/>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5"/>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1" name="Google Shape;91;p45"/>
          <p:cNvGrpSpPr/>
          <p:nvPr/>
        </p:nvGrpSpPr>
        <p:grpSpPr>
          <a:xfrm>
            <a:off x="424602" y="-1"/>
            <a:ext cx="1389888" cy="2099322"/>
            <a:chOff x="2413975" y="-1"/>
            <a:chExt cx="1389888" cy="2099322"/>
          </a:xfrm>
        </p:grpSpPr>
        <p:grpSp>
          <p:nvGrpSpPr>
            <p:cNvPr id="92" name="Google Shape;92;p45"/>
            <p:cNvGrpSpPr/>
            <p:nvPr/>
          </p:nvGrpSpPr>
          <p:grpSpPr>
            <a:xfrm>
              <a:off x="2413975" y="-1"/>
              <a:ext cx="1389888" cy="2099322"/>
              <a:chOff x="2365422" y="-1"/>
              <a:chExt cx="1460502" cy="2099322"/>
            </a:xfrm>
          </p:grpSpPr>
          <p:sp>
            <p:nvSpPr>
              <p:cNvPr id="93" name="Google Shape;93;p45"/>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5"/>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45"/>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 name="Google Shape;96;p45"/>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45"/>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1_Quote" type="secHead">
  <p:cSld name="11_Quote">
    <p:spTree>
      <p:nvGrpSpPr>
        <p:cNvPr id="1" name="Shape 247"/>
        <p:cNvGrpSpPr/>
        <p:nvPr/>
      </p:nvGrpSpPr>
      <p:grpSpPr>
        <a:xfrm>
          <a:off x="0" y="0"/>
          <a:ext cx="0" cy="0"/>
          <a:chOff x="0" y="0"/>
          <a:chExt cx="0" cy="0"/>
        </a:xfrm>
      </p:grpSpPr>
      <p:sp>
        <p:nvSpPr>
          <p:cNvPr id="248" name="Google Shape;248;p66"/>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66"/>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52978744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98"/>
        <p:cNvGrpSpPr/>
        <p:nvPr/>
      </p:nvGrpSpPr>
      <p:grpSpPr>
        <a:xfrm>
          <a:off x="0" y="0"/>
          <a:ext cx="0" cy="0"/>
          <a:chOff x="0" y="0"/>
          <a:chExt cx="0" cy="0"/>
        </a:xfrm>
      </p:grpSpPr>
      <p:pic>
        <p:nvPicPr>
          <p:cNvPr id="99" name="Google Shape;99;p46"/>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00" name="Google Shape;100;p46"/>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6"/>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6"/>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3" name="Google Shape;103;p46"/>
          <p:cNvGrpSpPr/>
          <p:nvPr/>
        </p:nvGrpSpPr>
        <p:grpSpPr>
          <a:xfrm>
            <a:off x="424602" y="-1"/>
            <a:ext cx="1389888" cy="2099322"/>
            <a:chOff x="2413975" y="-1"/>
            <a:chExt cx="1389888" cy="2099322"/>
          </a:xfrm>
        </p:grpSpPr>
        <p:grpSp>
          <p:nvGrpSpPr>
            <p:cNvPr id="104" name="Google Shape;104;p46"/>
            <p:cNvGrpSpPr/>
            <p:nvPr/>
          </p:nvGrpSpPr>
          <p:grpSpPr>
            <a:xfrm>
              <a:off x="2413975" y="-1"/>
              <a:ext cx="1389888" cy="2099322"/>
              <a:chOff x="2365422" y="-1"/>
              <a:chExt cx="1460502" cy="2099322"/>
            </a:xfrm>
          </p:grpSpPr>
          <p:sp>
            <p:nvSpPr>
              <p:cNvPr id="105" name="Google Shape;105;p46"/>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46"/>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7" name="Google Shape;107;p46"/>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8" name="Google Shape;108;p46"/>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46"/>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1 column full-width" type="obj">
  <p:cSld name="OBJECT">
    <p:spTree>
      <p:nvGrpSpPr>
        <p:cNvPr id="1" name="Shape 110"/>
        <p:cNvGrpSpPr/>
        <p:nvPr/>
      </p:nvGrpSpPr>
      <p:grpSpPr>
        <a:xfrm>
          <a:off x="0" y="0"/>
          <a:ext cx="0" cy="0"/>
          <a:chOff x="0" y="0"/>
          <a:chExt cx="0" cy="0"/>
        </a:xfrm>
      </p:grpSpPr>
      <p:sp>
        <p:nvSpPr>
          <p:cNvPr id="111" name="Google Shape;111;p4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7"/>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7"/>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7"/>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1 column full-width">
  <p:cSld name="7_1 column full-width">
    <p:spTree>
      <p:nvGrpSpPr>
        <p:cNvPr id="1" name="Shape 115"/>
        <p:cNvGrpSpPr/>
        <p:nvPr/>
      </p:nvGrpSpPr>
      <p:grpSpPr>
        <a:xfrm>
          <a:off x="0" y="0"/>
          <a:ext cx="0" cy="0"/>
          <a:chOff x="0" y="0"/>
          <a:chExt cx="0" cy="0"/>
        </a:xfrm>
      </p:grpSpPr>
      <p:sp>
        <p:nvSpPr>
          <p:cNvPr id="116" name="Google Shape;116;p48"/>
          <p:cNvSpPr/>
          <p:nvPr/>
        </p:nvSpPr>
        <p:spPr>
          <a:xfrm>
            <a:off x="0" y="-1"/>
            <a:ext cx="12192000" cy="1463040"/>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48"/>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8"/>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8"/>
          <p:cNvSpPr txBox="1">
            <a:spLocks noGrp="1"/>
          </p:cNvSpPr>
          <p:nvPr>
            <p:ph type="body" idx="1"/>
          </p:nvPr>
        </p:nvSpPr>
        <p:spPr>
          <a:xfrm>
            <a:off x="329184" y="1706351"/>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120"/>
        <p:cNvGrpSpPr/>
        <p:nvPr/>
      </p:nvGrpSpPr>
      <p:grpSpPr>
        <a:xfrm>
          <a:off x="0" y="0"/>
          <a:ext cx="0" cy="0"/>
          <a:chOff x="0" y="0"/>
          <a:chExt cx="0" cy="0"/>
        </a:xfrm>
      </p:grpSpPr>
      <p:sp>
        <p:nvSpPr>
          <p:cNvPr id="121" name="Google Shape;121;p4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4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9"/>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9"/>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25"/>
        <p:cNvGrpSpPr/>
        <p:nvPr/>
      </p:nvGrpSpPr>
      <p:grpSpPr>
        <a:xfrm>
          <a:off x="0" y="0"/>
          <a:ext cx="0" cy="0"/>
          <a:chOff x="0" y="0"/>
          <a:chExt cx="0" cy="0"/>
        </a:xfrm>
      </p:grpSpPr>
      <p:sp>
        <p:nvSpPr>
          <p:cNvPr id="126" name="Google Shape;126;p50"/>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0"/>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50"/>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0"/>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50"/>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1 column, halfWidth wHeader, fullBleed img">
  <p:cSld name="8_1 column, halfWidth wHeader, fullBleed img">
    <p:spTree>
      <p:nvGrpSpPr>
        <p:cNvPr id="1" name="Shape 132"/>
        <p:cNvGrpSpPr/>
        <p:nvPr/>
      </p:nvGrpSpPr>
      <p:grpSpPr>
        <a:xfrm>
          <a:off x="0" y="0"/>
          <a:ext cx="0" cy="0"/>
          <a:chOff x="0" y="0"/>
          <a:chExt cx="0" cy="0"/>
        </a:xfrm>
      </p:grpSpPr>
      <p:sp>
        <p:nvSpPr>
          <p:cNvPr id="133" name="Google Shape;133;p51"/>
          <p:cNvSpPr>
            <a:spLocks noGrp="1"/>
          </p:cNvSpPr>
          <p:nvPr>
            <p:ph type="pic" idx="2"/>
          </p:nvPr>
        </p:nvSpPr>
        <p:spPr>
          <a:xfrm>
            <a:off x="3243352" y="0"/>
            <a:ext cx="9537371" cy="6858000"/>
          </a:xfrm>
          <a:prstGeom prst="rect">
            <a:avLst/>
          </a:prstGeom>
          <a:noFill/>
          <a:ln>
            <a:noFill/>
          </a:ln>
        </p:spPr>
      </p:sp>
      <p:sp>
        <p:nvSpPr>
          <p:cNvPr id="134" name="Google Shape;134;p51"/>
          <p:cNvSpPr/>
          <p:nvPr/>
        </p:nvSpPr>
        <p:spPr>
          <a:xfrm>
            <a:off x="1" y="0"/>
            <a:ext cx="3245128" cy="6858000"/>
          </a:xfrm>
          <a:prstGeom prst="rect">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51"/>
          <p:cNvSpPr txBox="1">
            <a:spLocks noGrp="1"/>
          </p:cNvSpPr>
          <p:nvPr>
            <p:ph type="title"/>
          </p:nvPr>
        </p:nvSpPr>
        <p:spPr>
          <a:xfrm>
            <a:off x="412471" y="1440493"/>
            <a:ext cx="2418411" cy="25207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1 column, halfWidth wHeader, fullBleed img">
  <p:cSld name="9_1 column, halfWidth wHeader, fullBleed img">
    <p:spTree>
      <p:nvGrpSpPr>
        <p:cNvPr id="1" name="Shape 136"/>
        <p:cNvGrpSpPr/>
        <p:nvPr/>
      </p:nvGrpSpPr>
      <p:grpSpPr>
        <a:xfrm>
          <a:off x="0" y="0"/>
          <a:ext cx="0" cy="0"/>
          <a:chOff x="0" y="0"/>
          <a:chExt cx="0" cy="0"/>
        </a:xfrm>
      </p:grpSpPr>
      <p:sp>
        <p:nvSpPr>
          <p:cNvPr id="137" name="Google Shape;137;p52"/>
          <p:cNvSpPr>
            <a:spLocks noGrp="1"/>
          </p:cNvSpPr>
          <p:nvPr>
            <p:ph type="pic" idx="2"/>
          </p:nvPr>
        </p:nvSpPr>
        <p:spPr>
          <a:xfrm>
            <a:off x="6556916" y="0"/>
            <a:ext cx="5635083" cy="6858000"/>
          </a:xfrm>
          <a:prstGeom prst="rect">
            <a:avLst/>
          </a:prstGeom>
          <a:noFill/>
          <a:ln>
            <a:noFill/>
          </a:ln>
        </p:spPr>
      </p:sp>
      <p:sp>
        <p:nvSpPr>
          <p:cNvPr id="138" name="Google Shape;138;p52"/>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52"/>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52"/>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52"/>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2"/>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2"/>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2"/>
          <p:cNvSpPr txBox="1">
            <a:spLocks noGrp="1"/>
          </p:cNvSpPr>
          <p:nvPr>
            <p:ph type="body" idx="4"/>
          </p:nvPr>
        </p:nvSpPr>
        <p:spPr>
          <a:xfrm>
            <a:off x="7943850" y="1955800"/>
            <a:ext cx="3143250" cy="235902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145"/>
        <p:cNvGrpSpPr/>
        <p:nvPr/>
      </p:nvGrpSpPr>
      <p:grpSpPr>
        <a:xfrm>
          <a:off x="0" y="0"/>
          <a:ext cx="0" cy="0"/>
          <a:chOff x="0" y="0"/>
          <a:chExt cx="0" cy="0"/>
        </a:xfrm>
      </p:grpSpPr>
      <p:sp>
        <p:nvSpPr>
          <p:cNvPr id="146" name="Google Shape;146;p53"/>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3"/>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3"/>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3"/>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3"/>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3"/>
          <p:cNvSpPr>
            <a:spLocks noGrp="1"/>
          </p:cNvSpPr>
          <p:nvPr>
            <p:ph type="pic" idx="3"/>
          </p:nvPr>
        </p:nvSpPr>
        <p:spPr>
          <a:xfrm>
            <a:off x="6556916" y="0"/>
            <a:ext cx="5635083" cy="6858000"/>
          </a:xfrm>
          <a:prstGeom prst="rect">
            <a:avLst/>
          </a:prstGeom>
          <a:noFill/>
          <a:ln>
            <a:noFill/>
          </a:ln>
        </p:spPr>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52"/>
        <p:cNvGrpSpPr/>
        <p:nvPr/>
      </p:nvGrpSpPr>
      <p:grpSpPr>
        <a:xfrm>
          <a:off x="0" y="0"/>
          <a:ext cx="0" cy="0"/>
          <a:chOff x="0" y="0"/>
          <a:chExt cx="0" cy="0"/>
        </a:xfrm>
      </p:grpSpPr>
      <p:sp>
        <p:nvSpPr>
          <p:cNvPr id="153" name="Google Shape;153;p5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54"/>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54"/>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4"/>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54"/>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4"/>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9" name="Google Shape;159;p54"/>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4"/>
        <p:cNvGrpSpPr/>
        <p:nvPr/>
      </p:nvGrpSpPr>
      <p:grpSpPr>
        <a:xfrm>
          <a:off x="0" y="0"/>
          <a:ext cx="0" cy="0"/>
          <a:chOff x="0" y="0"/>
          <a:chExt cx="0" cy="0"/>
        </a:xfrm>
      </p:grpSpPr>
      <p:sp>
        <p:nvSpPr>
          <p:cNvPr id="25" name="Google Shape;25;p3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61"/>
        <p:cNvGrpSpPr/>
        <p:nvPr/>
      </p:nvGrpSpPr>
      <p:grpSpPr>
        <a:xfrm>
          <a:off x="0" y="0"/>
          <a:ext cx="0" cy="0"/>
          <a:chOff x="0" y="0"/>
          <a:chExt cx="0" cy="0"/>
        </a:xfrm>
      </p:grpSpPr>
      <p:sp>
        <p:nvSpPr>
          <p:cNvPr id="162" name="Google Shape;162;p55"/>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5"/>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5"/>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5"/>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5"/>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68"/>
        <p:cNvGrpSpPr/>
        <p:nvPr/>
      </p:nvGrpSpPr>
      <p:grpSpPr>
        <a:xfrm>
          <a:off x="0" y="0"/>
          <a:ext cx="0" cy="0"/>
          <a:chOff x="0" y="0"/>
          <a:chExt cx="0" cy="0"/>
        </a:xfrm>
      </p:grpSpPr>
      <p:sp>
        <p:nvSpPr>
          <p:cNvPr id="169" name="Google Shape;169;p5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57"/>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75"/>
        <p:cNvGrpSpPr/>
        <p:nvPr/>
      </p:nvGrpSpPr>
      <p:grpSpPr>
        <a:xfrm>
          <a:off x="0" y="0"/>
          <a:ext cx="0" cy="0"/>
          <a:chOff x="0" y="0"/>
          <a:chExt cx="0" cy="0"/>
        </a:xfrm>
      </p:grpSpPr>
      <p:sp>
        <p:nvSpPr>
          <p:cNvPr id="176" name="Google Shape;176;p58"/>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58"/>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83"/>
        <p:cNvGrpSpPr/>
        <p:nvPr/>
      </p:nvGrpSpPr>
      <p:grpSpPr>
        <a:xfrm>
          <a:off x="0" y="0"/>
          <a:ext cx="0" cy="0"/>
          <a:chOff x="0" y="0"/>
          <a:chExt cx="0" cy="0"/>
        </a:xfrm>
      </p:grpSpPr>
      <p:sp>
        <p:nvSpPr>
          <p:cNvPr id="184" name="Google Shape;184;p5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59"/>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9"/>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9"/>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9"/>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90"/>
        <p:cNvGrpSpPr/>
        <p:nvPr/>
      </p:nvGrpSpPr>
      <p:grpSpPr>
        <a:xfrm>
          <a:off x="0" y="0"/>
          <a:ext cx="0" cy="0"/>
          <a:chOff x="0" y="0"/>
          <a:chExt cx="0" cy="0"/>
        </a:xfrm>
      </p:grpSpPr>
      <p:sp>
        <p:nvSpPr>
          <p:cNvPr id="191" name="Google Shape;191;p60"/>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60"/>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60"/>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0"/>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60"/>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198"/>
        <p:cNvGrpSpPr/>
        <p:nvPr/>
      </p:nvGrpSpPr>
      <p:grpSpPr>
        <a:xfrm>
          <a:off x="0" y="0"/>
          <a:ext cx="0" cy="0"/>
          <a:chOff x="0" y="0"/>
          <a:chExt cx="0" cy="0"/>
        </a:xfrm>
      </p:grpSpPr>
      <p:sp>
        <p:nvSpPr>
          <p:cNvPr id="199" name="Google Shape;199;p61"/>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61"/>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1"/>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61"/>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61"/>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61"/>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07"/>
        <p:cNvGrpSpPr/>
        <p:nvPr/>
      </p:nvGrpSpPr>
      <p:grpSpPr>
        <a:xfrm>
          <a:off x="0" y="0"/>
          <a:ext cx="0" cy="0"/>
          <a:chOff x="0" y="0"/>
          <a:chExt cx="0" cy="0"/>
        </a:xfrm>
      </p:grpSpPr>
      <p:sp>
        <p:nvSpPr>
          <p:cNvPr id="208" name="Google Shape;208;p62"/>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62"/>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 name="Google Shape;210;p62"/>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62"/>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62"/>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62"/>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62"/>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62"/>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218"/>
        <p:cNvGrpSpPr/>
        <p:nvPr/>
      </p:nvGrpSpPr>
      <p:grpSpPr>
        <a:xfrm>
          <a:off x="0" y="0"/>
          <a:ext cx="0" cy="0"/>
          <a:chOff x="0" y="0"/>
          <a:chExt cx="0" cy="0"/>
        </a:xfrm>
      </p:grpSpPr>
      <p:sp>
        <p:nvSpPr>
          <p:cNvPr id="219" name="Google Shape;219;p63"/>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3"/>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63"/>
          <p:cNvSpPr>
            <a:spLocks noGrp="1"/>
          </p:cNvSpPr>
          <p:nvPr>
            <p:ph type="pic" idx="2"/>
          </p:nvPr>
        </p:nvSpPr>
        <p:spPr>
          <a:xfrm>
            <a:off x="5183188" y="987425"/>
            <a:ext cx="6172200" cy="606833"/>
          </a:xfrm>
          <a:prstGeom prst="rect">
            <a:avLst/>
          </a:prstGeom>
          <a:noFill/>
          <a:ln>
            <a:noFill/>
          </a:ln>
        </p:spPr>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22"/>
        <p:cNvGrpSpPr/>
        <p:nvPr/>
      </p:nvGrpSpPr>
      <p:grpSpPr>
        <a:xfrm>
          <a:off x="0" y="0"/>
          <a:ext cx="0" cy="0"/>
          <a:chOff x="0" y="0"/>
          <a:chExt cx="0" cy="0"/>
        </a:xfrm>
      </p:grpSpPr>
      <p:sp>
        <p:nvSpPr>
          <p:cNvPr id="223" name="Google Shape;223;p64"/>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64"/>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64"/>
          <p:cNvSpPr>
            <a:spLocks noGrp="1"/>
          </p:cNvSpPr>
          <p:nvPr>
            <p:ph type="pic" idx="2"/>
          </p:nvPr>
        </p:nvSpPr>
        <p:spPr>
          <a:xfrm>
            <a:off x="0" y="2677887"/>
            <a:ext cx="12192000" cy="4180114"/>
          </a:xfrm>
          <a:prstGeom prst="rect">
            <a:avLst/>
          </a:prstGeom>
          <a:noFill/>
          <a:ln>
            <a:noFill/>
          </a:ln>
        </p:spPr>
      </p:sp>
      <p:sp>
        <p:nvSpPr>
          <p:cNvPr id="226" name="Google Shape;226;p64"/>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64"/>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28"/>
        <p:cNvGrpSpPr/>
        <p:nvPr/>
      </p:nvGrpSpPr>
      <p:grpSpPr>
        <a:xfrm>
          <a:off x="0" y="0"/>
          <a:ext cx="0" cy="0"/>
          <a:chOff x="0" y="0"/>
          <a:chExt cx="0" cy="0"/>
        </a:xfrm>
      </p:grpSpPr>
      <p:sp>
        <p:nvSpPr>
          <p:cNvPr id="229" name="Google Shape;229;p65"/>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6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
        <p:cNvGrpSpPr/>
        <p:nvPr/>
      </p:nvGrpSpPr>
      <p:grpSpPr>
        <a:xfrm>
          <a:off x="0" y="0"/>
          <a:ext cx="0" cy="0"/>
          <a:chOff x="0" y="0"/>
          <a:chExt cx="0" cy="0"/>
        </a:xfrm>
      </p:grpSpPr>
      <p:sp>
        <p:nvSpPr>
          <p:cNvPr id="31" name="Google Shape;31;p30"/>
          <p:cNvSpPr>
            <a:spLocks noGrp="1"/>
          </p:cNvSpPr>
          <p:nvPr>
            <p:ph type="pic" idx="2"/>
          </p:nvPr>
        </p:nvSpPr>
        <p:spPr>
          <a:xfrm>
            <a:off x="6556916" y="0"/>
            <a:ext cx="5635083" cy="6858000"/>
          </a:xfrm>
          <a:prstGeom prst="rect">
            <a:avLst/>
          </a:prstGeom>
          <a:noFill/>
          <a:ln>
            <a:noFill/>
          </a:ln>
        </p:spPr>
      </p:sp>
      <p:sp>
        <p:nvSpPr>
          <p:cNvPr id="32" name="Google Shape;32;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231"/>
        <p:cNvGrpSpPr/>
        <p:nvPr/>
      </p:nvGrpSpPr>
      <p:grpSpPr>
        <a:xfrm>
          <a:off x="0" y="0"/>
          <a:ext cx="0" cy="0"/>
          <a:chOff x="0" y="0"/>
          <a:chExt cx="0" cy="0"/>
        </a:xfrm>
      </p:grpSpPr>
      <p:sp>
        <p:nvSpPr>
          <p:cNvPr id="232" name="Google Shape;232;p66"/>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233"/>
        <p:cNvGrpSpPr/>
        <p:nvPr/>
      </p:nvGrpSpPr>
      <p:grpSpPr>
        <a:xfrm>
          <a:off x="0" y="0"/>
          <a:ext cx="0" cy="0"/>
          <a:chOff x="0" y="0"/>
          <a:chExt cx="0" cy="0"/>
        </a:xfrm>
      </p:grpSpPr>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34"/>
        <p:cNvGrpSpPr/>
        <p:nvPr/>
      </p:nvGrpSpPr>
      <p:grpSpPr>
        <a:xfrm>
          <a:off x="0" y="0"/>
          <a:ext cx="0" cy="0"/>
          <a:chOff x="0" y="0"/>
          <a:chExt cx="0" cy="0"/>
        </a:xfrm>
      </p:grpSpPr>
      <p:sp>
        <p:nvSpPr>
          <p:cNvPr id="235" name="Google Shape;235;p68"/>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6" name="Google Shape;236;p68"/>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7" name="Google Shape;237;p68"/>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238"/>
        <p:cNvGrpSpPr/>
        <p:nvPr/>
      </p:nvGrpSpPr>
      <p:grpSpPr>
        <a:xfrm>
          <a:off x="0" y="0"/>
          <a:ext cx="0" cy="0"/>
          <a:chOff x="0" y="0"/>
          <a:chExt cx="0" cy="0"/>
        </a:xfrm>
      </p:grpSpPr>
      <p:sp>
        <p:nvSpPr>
          <p:cNvPr id="239" name="Google Shape;239;p69"/>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69"/>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241"/>
        <p:cNvGrpSpPr/>
        <p:nvPr/>
      </p:nvGrpSpPr>
      <p:grpSpPr>
        <a:xfrm>
          <a:off x="0" y="0"/>
          <a:ext cx="0" cy="0"/>
          <a:chOff x="0" y="0"/>
          <a:chExt cx="0" cy="0"/>
        </a:xfrm>
      </p:grpSpPr>
      <p:pic>
        <p:nvPicPr>
          <p:cNvPr id="242" name="Google Shape;242;p70"/>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243" name="Google Shape;243;p70"/>
          <p:cNvSpPr/>
          <p:nvPr/>
        </p:nvSpPr>
        <p:spPr>
          <a:xfrm>
            <a:off x="616226" y="576470"/>
            <a:ext cx="10873409" cy="5645426"/>
          </a:xfrm>
          <a:prstGeom prst="rect">
            <a:avLst/>
          </a:prstGeom>
          <a:solidFill>
            <a:srgbClr val="F6F3EB"/>
          </a:solidFill>
          <a:ln>
            <a:noFill/>
          </a:ln>
          <a:effectLst>
            <a:outerShdw blurRad="209195"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p70"/>
          <p:cNvPicPr preferRelativeResize="0"/>
          <p:nvPr/>
        </p:nvPicPr>
        <p:blipFill rotWithShape="1">
          <a:blip r:embed="rId3">
            <a:alphaModFix/>
          </a:blip>
          <a:srcRect/>
          <a:stretch/>
        </p:blipFill>
        <p:spPr>
          <a:xfrm>
            <a:off x="1546225" y="2543338"/>
            <a:ext cx="4859385" cy="914400"/>
          </a:xfrm>
          <a:prstGeom prst="rect">
            <a:avLst/>
          </a:prstGeom>
          <a:noFill/>
          <a:ln>
            <a:noFill/>
          </a:ln>
        </p:spPr>
      </p:pic>
      <p:grpSp>
        <p:nvGrpSpPr>
          <p:cNvPr id="245" name="Google Shape;245;p70"/>
          <p:cNvGrpSpPr/>
          <p:nvPr/>
        </p:nvGrpSpPr>
        <p:grpSpPr>
          <a:xfrm>
            <a:off x="7258050" y="1809750"/>
            <a:ext cx="2705100" cy="2705100"/>
            <a:chOff x="7258050" y="2057400"/>
            <a:chExt cx="2705100" cy="2705100"/>
          </a:xfrm>
        </p:grpSpPr>
        <p:sp>
          <p:nvSpPr>
            <p:cNvPr id="246" name="Google Shape;246;p70"/>
            <p:cNvSpPr/>
            <p:nvPr/>
          </p:nvSpPr>
          <p:spPr>
            <a:xfrm>
              <a:off x="7258050" y="2057400"/>
              <a:ext cx="2705100" cy="2705100"/>
            </a:xfrm>
            <a:prstGeom prst="rect">
              <a:avLst/>
            </a:prstGeom>
            <a:solidFill>
              <a:schemeClr val="lt1"/>
            </a:solidFill>
            <a:ln>
              <a:noFill/>
            </a:ln>
            <a:effectLst>
              <a:outerShdw blurRad="254000" dist="1270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70"/>
            <p:cNvSpPr txBox="1"/>
            <p:nvPr/>
          </p:nvSpPr>
          <p:spPr>
            <a:xfrm>
              <a:off x="7774921" y="2329150"/>
              <a:ext cx="16713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Developed by</a:t>
              </a:r>
              <a:endParaRPr sz="1400" b="0" i="0" u="none" strike="noStrike" cap="none">
                <a:solidFill>
                  <a:srgbClr val="000000"/>
                </a:solidFill>
                <a:latin typeface="Arial"/>
                <a:ea typeface="Arial"/>
                <a:cs typeface="Arial"/>
                <a:sym typeface="Arial"/>
              </a:endParaRPr>
            </a:p>
          </p:txBody>
        </p:sp>
        <p:pic>
          <p:nvPicPr>
            <p:cNvPr id="248" name="Google Shape;248;p70"/>
            <p:cNvPicPr preferRelativeResize="0"/>
            <p:nvPr/>
          </p:nvPicPr>
          <p:blipFill rotWithShape="1">
            <a:blip r:embed="rId4">
              <a:alphaModFix/>
            </a:blip>
            <a:srcRect l="15178" t="11123" r="13594" b="10873"/>
            <a:stretch/>
          </p:blipFill>
          <p:spPr>
            <a:xfrm>
              <a:off x="8059903" y="2965116"/>
              <a:ext cx="1178150" cy="1302150"/>
            </a:xfrm>
            <a:prstGeom prst="rect">
              <a:avLst/>
            </a:prstGeom>
            <a:noFill/>
            <a:ln>
              <a:noFill/>
            </a:ln>
          </p:spPr>
        </p:pic>
      </p:gr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252"/>
        <p:cNvGrpSpPr/>
        <p:nvPr/>
      </p:nvGrpSpPr>
      <p:grpSpPr>
        <a:xfrm>
          <a:off x="0" y="0"/>
          <a:ext cx="0" cy="0"/>
          <a:chOff x="0" y="0"/>
          <a:chExt cx="0" cy="0"/>
        </a:xfrm>
      </p:grpSpPr>
      <p:pic>
        <p:nvPicPr>
          <p:cNvPr id="253" name="Google Shape;253;p3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254" name="Google Shape;254;p33"/>
          <p:cNvSpPr/>
          <p:nvPr/>
        </p:nvSpPr>
        <p:spPr>
          <a:xfrm>
            <a:off x="-1" y="0"/>
            <a:ext cx="7857067" cy="6858000"/>
          </a:xfrm>
          <a:prstGeom prst="rect">
            <a:avLst/>
          </a:prstGeom>
          <a:solidFill>
            <a:srgbClr val="971260"/>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3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3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57" name="Google Shape;257;p33"/>
          <p:cNvGrpSpPr/>
          <p:nvPr/>
        </p:nvGrpSpPr>
        <p:grpSpPr>
          <a:xfrm>
            <a:off x="424602" y="-1"/>
            <a:ext cx="1389888" cy="2099322"/>
            <a:chOff x="2413975" y="-1"/>
            <a:chExt cx="1389888" cy="2099322"/>
          </a:xfrm>
        </p:grpSpPr>
        <p:grpSp>
          <p:nvGrpSpPr>
            <p:cNvPr id="258" name="Google Shape;258;p33"/>
            <p:cNvGrpSpPr/>
            <p:nvPr/>
          </p:nvGrpSpPr>
          <p:grpSpPr>
            <a:xfrm>
              <a:off x="2413975" y="-1"/>
              <a:ext cx="1389888" cy="2099322"/>
              <a:chOff x="2365422" y="-1"/>
              <a:chExt cx="1460502" cy="2099322"/>
            </a:xfrm>
          </p:grpSpPr>
          <p:sp>
            <p:nvSpPr>
              <p:cNvPr id="259" name="Google Shape;259;p3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3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1" name="Google Shape;261;p3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2" name="Google Shape;262;p33"/>
          <p:cNvSpPr/>
          <p:nvPr/>
        </p:nvSpPr>
        <p:spPr>
          <a:xfrm>
            <a:off x="616626" y="888214"/>
            <a:ext cx="1005840" cy="1005840"/>
          </a:xfrm>
          <a:prstGeom prst="ellipse">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3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64"/>
        <p:cNvGrpSpPr/>
        <p:nvPr/>
      </p:nvGrpSpPr>
      <p:grpSpPr>
        <a:xfrm>
          <a:off x="0" y="0"/>
          <a:ext cx="0" cy="0"/>
          <a:chOff x="0" y="0"/>
          <a:chExt cx="0" cy="0"/>
        </a:xfrm>
      </p:grpSpPr>
      <p:sp>
        <p:nvSpPr>
          <p:cNvPr id="265" name="Google Shape;265;p3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34"/>
          <p:cNvSpPr/>
          <p:nvPr/>
        </p:nvSpPr>
        <p:spPr>
          <a:xfrm>
            <a:off x="0" y="0"/>
            <a:ext cx="12188825" cy="1006475"/>
          </a:xfrm>
          <a:prstGeom prst="rect">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3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4"/>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34"/>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7_1 column full-width" type="obj">
  <p:cSld name="OBJECT">
    <p:spTree>
      <p:nvGrpSpPr>
        <p:cNvPr id="1" name="Shape 270"/>
        <p:cNvGrpSpPr/>
        <p:nvPr/>
      </p:nvGrpSpPr>
      <p:grpSpPr>
        <a:xfrm>
          <a:off x="0" y="0"/>
          <a:ext cx="0" cy="0"/>
          <a:chOff x="0" y="0"/>
          <a:chExt cx="0" cy="0"/>
        </a:xfrm>
      </p:grpSpPr>
      <p:sp>
        <p:nvSpPr>
          <p:cNvPr id="271" name="Google Shape;271;p35"/>
          <p:cNvSpPr/>
          <p:nvPr/>
        </p:nvSpPr>
        <p:spPr>
          <a:xfrm>
            <a:off x="0" y="-1"/>
            <a:ext cx="12192000" cy="1463040"/>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3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3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35"/>
          <p:cNvSpPr txBox="1">
            <a:spLocks noGrp="1"/>
          </p:cNvSpPr>
          <p:nvPr>
            <p:ph type="body" idx="1"/>
          </p:nvPr>
        </p:nvSpPr>
        <p:spPr>
          <a:xfrm>
            <a:off x="329184" y="1706351"/>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275"/>
        <p:cNvGrpSpPr/>
        <p:nvPr/>
      </p:nvGrpSpPr>
      <p:grpSpPr>
        <a:xfrm>
          <a:off x="0" y="0"/>
          <a:ext cx="0" cy="0"/>
          <a:chOff x="0" y="0"/>
          <a:chExt cx="0" cy="0"/>
        </a:xfrm>
      </p:grpSpPr>
      <p:sp>
        <p:nvSpPr>
          <p:cNvPr id="276" name="Google Shape;276;p37"/>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7" name="Google Shape;277;p37"/>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37"/>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9" name="Google Shape;279;p37"/>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280" name="Google Shape;280;p37"/>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1" name="Google Shape;281;p37"/>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9_1 column, halfWidth wHeader, fullBleed img">
    <p:spTree>
      <p:nvGrpSpPr>
        <p:cNvPr id="1" name="Shape 282"/>
        <p:cNvGrpSpPr/>
        <p:nvPr/>
      </p:nvGrpSpPr>
      <p:grpSpPr>
        <a:xfrm>
          <a:off x="0" y="0"/>
          <a:ext cx="0" cy="0"/>
          <a:chOff x="0" y="0"/>
          <a:chExt cx="0" cy="0"/>
        </a:xfrm>
      </p:grpSpPr>
      <p:sp>
        <p:nvSpPr>
          <p:cNvPr id="283" name="Google Shape;283;p98"/>
          <p:cNvSpPr>
            <a:spLocks noGrp="1"/>
          </p:cNvSpPr>
          <p:nvPr>
            <p:ph type="pic" idx="2"/>
          </p:nvPr>
        </p:nvSpPr>
        <p:spPr>
          <a:xfrm>
            <a:off x="6556916" y="0"/>
            <a:ext cx="5635083" cy="6858000"/>
          </a:xfrm>
          <a:prstGeom prst="rect">
            <a:avLst/>
          </a:prstGeom>
          <a:noFill/>
          <a:ln>
            <a:noFill/>
          </a:ln>
        </p:spPr>
      </p:sp>
      <p:sp>
        <p:nvSpPr>
          <p:cNvPr id="284" name="Google Shape;284;p98"/>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98"/>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98"/>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98"/>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98"/>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10_1 column, halfWidth wHeader, fullBleed img">
    <p:spTree>
      <p:nvGrpSpPr>
        <p:cNvPr id="1" name="Shape 38"/>
        <p:cNvGrpSpPr/>
        <p:nvPr/>
      </p:nvGrpSpPr>
      <p:grpSpPr>
        <a:xfrm>
          <a:off x="0" y="0"/>
          <a:ext cx="0" cy="0"/>
          <a:chOff x="0" y="0"/>
          <a:chExt cx="0" cy="0"/>
        </a:xfrm>
      </p:grpSpPr>
      <p:sp>
        <p:nvSpPr>
          <p:cNvPr id="39" name="Google Shape;39;p97"/>
          <p:cNvSpPr>
            <a:spLocks noGrp="1"/>
          </p:cNvSpPr>
          <p:nvPr>
            <p:ph type="pic" idx="2"/>
          </p:nvPr>
        </p:nvSpPr>
        <p:spPr>
          <a:xfrm>
            <a:off x="6556916" y="0"/>
            <a:ext cx="5635083" cy="6858000"/>
          </a:xfrm>
          <a:prstGeom prst="rect">
            <a:avLst/>
          </a:prstGeom>
          <a:noFill/>
          <a:ln>
            <a:noFill/>
          </a:ln>
        </p:spPr>
      </p:sp>
      <p:sp>
        <p:nvSpPr>
          <p:cNvPr id="40" name="Google Shape;40;p97"/>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97"/>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7"/>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7"/>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7"/>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1"/>
        <p:cNvGrpSpPr/>
        <p:nvPr/>
      </p:nvGrpSpPr>
      <p:grpSpPr>
        <a:xfrm>
          <a:off x="0" y="0"/>
          <a:ext cx="0" cy="0"/>
          <a:chOff x="0" y="0"/>
          <a:chExt cx="0" cy="0"/>
        </a:xfrm>
      </p:grpSpPr>
      <p:sp>
        <p:nvSpPr>
          <p:cNvPr id="302" name="Google Shape;302;p38"/>
          <p:cNvSpPr>
            <a:spLocks noGrp="1"/>
          </p:cNvSpPr>
          <p:nvPr>
            <p:ph type="pic" idx="2"/>
          </p:nvPr>
        </p:nvSpPr>
        <p:spPr>
          <a:xfrm>
            <a:off x="6556916" y="0"/>
            <a:ext cx="5635083" cy="6858000"/>
          </a:xfrm>
          <a:prstGeom prst="rect">
            <a:avLst/>
          </a:prstGeom>
          <a:noFill/>
          <a:ln>
            <a:noFill/>
          </a:ln>
        </p:spPr>
      </p:sp>
      <p:sp>
        <p:nvSpPr>
          <p:cNvPr id="303" name="Google Shape;303;p38"/>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38"/>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38"/>
          <p:cNvSpPr/>
          <p:nvPr/>
        </p:nvSpPr>
        <p:spPr>
          <a:xfrm>
            <a:off x="0" y="0"/>
            <a:ext cx="6556375"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38"/>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38"/>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38"/>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309"/>
        <p:cNvGrpSpPr/>
        <p:nvPr/>
      </p:nvGrpSpPr>
      <p:grpSpPr>
        <a:xfrm>
          <a:off x="0" y="0"/>
          <a:ext cx="0" cy="0"/>
          <a:chOff x="0" y="0"/>
          <a:chExt cx="0" cy="0"/>
        </a:xfrm>
      </p:grpSpPr>
      <p:pic>
        <p:nvPicPr>
          <p:cNvPr id="310" name="Google Shape;310;p71"/>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311" name="Google Shape;311;p71"/>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2" name="Google Shape;312;p71"/>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313" name="Google Shape;313;p71"/>
          <p:cNvSpPr txBox="1">
            <a:spLocks noGrp="1"/>
          </p:cNvSpPr>
          <p:nvPr>
            <p:ph type="title"/>
          </p:nvPr>
        </p:nvSpPr>
        <p:spPr>
          <a:xfrm>
            <a:off x="1454133" y="2556013"/>
            <a:ext cx="9283734"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71"/>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315"/>
        <p:cNvGrpSpPr/>
        <p:nvPr/>
      </p:nvGrpSpPr>
      <p:grpSpPr>
        <a:xfrm>
          <a:off x="0" y="0"/>
          <a:ext cx="0" cy="0"/>
          <a:chOff x="0" y="0"/>
          <a:chExt cx="0" cy="0"/>
        </a:xfrm>
      </p:grpSpPr>
      <p:pic>
        <p:nvPicPr>
          <p:cNvPr id="316" name="Google Shape;316;p7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317" name="Google Shape;317;p72"/>
          <p:cNvSpPr/>
          <p:nvPr/>
        </p:nvSpPr>
        <p:spPr>
          <a:xfrm>
            <a:off x="-1" y="0"/>
            <a:ext cx="7857067" cy="6858000"/>
          </a:xfrm>
          <a:prstGeom prst="rect">
            <a:avLst/>
          </a:prstGeom>
          <a:solidFill>
            <a:srgbClr val="971260"/>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318" name="Google Shape;318;p72"/>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72"/>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320"/>
        <p:cNvGrpSpPr/>
        <p:nvPr/>
      </p:nvGrpSpPr>
      <p:grpSpPr>
        <a:xfrm>
          <a:off x="0" y="0"/>
          <a:ext cx="0" cy="0"/>
          <a:chOff x="0" y="0"/>
          <a:chExt cx="0" cy="0"/>
        </a:xfrm>
      </p:grpSpPr>
      <p:pic>
        <p:nvPicPr>
          <p:cNvPr id="321" name="Google Shape;321;p7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322" name="Google Shape;322;p73"/>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71260"/>
              </a:solidFill>
              <a:latin typeface="Calibri"/>
              <a:ea typeface="Calibri"/>
              <a:cs typeface="Calibri"/>
              <a:sym typeface="Calibri"/>
            </a:endParaRPr>
          </a:p>
        </p:txBody>
      </p:sp>
      <p:sp>
        <p:nvSpPr>
          <p:cNvPr id="323" name="Google Shape;323;p73"/>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73"/>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325"/>
        <p:cNvGrpSpPr/>
        <p:nvPr/>
      </p:nvGrpSpPr>
      <p:grpSpPr>
        <a:xfrm>
          <a:off x="0" y="0"/>
          <a:ext cx="0" cy="0"/>
          <a:chOff x="0" y="0"/>
          <a:chExt cx="0" cy="0"/>
        </a:xfrm>
      </p:grpSpPr>
      <p:pic>
        <p:nvPicPr>
          <p:cNvPr id="326" name="Google Shape;326;p7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327" name="Google Shape;327;p74"/>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7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9712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7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971260"/>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330" name="Google Shape;330;p74"/>
          <p:cNvGrpSpPr/>
          <p:nvPr/>
        </p:nvGrpSpPr>
        <p:grpSpPr>
          <a:xfrm>
            <a:off x="424602" y="-1"/>
            <a:ext cx="1389888" cy="2099322"/>
            <a:chOff x="2413975" y="-1"/>
            <a:chExt cx="1389888" cy="2099322"/>
          </a:xfrm>
        </p:grpSpPr>
        <p:grpSp>
          <p:nvGrpSpPr>
            <p:cNvPr id="331" name="Google Shape;331;p74"/>
            <p:cNvGrpSpPr/>
            <p:nvPr/>
          </p:nvGrpSpPr>
          <p:grpSpPr>
            <a:xfrm>
              <a:off x="2413975" y="-1"/>
              <a:ext cx="1389888" cy="2099322"/>
              <a:chOff x="2365422" y="-1"/>
              <a:chExt cx="1460502" cy="2099322"/>
            </a:xfrm>
          </p:grpSpPr>
          <p:sp>
            <p:nvSpPr>
              <p:cNvPr id="332" name="Google Shape;332;p7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7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34" name="Google Shape;334;p7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35" name="Google Shape;335;p74"/>
          <p:cNvSpPr/>
          <p:nvPr/>
        </p:nvSpPr>
        <p:spPr>
          <a:xfrm>
            <a:off x="616626" y="888214"/>
            <a:ext cx="1005840" cy="1005840"/>
          </a:xfrm>
          <a:prstGeom prst="ellipse">
            <a:avLst/>
          </a:prstGeom>
          <a:solidFill>
            <a:srgbClr val="9712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p7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1 column full-width">
  <p:cSld name="6_1 column full-width">
    <p:spTree>
      <p:nvGrpSpPr>
        <p:cNvPr id="1" name="Shape 337"/>
        <p:cNvGrpSpPr/>
        <p:nvPr/>
      </p:nvGrpSpPr>
      <p:grpSpPr>
        <a:xfrm>
          <a:off x="0" y="0"/>
          <a:ext cx="0" cy="0"/>
          <a:chOff x="0" y="0"/>
          <a:chExt cx="0" cy="0"/>
        </a:xfrm>
      </p:grpSpPr>
      <p:sp>
        <p:nvSpPr>
          <p:cNvPr id="338" name="Google Shape;338;p75"/>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7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p7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75"/>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342"/>
        <p:cNvGrpSpPr/>
        <p:nvPr/>
      </p:nvGrpSpPr>
      <p:grpSpPr>
        <a:xfrm>
          <a:off x="0" y="0"/>
          <a:ext cx="0" cy="0"/>
          <a:chOff x="0" y="0"/>
          <a:chExt cx="0" cy="0"/>
        </a:xfrm>
      </p:grpSpPr>
      <p:sp>
        <p:nvSpPr>
          <p:cNvPr id="343" name="Google Shape;343;p76"/>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7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76"/>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76"/>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347"/>
        <p:cNvGrpSpPr/>
        <p:nvPr/>
      </p:nvGrpSpPr>
      <p:grpSpPr>
        <a:xfrm>
          <a:off x="0" y="0"/>
          <a:ext cx="0" cy="0"/>
          <a:chOff x="0" y="0"/>
          <a:chExt cx="0" cy="0"/>
        </a:xfrm>
      </p:grpSpPr>
      <p:sp>
        <p:nvSpPr>
          <p:cNvPr id="348" name="Google Shape;348;p77"/>
          <p:cNvSpPr/>
          <p:nvPr/>
        </p:nvSpPr>
        <p:spPr>
          <a:xfrm>
            <a:off x="0" y="0"/>
            <a:ext cx="12188825"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77"/>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0" name="Google Shape;350;p77"/>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7"/>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2" name="Google Shape;352;p77"/>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354"/>
        <p:cNvGrpSpPr/>
        <p:nvPr/>
      </p:nvGrpSpPr>
      <p:grpSpPr>
        <a:xfrm>
          <a:off x="0" y="0"/>
          <a:ext cx="0" cy="0"/>
          <a:chOff x="0" y="0"/>
          <a:chExt cx="0" cy="0"/>
        </a:xfrm>
      </p:grpSpPr>
      <p:sp>
        <p:nvSpPr>
          <p:cNvPr id="355" name="Google Shape;355;p78"/>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78"/>
          <p:cNvSpPr/>
          <p:nvPr/>
        </p:nvSpPr>
        <p:spPr>
          <a:xfrm>
            <a:off x="0" y="0"/>
            <a:ext cx="6556375" cy="1536700"/>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78"/>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78"/>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9" name="Google Shape;359;p78"/>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8"/>
          <p:cNvSpPr>
            <a:spLocks noGrp="1"/>
          </p:cNvSpPr>
          <p:nvPr>
            <p:ph type="pic" idx="3"/>
          </p:nvPr>
        </p:nvSpPr>
        <p:spPr>
          <a:xfrm>
            <a:off x="6556916" y="0"/>
            <a:ext cx="5635083" cy="6858000"/>
          </a:xfrm>
          <a:prstGeom prst="rect">
            <a:avLst/>
          </a:prstGeom>
          <a:noFill/>
          <a:ln>
            <a:noFill/>
          </a:ln>
        </p:spPr>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361"/>
        <p:cNvGrpSpPr/>
        <p:nvPr/>
      </p:nvGrpSpPr>
      <p:grpSpPr>
        <a:xfrm>
          <a:off x="0" y="0"/>
          <a:ext cx="0" cy="0"/>
          <a:chOff x="0" y="0"/>
          <a:chExt cx="0" cy="0"/>
        </a:xfrm>
      </p:grpSpPr>
      <p:sp>
        <p:nvSpPr>
          <p:cNvPr id="362" name="Google Shape;362;p79"/>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3" name="Google Shape;363;p79"/>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79"/>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79"/>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6" name="Google Shape;366;p7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3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 name="Google Shape;49;p36"/>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50" name="Google Shape;50;p36"/>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367"/>
        <p:cNvGrpSpPr/>
        <p:nvPr/>
      </p:nvGrpSpPr>
      <p:grpSpPr>
        <a:xfrm>
          <a:off x="0" y="0"/>
          <a:ext cx="0" cy="0"/>
          <a:chOff x="0" y="0"/>
          <a:chExt cx="0" cy="0"/>
        </a:xfrm>
      </p:grpSpPr>
      <p:sp>
        <p:nvSpPr>
          <p:cNvPr id="368" name="Google Shape;368;p80"/>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9" name="Google Shape;369;p80"/>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0" name="Google Shape;370;p80"/>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80"/>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2" name="Google Shape;372;p80"/>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80"/>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4" name="Google Shape;374;p80"/>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8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376"/>
        <p:cNvGrpSpPr/>
        <p:nvPr/>
      </p:nvGrpSpPr>
      <p:grpSpPr>
        <a:xfrm>
          <a:off x="0" y="0"/>
          <a:ext cx="0" cy="0"/>
          <a:chOff x="0" y="0"/>
          <a:chExt cx="0" cy="0"/>
        </a:xfrm>
      </p:grpSpPr>
      <p:sp>
        <p:nvSpPr>
          <p:cNvPr id="377" name="Google Shape;377;p81"/>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p81"/>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971260"/>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81"/>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0" name="Google Shape;380;p81"/>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81"/>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8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4_3column, panels">
  <p:cSld name="24_3column, panels">
    <p:spTree>
      <p:nvGrpSpPr>
        <p:cNvPr id="1" name="Shape 383"/>
        <p:cNvGrpSpPr/>
        <p:nvPr/>
      </p:nvGrpSpPr>
      <p:grpSpPr>
        <a:xfrm>
          <a:off x="0" y="0"/>
          <a:ext cx="0" cy="0"/>
          <a:chOff x="0" y="0"/>
          <a:chExt cx="0" cy="0"/>
        </a:xfrm>
      </p:grpSpPr>
      <p:sp>
        <p:nvSpPr>
          <p:cNvPr id="384" name="Google Shape;384;p82"/>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82"/>
          <p:cNvSpPr txBox="1">
            <a:spLocks noGrp="1"/>
          </p:cNvSpPr>
          <p:nvPr>
            <p:ph type="body" idx="1"/>
          </p:nvPr>
        </p:nvSpPr>
        <p:spPr>
          <a:xfrm>
            <a:off x="329184"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82"/>
          <p:cNvSpPr txBox="1">
            <a:spLocks noGrp="1"/>
          </p:cNvSpPr>
          <p:nvPr>
            <p:ph type="body" idx="2"/>
          </p:nvPr>
        </p:nvSpPr>
        <p:spPr>
          <a:xfrm>
            <a:off x="422141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7" name="Google Shape;387;p82"/>
          <p:cNvSpPr txBox="1">
            <a:spLocks noGrp="1"/>
          </p:cNvSpPr>
          <p:nvPr>
            <p:ph type="body" idx="3"/>
          </p:nvPr>
        </p:nvSpPr>
        <p:spPr>
          <a:xfrm>
            <a:off x="811364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8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389"/>
        <p:cNvGrpSpPr/>
        <p:nvPr/>
      </p:nvGrpSpPr>
      <p:grpSpPr>
        <a:xfrm>
          <a:off x="0" y="0"/>
          <a:ext cx="0" cy="0"/>
          <a:chOff x="0" y="0"/>
          <a:chExt cx="0" cy="0"/>
        </a:xfrm>
      </p:grpSpPr>
      <p:sp>
        <p:nvSpPr>
          <p:cNvPr id="390" name="Google Shape;390;p83"/>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83"/>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83"/>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83"/>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83"/>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8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396"/>
        <p:cNvGrpSpPr/>
        <p:nvPr/>
      </p:nvGrpSpPr>
      <p:grpSpPr>
        <a:xfrm>
          <a:off x="0" y="0"/>
          <a:ext cx="0" cy="0"/>
          <a:chOff x="0" y="0"/>
          <a:chExt cx="0" cy="0"/>
        </a:xfrm>
      </p:grpSpPr>
      <p:sp>
        <p:nvSpPr>
          <p:cNvPr id="397" name="Google Shape;397;p84"/>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8" name="Google Shape;398;p84"/>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971260"/>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9" name="Google Shape;399;p84"/>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0" name="Google Shape;400;p84"/>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84"/>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84"/>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8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404"/>
        <p:cNvGrpSpPr/>
        <p:nvPr/>
      </p:nvGrpSpPr>
      <p:grpSpPr>
        <a:xfrm>
          <a:off x="0" y="0"/>
          <a:ext cx="0" cy="0"/>
          <a:chOff x="0" y="0"/>
          <a:chExt cx="0" cy="0"/>
        </a:xfrm>
      </p:grpSpPr>
      <p:sp>
        <p:nvSpPr>
          <p:cNvPr id="405" name="Google Shape;405;p85"/>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85"/>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85"/>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85"/>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8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85"/>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411"/>
        <p:cNvGrpSpPr/>
        <p:nvPr/>
      </p:nvGrpSpPr>
      <p:grpSpPr>
        <a:xfrm>
          <a:off x="0" y="0"/>
          <a:ext cx="0" cy="0"/>
          <a:chOff x="0" y="0"/>
          <a:chExt cx="0" cy="0"/>
        </a:xfrm>
      </p:grpSpPr>
      <p:sp>
        <p:nvSpPr>
          <p:cNvPr id="412" name="Google Shape;412;p86"/>
          <p:cNvSpPr/>
          <p:nvPr/>
        </p:nvSpPr>
        <p:spPr>
          <a:xfrm>
            <a:off x="0" y="0"/>
            <a:ext cx="12192000" cy="1006475"/>
          </a:xfrm>
          <a:prstGeom prst="rect">
            <a:avLst/>
          </a:prstGeom>
          <a:solidFill>
            <a:srgbClr val="971260"/>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3" name="Google Shape;413;p86"/>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86"/>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86"/>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8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p86"/>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8" name="Google Shape;418;p86"/>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419"/>
        <p:cNvGrpSpPr/>
        <p:nvPr/>
      </p:nvGrpSpPr>
      <p:grpSpPr>
        <a:xfrm>
          <a:off x="0" y="0"/>
          <a:ext cx="0" cy="0"/>
          <a:chOff x="0" y="0"/>
          <a:chExt cx="0" cy="0"/>
        </a:xfrm>
      </p:grpSpPr>
      <p:sp>
        <p:nvSpPr>
          <p:cNvPr id="420" name="Google Shape;420;p87"/>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87"/>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87"/>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87"/>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87"/>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8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p87"/>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87"/>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428"/>
        <p:cNvGrpSpPr/>
        <p:nvPr/>
      </p:nvGrpSpPr>
      <p:grpSpPr>
        <a:xfrm>
          <a:off x="0" y="0"/>
          <a:ext cx="0" cy="0"/>
          <a:chOff x="0" y="0"/>
          <a:chExt cx="0" cy="0"/>
        </a:xfrm>
      </p:grpSpPr>
      <p:sp>
        <p:nvSpPr>
          <p:cNvPr id="429" name="Google Shape;429;p88"/>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p88"/>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1" name="Google Shape;431;p88"/>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88"/>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3" name="Google Shape;433;p88"/>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88"/>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5" name="Google Shape;435;p88"/>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88"/>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971260"/>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7" name="Google Shape;437;p88"/>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8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439"/>
        <p:cNvGrpSpPr/>
        <p:nvPr/>
      </p:nvGrpSpPr>
      <p:grpSpPr>
        <a:xfrm>
          <a:off x="0" y="0"/>
          <a:ext cx="0" cy="0"/>
          <a:chOff x="0" y="0"/>
          <a:chExt cx="0" cy="0"/>
        </a:xfrm>
      </p:grpSpPr>
      <p:sp>
        <p:nvSpPr>
          <p:cNvPr id="440" name="Google Shape;440;p89"/>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p89"/>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2" name="Google Shape;442;p89"/>
          <p:cNvSpPr>
            <a:spLocks noGrp="1"/>
          </p:cNvSpPr>
          <p:nvPr>
            <p:ph type="pic" idx="2"/>
          </p:nvPr>
        </p:nvSpPr>
        <p:spPr>
          <a:xfrm>
            <a:off x="5183188" y="987425"/>
            <a:ext cx="6172200" cy="606833"/>
          </a:xfrm>
          <a:prstGeom prst="rect">
            <a:avLst/>
          </a:prstGeom>
          <a:noFill/>
          <a:ln>
            <a:noFill/>
          </a:ln>
        </p:spPr>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52"/>
        <p:cNvGrpSpPr/>
        <p:nvPr/>
      </p:nvGrpSpPr>
      <p:grpSpPr>
        <a:xfrm>
          <a:off x="0" y="0"/>
          <a:ext cx="0" cy="0"/>
          <a:chOff x="0" y="0"/>
          <a:chExt cx="0" cy="0"/>
        </a:xfrm>
      </p:grpSpPr>
      <p:pic>
        <p:nvPicPr>
          <p:cNvPr id="53" name="Google Shape;53;p41"/>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54" name="Google Shape;54;p41"/>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55" name="Google Shape;55;p41"/>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443"/>
        <p:cNvGrpSpPr/>
        <p:nvPr/>
      </p:nvGrpSpPr>
      <p:grpSpPr>
        <a:xfrm>
          <a:off x="0" y="0"/>
          <a:ext cx="0" cy="0"/>
          <a:chOff x="0" y="0"/>
          <a:chExt cx="0" cy="0"/>
        </a:xfrm>
      </p:grpSpPr>
      <p:sp>
        <p:nvSpPr>
          <p:cNvPr id="444" name="Google Shape;444;p90"/>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5" name="Google Shape;445;p90"/>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Google Shape;446;p90"/>
          <p:cNvSpPr>
            <a:spLocks noGrp="1"/>
          </p:cNvSpPr>
          <p:nvPr>
            <p:ph type="pic" idx="2"/>
          </p:nvPr>
        </p:nvSpPr>
        <p:spPr>
          <a:xfrm>
            <a:off x="0" y="2677887"/>
            <a:ext cx="12192000" cy="4180114"/>
          </a:xfrm>
          <a:prstGeom prst="rect">
            <a:avLst/>
          </a:prstGeom>
          <a:noFill/>
          <a:ln>
            <a:noFill/>
          </a:ln>
        </p:spPr>
      </p:sp>
      <p:sp>
        <p:nvSpPr>
          <p:cNvPr id="447" name="Google Shape;447;p90"/>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8" name="Google Shape;448;p90"/>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449"/>
        <p:cNvGrpSpPr/>
        <p:nvPr/>
      </p:nvGrpSpPr>
      <p:grpSpPr>
        <a:xfrm>
          <a:off x="0" y="0"/>
          <a:ext cx="0" cy="0"/>
          <a:chOff x="0" y="0"/>
          <a:chExt cx="0" cy="0"/>
        </a:xfrm>
      </p:grpSpPr>
      <p:sp>
        <p:nvSpPr>
          <p:cNvPr id="450" name="Google Shape;450;p91"/>
          <p:cNvSpPr/>
          <p:nvPr/>
        </p:nvSpPr>
        <p:spPr>
          <a:xfrm>
            <a:off x="0" y="0"/>
            <a:ext cx="12192000" cy="1006475"/>
          </a:xfrm>
          <a:prstGeom prst="rect">
            <a:avLst/>
          </a:prstGeom>
          <a:solidFill>
            <a:srgbClr val="971260"/>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p9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452"/>
        <p:cNvGrpSpPr/>
        <p:nvPr/>
      </p:nvGrpSpPr>
      <p:grpSpPr>
        <a:xfrm>
          <a:off x="0" y="0"/>
          <a:ext cx="0" cy="0"/>
          <a:chOff x="0" y="0"/>
          <a:chExt cx="0" cy="0"/>
        </a:xfrm>
      </p:grpSpPr>
      <p:sp>
        <p:nvSpPr>
          <p:cNvPr id="453" name="Google Shape;453;p92"/>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454"/>
        <p:cNvGrpSpPr/>
        <p:nvPr/>
      </p:nvGrpSpPr>
      <p:grpSpPr>
        <a:xfrm>
          <a:off x="0" y="0"/>
          <a:ext cx="0" cy="0"/>
          <a:chOff x="0" y="0"/>
          <a:chExt cx="0" cy="0"/>
        </a:xfrm>
      </p:grpSpPr>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455"/>
        <p:cNvGrpSpPr/>
        <p:nvPr/>
      </p:nvGrpSpPr>
      <p:grpSpPr>
        <a:xfrm>
          <a:off x="0" y="0"/>
          <a:ext cx="0" cy="0"/>
          <a:chOff x="0" y="0"/>
          <a:chExt cx="0" cy="0"/>
        </a:xfrm>
      </p:grpSpPr>
      <p:sp>
        <p:nvSpPr>
          <p:cNvPr id="456" name="Google Shape;456;p94"/>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7" name="Google Shape;457;p94"/>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971260"/>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8" name="Google Shape;458;p94"/>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459"/>
        <p:cNvGrpSpPr/>
        <p:nvPr/>
      </p:nvGrpSpPr>
      <p:grpSpPr>
        <a:xfrm>
          <a:off x="0" y="0"/>
          <a:ext cx="0" cy="0"/>
          <a:chOff x="0" y="0"/>
          <a:chExt cx="0" cy="0"/>
        </a:xfrm>
      </p:grpSpPr>
      <p:sp>
        <p:nvSpPr>
          <p:cNvPr id="460" name="Google Shape;460;p95"/>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95"/>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8"/>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8"/>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769474515"/>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4_3column, panels">
  <p:cSld name="24_3column, panels">
    <p:spTree>
      <p:nvGrpSpPr>
        <p:cNvPr id="1" name="Shape 18"/>
        <p:cNvGrpSpPr/>
        <p:nvPr/>
      </p:nvGrpSpPr>
      <p:grpSpPr>
        <a:xfrm>
          <a:off x="0" y="0"/>
          <a:ext cx="0" cy="0"/>
          <a:chOff x="0" y="0"/>
          <a:chExt cx="0" cy="0"/>
        </a:xfrm>
      </p:grpSpPr>
      <p:sp>
        <p:nvSpPr>
          <p:cNvPr id="19" name="Google Shape;19;p2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9"/>
          <p:cNvSpPr txBox="1">
            <a:spLocks noGrp="1"/>
          </p:cNvSpPr>
          <p:nvPr>
            <p:ph type="body" idx="1"/>
          </p:nvPr>
        </p:nvSpPr>
        <p:spPr>
          <a:xfrm>
            <a:off x="329184"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9"/>
          <p:cNvSpPr txBox="1">
            <a:spLocks noGrp="1"/>
          </p:cNvSpPr>
          <p:nvPr>
            <p:ph type="body" idx="2"/>
          </p:nvPr>
        </p:nvSpPr>
        <p:spPr>
          <a:xfrm>
            <a:off x="422141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3"/>
          </p:nvPr>
        </p:nvSpPr>
        <p:spPr>
          <a:xfrm>
            <a:off x="811364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92556914"/>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4"/>
        <p:cNvGrpSpPr/>
        <p:nvPr/>
      </p:nvGrpSpPr>
      <p:grpSpPr>
        <a:xfrm>
          <a:off x="0" y="0"/>
          <a:ext cx="0" cy="0"/>
          <a:chOff x="0" y="0"/>
          <a:chExt cx="0" cy="0"/>
        </a:xfrm>
      </p:grpSpPr>
      <p:sp>
        <p:nvSpPr>
          <p:cNvPr id="25" name="Google Shape;25;p3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59844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
        <p:cNvGrpSpPr/>
        <p:nvPr/>
      </p:nvGrpSpPr>
      <p:grpSpPr>
        <a:xfrm>
          <a:off x="0" y="0"/>
          <a:ext cx="0" cy="0"/>
          <a:chOff x="0" y="0"/>
          <a:chExt cx="0" cy="0"/>
        </a:xfrm>
      </p:grpSpPr>
      <p:sp>
        <p:nvSpPr>
          <p:cNvPr id="31" name="Google Shape;31;p30"/>
          <p:cNvSpPr>
            <a:spLocks noGrp="1"/>
          </p:cNvSpPr>
          <p:nvPr>
            <p:ph type="pic" idx="2"/>
          </p:nvPr>
        </p:nvSpPr>
        <p:spPr>
          <a:xfrm>
            <a:off x="6556916" y="0"/>
            <a:ext cx="5635083" cy="6858000"/>
          </a:xfrm>
          <a:prstGeom prst="rect">
            <a:avLst/>
          </a:prstGeom>
          <a:noFill/>
          <a:ln>
            <a:noFill/>
          </a:ln>
        </p:spPr>
      </p:sp>
      <p:sp>
        <p:nvSpPr>
          <p:cNvPr id="32" name="Google Shape;32;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308930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57"/>
        <p:cNvGrpSpPr/>
        <p:nvPr/>
      </p:nvGrpSpPr>
      <p:grpSpPr>
        <a:xfrm>
          <a:off x="0" y="0"/>
          <a:ext cx="0" cy="0"/>
          <a:chOff x="0" y="0"/>
          <a:chExt cx="0" cy="0"/>
        </a:xfrm>
      </p:grpSpPr>
      <p:pic>
        <p:nvPicPr>
          <p:cNvPr id="58" name="Google Shape;58;p4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59" name="Google Shape;59;p42"/>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42"/>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8_1 column, halfWidth wHeader, fullBleed img">
    <p:spTree>
      <p:nvGrpSpPr>
        <p:cNvPr id="1" name="Shape 38"/>
        <p:cNvGrpSpPr/>
        <p:nvPr/>
      </p:nvGrpSpPr>
      <p:grpSpPr>
        <a:xfrm>
          <a:off x="0" y="0"/>
          <a:ext cx="0" cy="0"/>
          <a:chOff x="0" y="0"/>
          <a:chExt cx="0" cy="0"/>
        </a:xfrm>
      </p:grpSpPr>
      <p:sp>
        <p:nvSpPr>
          <p:cNvPr id="39" name="Google Shape;39;p96"/>
          <p:cNvSpPr>
            <a:spLocks noGrp="1"/>
          </p:cNvSpPr>
          <p:nvPr>
            <p:ph type="pic" idx="2"/>
          </p:nvPr>
        </p:nvSpPr>
        <p:spPr>
          <a:xfrm>
            <a:off x="6556916" y="0"/>
            <a:ext cx="5635083" cy="6858000"/>
          </a:xfrm>
          <a:prstGeom prst="rect">
            <a:avLst/>
          </a:prstGeom>
          <a:noFill/>
          <a:ln>
            <a:noFill/>
          </a:ln>
        </p:spPr>
      </p:sp>
      <p:sp>
        <p:nvSpPr>
          <p:cNvPr id="40" name="Google Shape;40;p96"/>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96"/>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6"/>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6"/>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6"/>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1391857"/>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3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 name="Google Shape;49;p36"/>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50" name="Google Shape;50;p36"/>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416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8_1 column, halfWidth wHeader, fullBleed img">
  <p:cSld name="8_1 column, halfWidth wHeader, fullBleed img">
    <p:spTree>
      <p:nvGrpSpPr>
        <p:cNvPr id="1" name="Shape 52"/>
        <p:cNvGrpSpPr/>
        <p:nvPr/>
      </p:nvGrpSpPr>
      <p:grpSpPr>
        <a:xfrm>
          <a:off x="0" y="0"/>
          <a:ext cx="0" cy="0"/>
          <a:chOff x="0" y="0"/>
          <a:chExt cx="0" cy="0"/>
        </a:xfrm>
      </p:grpSpPr>
      <p:sp>
        <p:nvSpPr>
          <p:cNvPr id="53" name="Google Shape;53;p37"/>
          <p:cNvSpPr>
            <a:spLocks noGrp="1"/>
          </p:cNvSpPr>
          <p:nvPr>
            <p:ph type="pic" idx="2"/>
          </p:nvPr>
        </p:nvSpPr>
        <p:spPr>
          <a:xfrm>
            <a:off x="3243352" y="0"/>
            <a:ext cx="9537371" cy="6858000"/>
          </a:xfrm>
          <a:prstGeom prst="rect">
            <a:avLst/>
          </a:prstGeom>
          <a:noFill/>
          <a:ln>
            <a:noFill/>
          </a:ln>
        </p:spPr>
      </p:sp>
      <p:sp>
        <p:nvSpPr>
          <p:cNvPr id="54" name="Google Shape;54;p37"/>
          <p:cNvSpPr/>
          <p:nvPr/>
        </p:nvSpPr>
        <p:spPr>
          <a:xfrm>
            <a:off x="1" y="0"/>
            <a:ext cx="3245128" cy="6858000"/>
          </a:xfrm>
          <a:prstGeom prst="rect">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7"/>
          <p:cNvSpPr txBox="1">
            <a:spLocks noGrp="1"/>
          </p:cNvSpPr>
          <p:nvPr>
            <p:ph type="title"/>
          </p:nvPr>
        </p:nvSpPr>
        <p:spPr>
          <a:xfrm>
            <a:off x="412471" y="1440493"/>
            <a:ext cx="2418411" cy="25207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5417831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6"/>
        <p:cNvGrpSpPr/>
        <p:nvPr/>
      </p:nvGrpSpPr>
      <p:grpSpPr>
        <a:xfrm>
          <a:off x="0" y="0"/>
          <a:ext cx="0" cy="0"/>
          <a:chOff x="0" y="0"/>
          <a:chExt cx="0" cy="0"/>
        </a:xfrm>
      </p:grpSpPr>
      <p:pic>
        <p:nvPicPr>
          <p:cNvPr id="57" name="Google Shape;57;p3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58" name="Google Shape;58;p38"/>
          <p:cNvSpPr/>
          <p:nvPr/>
        </p:nvSpPr>
        <p:spPr>
          <a:xfrm>
            <a:off x="616226" y="576470"/>
            <a:ext cx="10873409" cy="5645426"/>
          </a:xfrm>
          <a:prstGeom prst="rect">
            <a:avLst/>
          </a:prstGeom>
          <a:solidFill>
            <a:srgbClr val="F6F3EB"/>
          </a:solidFill>
          <a:ln>
            <a:noFill/>
          </a:ln>
          <a:effectLst>
            <a:outerShdw blurRad="209195"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38"/>
          <p:cNvPicPr preferRelativeResize="0"/>
          <p:nvPr/>
        </p:nvPicPr>
        <p:blipFill rotWithShape="1">
          <a:blip r:embed="rId3">
            <a:alphaModFix/>
          </a:blip>
          <a:srcRect/>
          <a:stretch/>
        </p:blipFill>
        <p:spPr>
          <a:xfrm>
            <a:off x="1546225" y="2543338"/>
            <a:ext cx="4859385" cy="914400"/>
          </a:xfrm>
          <a:prstGeom prst="rect">
            <a:avLst/>
          </a:prstGeom>
          <a:noFill/>
          <a:ln>
            <a:noFill/>
          </a:ln>
        </p:spPr>
      </p:pic>
      <p:grpSp>
        <p:nvGrpSpPr>
          <p:cNvPr id="60" name="Google Shape;60;p38"/>
          <p:cNvGrpSpPr/>
          <p:nvPr/>
        </p:nvGrpSpPr>
        <p:grpSpPr>
          <a:xfrm>
            <a:off x="7258050" y="1809750"/>
            <a:ext cx="2705100" cy="2705100"/>
            <a:chOff x="7258050" y="2057400"/>
            <a:chExt cx="2705100" cy="2705100"/>
          </a:xfrm>
        </p:grpSpPr>
        <p:sp>
          <p:nvSpPr>
            <p:cNvPr id="61" name="Google Shape;61;p38"/>
            <p:cNvSpPr/>
            <p:nvPr/>
          </p:nvSpPr>
          <p:spPr>
            <a:xfrm>
              <a:off x="7258050" y="2057400"/>
              <a:ext cx="2705100" cy="2705100"/>
            </a:xfrm>
            <a:prstGeom prst="rect">
              <a:avLst/>
            </a:prstGeom>
            <a:solidFill>
              <a:schemeClr val="lt1"/>
            </a:solidFill>
            <a:ln>
              <a:noFill/>
            </a:ln>
            <a:effectLst>
              <a:outerShdw blurRad="254000" dist="1270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8"/>
            <p:cNvSpPr txBox="1"/>
            <p:nvPr/>
          </p:nvSpPr>
          <p:spPr>
            <a:xfrm>
              <a:off x="7774921" y="2329150"/>
              <a:ext cx="16713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Developed by</a:t>
              </a:r>
              <a:endParaRPr sz="1400" b="0" i="0" u="none" strike="noStrike" cap="none">
                <a:solidFill>
                  <a:srgbClr val="000000"/>
                </a:solidFill>
                <a:latin typeface="Arial"/>
                <a:ea typeface="Arial"/>
                <a:cs typeface="Arial"/>
                <a:sym typeface="Arial"/>
              </a:endParaRPr>
            </a:p>
          </p:txBody>
        </p:sp>
        <p:pic>
          <p:nvPicPr>
            <p:cNvPr id="63" name="Google Shape;63;p38"/>
            <p:cNvPicPr preferRelativeResize="0"/>
            <p:nvPr/>
          </p:nvPicPr>
          <p:blipFill rotWithShape="1">
            <a:blip r:embed="rId4">
              <a:alphaModFix/>
            </a:blip>
            <a:srcRect l="15178" t="11123" r="13594"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2475813309"/>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64"/>
        <p:cNvGrpSpPr/>
        <p:nvPr/>
      </p:nvGrpSpPr>
      <p:grpSpPr>
        <a:xfrm>
          <a:off x="0" y="0"/>
          <a:ext cx="0" cy="0"/>
          <a:chOff x="0" y="0"/>
          <a:chExt cx="0" cy="0"/>
        </a:xfrm>
      </p:grpSpPr>
      <p:pic>
        <p:nvPicPr>
          <p:cNvPr id="65" name="Google Shape;65;p39"/>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6" name="Google Shape;66;p39"/>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67" name="Google Shape;67;p39"/>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209301594"/>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69"/>
        <p:cNvGrpSpPr/>
        <p:nvPr/>
      </p:nvGrpSpPr>
      <p:grpSpPr>
        <a:xfrm>
          <a:off x="0" y="0"/>
          <a:ext cx="0" cy="0"/>
          <a:chOff x="0" y="0"/>
          <a:chExt cx="0" cy="0"/>
        </a:xfrm>
      </p:grpSpPr>
      <p:pic>
        <p:nvPicPr>
          <p:cNvPr id="70" name="Google Shape;70;p40"/>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1" name="Google Shape;71;p40"/>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40"/>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17439663"/>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74"/>
        <p:cNvGrpSpPr/>
        <p:nvPr/>
      </p:nvGrpSpPr>
      <p:grpSpPr>
        <a:xfrm>
          <a:off x="0" y="0"/>
          <a:ext cx="0" cy="0"/>
          <a:chOff x="0" y="0"/>
          <a:chExt cx="0" cy="0"/>
        </a:xfrm>
      </p:grpSpPr>
      <p:pic>
        <p:nvPicPr>
          <p:cNvPr id="75" name="Google Shape;75;p41"/>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6" name="Google Shape;76;p41"/>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41"/>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9" name="Google Shape;79;p41"/>
          <p:cNvGrpSpPr/>
          <p:nvPr/>
        </p:nvGrpSpPr>
        <p:grpSpPr>
          <a:xfrm>
            <a:off x="424602" y="-1"/>
            <a:ext cx="1389888" cy="2099322"/>
            <a:chOff x="2413975" y="-1"/>
            <a:chExt cx="1389888" cy="2099322"/>
          </a:xfrm>
        </p:grpSpPr>
        <p:grpSp>
          <p:nvGrpSpPr>
            <p:cNvPr id="80" name="Google Shape;80;p41"/>
            <p:cNvGrpSpPr/>
            <p:nvPr/>
          </p:nvGrpSpPr>
          <p:grpSpPr>
            <a:xfrm>
              <a:off x="2413975" y="-1"/>
              <a:ext cx="1389888" cy="2099322"/>
              <a:chOff x="2365422" y="-1"/>
              <a:chExt cx="1460502" cy="2099322"/>
            </a:xfrm>
          </p:grpSpPr>
          <p:sp>
            <p:nvSpPr>
              <p:cNvPr id="81" name="Google Shape;81;p41"/>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1"/>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41"/>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4" name="Google Shape;84;p41"/>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1"/>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4888612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5_Title">
  <p:cSld name="15_Title">
    <p:spTree>
      <p:nvGrpSpPr>
        <p:cNvPr id="1" name="Shape 86"/>
        <p:cNvGrpSpPr/>
        <p:nvPr/>
      </p:nvGrpSpPr>
      <p:grpSpPr>
        <a:xfrm>
          <a:off x="0" y="0"/>
          <a:ext cx="0" cy="0"/>
          <a:chOff x="0" y="0"/>
          <a:chExt cx="0" cy="0"/>
        </a:xfrm>
      </p:grpSpPr>
      <p:pic>
        <p:nvPicPr>
          <p:cNvPr id="87" name="Google Shape;87;p4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88" name="Google Shape;88;p42"/>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2"/>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2"/>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1" name="Google Shape;91;p42"/>
          <p:cNvGrpSpPr/>
          <p:nvPr/>
        </p:nvGrpSpPr>
        <p:grpSpPr>
          <a:xfrm>
            <a:off x="424602" y="-1"/>
            <a:ext cx="1389888" cy="2099322"/>
            <a:chOff x="2413975" y="-1"/>
            <a:chExt cx="1389888" cy="2099322"/>
          </a:xfrm>
        </p:grpSpPr>
        <p:grpSp>
          <p:nvGrpSpPr>
            <p:cNvPr id="92" name="Google Shape;92;p42"/>
            <p:cNvGrpSpPr/>
            <p:nvPr/>
          </p:nvGrpSpPr>
          <p:grpSpPr>
            <a:xfrm>
              <a:off x="2413975" y="-1"/>
              <a:ext cx="1389888" cy="2099322"/>
              <a:chOff x="2365422" y="-1"/>
              <a:chExt cx="1460502" cy="2099322"/>
            </a:xfrm>
          </p:grpSpPr>
          <p:sp>
            <p:nvSpPr>
              <p:cNvPr id="93" name="Google Shape;93;p42"/>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2"/>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42"/>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 name="Google Shape;96;p42"/>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42"/>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06541185"/>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6_Title">
  <p:cSld name="16_Title">
    <p:spTree>
      <p:nvGrpSpPr>
        <p:cNvPr id="1" name="Shape 98"/>
        <p:cNvGrpSpPr/>
        <p:nvPr/>
      </p:nvGrpSpPr>
      <p:grpSpPr>
        <a:xfrm>
          <a:off x="0" y="0"/>
          <a:ext cx="0" cy="0"/>
          <a:chOff x="0" y="0"/>
          <a:chExt cx="0" cy="0"/>
        </a:xfrm>
      </p:grpSpPr>
      <p:pic>
        <p:nvPicPr>
          <p:cNvPr id="99" name="Google Shape;99;p4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00" name="Google Shape;100;p43"/>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3" name="Google Shape;103;p43"/>
          <p:cNvGrpSpPr/>
          <p:nvPr/>
        </p:nvGrpSpPr>
        <p:grpSpPr>
          <a:xfrm>
            <a:off x="424602" y="-1"/>
            <a:ext cx="1389888" cy="2099322"/>
            <a:chOff x="2413975" y="-1"/>
            <a:chExt cx="1389888" cy="2099322"/>
          </a:xfrm>
        </p:grpSpPr>
        <p:grpSp>
          <p:nvGrpSpPr>
            <p:cNvPr id="104" name="Google Shape;104;p43"/>
            <p:cNvGrpSpPr/>
            <p:nvPr/>
          </p:nvGrpSpPr>
          <p:grpSpPr>
            <a:xfrm>
              <a:off x="2413975" y="-1"/>
              <a:ext cx="1389888" cy="2099322"/>
              <a:chOff x="2365422" y="-1"/>
              <a:chExt cx="1460502" cy="2099322"/>
            </a:xfrm>
          </p:grpSpPr>
          <p:sp>
            <p:nvSpPr>
              <p:cNvPr id="105" name="Google Shape;105;p4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4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7" name="Google Shape;107;p4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8" name="Google Shape;108;p43"/>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4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32836580"/>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12" name="Google Shape;112;p44"/>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15" name="Google Shape;115;p44"/>
          <p:cNvGrpSpPr/>
          <p:nvPr/>
        </p:nvGrpSpPr>
        <p:grpSpPr>
          <a:xfrm>
            <a:off x="424602" y="-1"/>
            <a:ext cx="1389888" cy="2099322"/>
            <a:chOff x="2413975" y="-1"/>
            <a:chExt cx="1389888" cy="2099322"/>
          </a:xfrm>
        </p:grpSpPr>
        <p:grpSp>
          <p:nvGrpSpPr>
            <p:cNvPr id="116" name="Google Shape;116;p44"/>
            <p:cNvGrpSpPr/>
            <p:nvPr/>
          </p:nvGrpSpPr>
          <p:grpSpPr>
            <a:xfrm>
              <a:off x="2413975" y="-1"/>
              <a:ext cx="1389888" cy="2099322"/>
              <a:chOff x="2365422" y="-1"/>
              <a:chExt cx="1460502" cy="2099322"/>
            </a:xfrm>
          </p:grpSpPr>
          <p:sp>
            <p:nvSpPr>
              <p:cNvPr id="117" name="Google Shape;117;p4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4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0" name="Google Shape;120;p44"/>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77757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62"/>
        <p:cNvGrpSpPr/>
        <p:nvPr/>
      </p:nvGrpSpPr>
      <p:grpSpPr>
        <a:xfrm>
          <a:off x="0" y="0"/>
          <a:ext cx="0" cy="0"/>
          <a:chOff x="0" y="0"/>
          <a:chExt cx="0" cy="0"/>
        </a:xfrm>
      </p:grpSpPr>
      <p:pic>
        <p:nvPicPr>
          <p:cNvPr id="63" name="Google Shape;63;p4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4" name="Google Shape;64;p43"/>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4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67" name="Google Shape;67;p43"/>
          <p:cNvGrpSpPr/>
          <p:nvPr/>
        </p:nvGrpSpPr>
        <p:grpSpPr>
          <a:xfrm>
            <a:off x="424602" y="-1"/>
            <a:ext cx="1389888" cy="2099322"/>
            <a:chOff x="2413975" y="-1"/>
            <a:chExt cx="1389888" cy="2099322"/>
          </a:xfrm>
        </p:grpSpPr>
        <p:grpSp>
          <p:nvGrpSpPr>
            <p:cNvPr id="68" name="Google Shape;68;p43"/>
            <p:cNvGrpSpPr/>
            <p:nvPr/>
          </p:nvGrpSpPr>
          <p:grpSpPr>
            <a:xfrm>
              <a:off x="2413975" y="-1"/>
              <a:ext cx="1389888" cy="2099322"/>
              <a:chOff x="2365422" y="-1"/>
              <a:chExt cx="1460502" cy="2099322"/>
            </a:xfrm>
          </p:grpSpPr>
          <p:sp>
            <p:nvSpPr>
              <p:cNvPr id="69" name="Google Shape;69;p4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4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1" name="Google Shape;71;p4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2" name="Google Shape;72;p43"/>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4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6_1 column full-width" type="obj">
  <p:cSld name="6_1 column full-width">
    <p:spTree>
      <p:nvGrpSpPr>
        <p:cNvPr id="1" name="Shape 122"/>
        <p:cNvGrpSpPr/>
        <p:nvPr/>
      </p:nvGrpSpPr>
      <p:grpSpPr>
        <a:xfrm>
          <a:off x="0" y="0"/>
          <a:ext cx="0" cy="0"/>
          <a:chOff x="0" y="0"/>
          <a:chExt cx="0" cy="0"/>
        </a:xfrm>
      </p:grpSpPr>
      <p:sp>
        <p:nvSpPr>
          <p:cNvPr id="123" name="Google Shape;123;p45"/>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5"/>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35077683"/>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2_2 column" type="twoObj">
  <p:cSld name="12_2 column">
    <p:spTree>
      <p:nvGrpSpPr>
        <p:cNvPr id="1" name="Shape 127"/>
        <p:cNvGrpSpPr/>
        <p:nvPr/>
      </p:nvGrpSpPr>
      <p:grpSpPr>
        <a:xfrm>
          <a:off x="0" y="0"/>
          <a:ext cx="0" cy="0"/>
          <a:chOff x="0" y="0"/>
          <a:chExt cx="0" cy="0"/>
        </a:xfrm>
      </p:grpSpPr>
      <p:sp>
        <p:nvSpPr>
          <p:cNvPr id="128" name="Google Shape;128;p4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7"/>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7"/>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43100234"/>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32"/>
        <p:cNvGrpSpPr/>
        <p:nvPr/>
      </p:nvGrpSpPr>
      <p:grpSpPr>
        <a:xfrm>
          <a:off x="0" y="0"/>
          <a:ext cx="0" cy="0"/>
          <a:chOff x="0" y="0"/>
          <a:chExt cx="0" cy="0"/>
        </a:xfrm>
      </p:grpSpPr>
      <p:sp>
        <p:nvSpPr>
          <p:cNvPr id="133" name="Google Shape;133;p48"/>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8"/>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48"/>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8"/>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48"/>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40897238"/>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9_1 column, halfWidth wHeader, fullBleed img">
  <p:cSld name="9_1 column, halfWidth wHeader, fullBleed img">
    <p:spTree>
      <p:nvGrpSpPr>
        <p:cNvPr id="1" name="Shape 139"/>
        <p:cNvGrpSpPr/>
        <p:nvPr/>
      </p:nvGrpSpPr>
      <p:grpSpPr>
        <a:xfrm>
          <a:off x="0" y="0"/>
          <a:ext cx="0" cy="0"/>
          <a:chOff x="0" y="0"/>
          <a:chExt cx="0" cy="0"/>
        </a:xfrm>
      </p:grpSpPr>
      <p:sp>
        <p:nvSpPr>
          <p:cNvPr id="140" name="Google Shape;140;p49"/>
          <p:cNvSpPr>
            <a:spLocks noGrp="1"/>
          </p:cNvSpPr>
          <p:nvPr>
            <p:ph type="pic" idx="2"/>
          </p:nvPr>
        </p:nvSpPr>
        <p:spPr>
          <a:xfrm>
            <a:off x="6556916" y="0"/>
            <a:ext cx="5635083" cy="6858000"/>
          </a:xfrm>
          <a:prstGeom prst="rect">
            <a:avLst/>
          </a:prstGeom>
          <a:noFill/>
          <a:ln>
            <a:noFill/>
          </a:ln>
        </p:spPr>
      </p:sp>
      <p:sp>
        <p:nvSpPr>
          <p:cNvPr id="141" name="Google Shape;141;p49"/>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9"/>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9"/>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9"/>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9"/>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9"/>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4"/>
          </p:nvPr>
        </p:nvSpPr>
        <p:spPr>
          <a:xfrm>
            <a:off x="7943850" y="1955800"/>
            <a:ext cx="3143250" cy="235902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2985339"/>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148"/>
        <p:cNvGrpSpPr/>
        <p:nvPr/>
      </p:nvGrpSpPr>
      <p:grpSpPr>
        <a:xfrm>
          <a:off x="0" y="0"/>
          <a:ext cx="0" cy="0"/>
          <a:chOff x="0" y="0"/>
          <a:chExt cx="0" cy="0"/>
        </a:xfrm>
      </p:grpSpPr>
      <p:sp>
        <p:nvSpPr>
          <p:cNvPr id="149" name="Google Shape;149;p5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50"/>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0"/>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0"/>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a:spLocks noGrp="1"/>
          </p:cNvSpPr>
          <p:nvPr>
            <p:ph type="pic" idx="3"/>
          </p:nvPr>
        </p:nvSpPr>
        <p:spPr>
          <a:xfrm>
            <a:off x="6556916" y="0"/>
            <a:ext cx="5635083" cy="6858000"/>
          </a:xfrm>
          <a:prstGeom prst="rect">
            <a:avLst/>
          </a:prstGeom>
          <a:noFill/>
          <a:ln>
            <a:noFill/>
          </a:ln>
        </p:spPr>
      </p:sp>
    </p:spTree>
    <p:extLst>
      <p:ext uri="{BB962C8B-B14F-4D97-AF65-F5344CB8AC3E}">
        <p14:creationId xmlns:p14="http://schemas.microsoft.com/office/powerpoint/2010/main" val="2099397159"/>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55"/>
        <p:cNvGrpSpPr/>
        <p:nvPr/>
      </p:nvGrpSpPr>
      <p:grpSpPr>
        <a:xfrm>
          <a:off x="0" y="0"/>
          <a:ext cx="0" cy="0"/>
          <a:chOff x="0" y="0"/>
          <a:chExt cx="0" cy="0"/>
        </a:xfrm>
      </p:grpSpPr>
      <p:sp>
        <p:nvSpPr>
          <p:cNvPr id="156" name="Google Shape;156;p5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51"/>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1"/>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1"/>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46032877"/>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61"/>
        <p:cNvGrpSpPr/>
        <p:nvPr/>
      </p:nvGrpSpPr>
      <p:grpSpPr>
        <a:xfrm>
          <a:off x="0" y="0"/>
          <a:ext cx="0" cy="0"/>
          <a:chOff x="0" y="0"/>
          <a:chExt cx="0" cy="0"/>
        </a:xfrm>
      </p:grpSpPr>
      <p:sp>
        <p:nvSpPr>
          <p:cNvPr id="162" name="Google Shape;162;p52"/>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2"/>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52"/>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2"/>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52"/>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2"/>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52"/>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37727099"/>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70"/>
        <p:cNvGrpSpPr/>
        <p:nvPr/>
      </p:nvGrpSpPr>
      <p:grpSpPr>
        <a:xfrm>
          <a:off x="0" y="0"/>
          <a:ext cx="0" cy="0"/>
          <a:chOff x="0" y="0"/>
          <a:chExt cx="0" cy="0"/>
        </a:xfrm>
      </p:grpSpPr>
      <p:sp>
        <p:nvSpPr>
          <p:cNvPr id="171" name="Google Shape;171;p53"/>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3"/>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3"/>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3"/>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3"/>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33742744"/>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77"/>
        <p:cNvGrpSpPr/>
        <p:nvPr/>
      </p:nvGrpSpPr>
      <p:grpSpPr>
        <a:xfrm>
          <a:off x="0" y="0"/>
          <a:ext cx="0" cy="0"/>
          <a:chOff x="0" y="0"/>
          <a:chExt cx="0" cy="0"/>
        </a:xfrm>
      </p:grpSpPr>
      <p:sp>
        <p:nvSpPr>
          <p:cNvPr id="178" name="Google Shape;178;p5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4"/>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4"/>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4"/>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4"/>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6690761"/>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84"/>
        <p:cNvGrpSpPr/>
        <p:nvPr/>
      </p:nvGrpSpPr>
      <p:grpSpPr>
        <a:xfrm>
          <a:off x="0" y="0"/>
          <a:ext cx="0" cy="0"/>
          <a:chOff x="0" y="0"/>
          <a:chExt cx="0" cy="0"/>
        </a:xfrm>
      </p:grpSpPr>
      <p:sp>
        <p:nvSpPr>
          <p:cNvPr id="185" name="Google Shape;185;p55"/>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55"/>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5"/>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5"/>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5"/>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5"/>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788636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p:cSld name="15_Title">
    <p:spTree>
      <p:nvGrpSpPr>
        <p:cNvPr id="1" name="Shape 74"/>
        <p:cNvGrpSpPr/>
        <p:nvPr/>
      </p:nvGrpSpPr>
      <p:grpSpPr>
        <a:xfrm>
          <a:off x="0" y="0"/>
          <a:ext cx="0" cy="0"/>
          <a:chOff x="0" y="0"/>
          <a:chExt cx="0" cy="0"/>
        </a:xfrm>
      </p:grpSpPr>
      <p:pic>
        <p:nvPicPr>
          <p:cNvPr id="75" name="Google Shape;75;p4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6" name="Google Shape;76;p44"/>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4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9" name="Google Shape;79;p44"/>
          <p:cNvGrpSpPr/>
          <p:nvPr/>
        </p:nvGrpSpPr>
        <p:grpSpPr>
          <a:xfrm>
            <a:off x="424602" y="-1"/>
            <a:ext cx="1389888" cy="2099322"/>
            <a:chOff x="2413975" y="-1"/>
            <a:chExt cx="1389888" cy="2099322"/>
          </a:xfrm>
        </p:grpSpPr>
        <p:grpSp>
          <p:nvGrpSpPr>
            <p:cNvPr id="80" name="Google Shape;80;p44"/>
            <p:cNvGrpSpPr/>
            <p:nvPr/>
          </p:nvGrpSpPr>
          <p:grpSpPr>
            <a:xfrm>
              <a:off x="2413975" y="-1"/>
              <a:ext cx="1389888" cy="2099322"/>
              <a:chOff x="2365422" y="-1"/>
              <a:chExt cx="1460502" cy="2099322"/>
            </a:xfrm>
          </p:grpSpPr>
          <p:sp>
            <p:nvSpPr>
              <p:cNvPr id="81" name="Google Shape;81;p4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4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4" name="Google Shape;84;p44"/>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92"/>
        <p:cNvGrpSpPr/>
        <p:nvPr/>
      </p:nvGrpSpPr>
      <p:grpSpPr>
        <a:xfrm>
          <a:off x="0" y="0"/>
          <a:ext cx="0" cy="0"/>
          <a:chOff x="0" y="0"/>
          <a:chExt cx="0" cy="0"/>
        </a:xfrm>
      </p:grpSpPr>
      <p:sp>
        <p:nvSpPr>
          <p:cNvPr id="193" name="Google Shape;193;p5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56"/>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6"/>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6"/>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6"/>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84401484"/>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99"/>
        <p:cNvGrpSpPr/>
        <p:nvPr/>
      </p:nvGrpSpPr>
      <p:grpSpPr>
        <a:xfrm>
          <a:off x="0" y="0"/>
          <a:ext cx="0" cy="0"/>
          <a:chOff x="0" y="0"/>
          <a:chExt cx="0" cy="0"/>
        </a:xfrm>
      </p:grpSpPr>
      <p:sp>
        <p:nvSpPr>
          <p:cNvPr id="200" name="Google Shape;200;p5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57"/>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7"/>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7"/>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7"/>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7"/>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2549600"/>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207"/>
        <p:cNvGrpSpPr/>
        <p:nvPr/>
      </p:nvGrpSpPr>
      <p:grpSpPr>
        <a:xfrm>
          <a:off x="0" y="0"/>
          <a:ext cx="0" cy="0"/>
          <a:chOff x="0" y="0"/>
          <a:chExt cx="0" cy="0"/>
        </a:xfrm>
      </p:grpSpPr>
      <p:sp>
        <p:nvSpPr>
          <p:cNvPr id="208" name="Google Shape;208;p58"/>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58"/>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8"/>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8"/>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8"/>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74989276"/>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16"/>
        <p:cNvGrpSpPr/>
        <p:nvPr/>
      </p:nvGrpSpPr>
      <p:grpSpPr>
        <a:xfrm>
          <a:off x="0" y="0"/>
          <a:ext cx="0" cy="0"/>
          <a:chOff x="0" y="0"/>
          <a:chExt cx="0" cy="0"/>
        </a:xfrm>
      </p:grpSpPr>
      <p:sp>
        <p:nvSpPr>
          <p:cNvPr id="217" name="Google Shape;217;p59"/>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9"/>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9"/>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9"/>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59"/>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59"/>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9"/>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59"/>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53980006"/>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5_Title Left, Picture Right" type="picTx">
  <p:cSld name="25_Title Left, Picture Right">
    <p:spTree>
      <p:nvGrpSpPr>
        <p:cNvPr id="1" name="Shape 227"/>
        <p:cNvGrpSpPr/>
        <p:nvPr/>
      </p:nvGrpSpPr>
      <p:grpSpPr>
        <a:xfrm>
          <a:off x="0" y="0"/>
          <a:ext cx="0" cy="0"/>
          <a:chOff x="0" y="0"/>
          <a:chExt cx="0" cy="0"/>
        </a:xfrm>
      </p:grpSpPr>
      <p:sp>
        <p:nvSpPr>
          <p:cNvPr id="228" name="Google Shape;228;p60"/>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0"/>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60"/>
          <p:cNvSpPr>
            <a:spLocks noGrp="1"/>
          </p:cNvSpPr>
          <p:nvPr>
            <p:ph type="pic" idx="2"/>
          </p:nvPr>
        </p:nvSpPr>
        <p:spPr>
          <a:xfrm>
            <a:off x="5183188" y="987425"/>
            <a:ext cx="6172200" cy="606833"/>
          </a:xfrm>
          <a:prstGeom prst="rect">
            <a:avLst/>
          </a:prstGeom>
          <a:noFill/>
          <a:ln>
            <a:noFill/>
          </a:ln>
        </p:spPr>
      </p:sp>
    </p:spTree>
    <p:extLst>
      <p:ext uri="{BB962C8B-B14F-4D97-AF65-F5344CB8AC3E}">
        <p14:creationId xmlns:p14="http://schemas.microsoft.com/office/powerpoint/2010/main" val="1278947785"/>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31"/>
        <p:cNvGrpSpPr/>
        <p:nvPr/>
      </p:nvGrpSpPr>
      <p:grpSpPr>
        <a:xfrm>
          <a:off x="0" y="0"/>
          <a:ext cx="0" cy="0"/>
          <a:chOff x="0" y="0"/>
          <a:chExt cx="0" cy="0"/>
        </a:xfrm>
      </p:grpSpPr>
      <p:sp>
        <p:nvSpPr>
          <p:cNvPr id="232" name="Google Shape;232;p61"/>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61"/>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1"/>
          <p:cNvSpPr>
            <a:spLocks noGrp="1"/>
          </p:cNvSpPr>
          <p:nvPr>
            <p:ph type="pic" idx="2"/>
          </p:nvPr>
        </p:nvSpPr>
        <p:spPr>
          <a:xfrm>
            <a:off x="0" y="2677887"/>
            <a:ext cx="12192000" cy="4180114"/>
          </a:xfrm>
          <a:prstGeom prst="rect">
            <a:avLst/>
          </a:prstGeom>
          <a:noFill/>
          <a:ln>
            <a:noFill/>
          </a:ln>
        </p:spPr>
      </p:sp>
      <p:sp>
        <p:nvSpPr>
          <p:cNvPr id="235" name="Google Shape;235;p61"/>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1"/>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837267638"/>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37"/>
        <p:cNvGrpSpPr/>
        <p:nvPr/>
      </p:nvGrpSpPr>
      <p:grpSpPr>
        <a:xfrm>
          <a:off x="0" y="0"/>
          <a:ext cx="0" cy="0"/>
          <a:chOff x="0" y="0"/>
          <a:chExt cx="0" cy="0"/>
        </a:xfrm>
      </p:grpSpPr>
      <p:sp>
        <p:nvSpPr>
          <p:cNvPr id="238" name="Google Shape;238;p62"/>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6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57863518"/>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8_title only, noPanel" type="titleOnly">
  <p:cSld name="28_title only, noPanel">
    <p:spTree>
      <p:nvGrpSpPr>
        <p:cNvPr id="1" name="Shape 240"/>
        <p:cNvGrpSpPr/>
        <p:nvPr/>
      </p:nvGrpSpPr>
      <p:grpSpPr>
        <a:xfrm>
          <a:off x="0" y="0"/>
          <a:ext cx="0" cy="0"/>
          <a:chOff x="0" y="0"/>
          <a:chExt cx="0" cy="0"/>
        </a:xfrm>
      </p:grpSpPr>
      <p:sp>
        <p:nvSpPr>
          <p:cNvPr id="241" name="Google Shape;241;p63"/>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50530872"/>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9_blank" type="blank">
  <p:cSld name="29_blank">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4065887862"/>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43"/>
        <p:cNvGrpSpPr/>
        <p:nvPr/>
      </p:nvGrpSpPr>
      <p:grpSpPr>
        <a:xfrm>
          <a:off x="0" y="0"/>
          <a:ext cx="0" cy="0"/>
          <a:chOff x="0" y="0"/>
          <a:chExt cx="0" cy="0"/>
        </a:xfrm>
      </p:grpSpPr>
      <p:sp>
        <p:nvSpPr>
          <p:cNvPr id="244" name="Google Shape;244;p65"/>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5" name="Google Shape;245;p65"/>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65"/>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extLst>
      <p:ext uri="{BB962C8B-B14F-4D97-AF65-F5344CB8AC3E}">
        <p14:creationId xmlns:p14="http://schemas.microsoft.com/office/powerpoint/2010/main" val="391194157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theme" Target="../theme/theme2.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theme" Target="../theme/theme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97126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251" name="Google Shape;251;p32"/>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971260"/>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971260"/>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971260"/>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971260"/>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0472856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tile tx="0" ty="0" sx="100000" sy="100000" flip="none" algn="tl"/>
        </a:blipFill>
        <a:effectLst/>
      </p:bgPr>
    </p:bg>
    <p:spTree>
      <p:nvGrpSpPr>
        <p:cNvPr id="1" name="Shape 466"/>
        <p:cNvGrpSpPr/>
        <p:nvPr/>
      </p:nvGrpSpPr>
      <p:grpSpPr>
        <a:xfrm>
          <a:off x="0" y="0"/>
          <a:ext cx="0" cy="0"/>
          <a:chOff x="0" y="0"/>
          <a:chExt cx="0" cy="0"/>
        </a:xfrm>
      </p:grpSpPr>
      <p:sp>
        <p:nvSpPr>
          <p:cNvPr id="467" name="Google Shape;467;p1"/>
          <p:cNvSpPr txBox="1">
            <a:spLocks noGrp="1"/>
          </p:cNvSpPr>
          <p:nvPr>
            <p:ph type="title"/>
          </p:nvPr>
        </p:nvSpPr>
        <p:spPr>
          <a:xfrm>
            <a:off x="1454133" y="2142933"/>
            <a:ext cx="9283734" cy="128606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dirty="0"/>
              <a:t>Supporting Disciplinary Literacy in Language Arts</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9"/>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Practice 1: Example</a:t>
            </a:r>
            <a:endParaRPr dirty="0"/>
          </a:p>
        </p:txBody>
      </p:sp>
      <p:sp>
        <p:nvSpPr>
          <p:cNvPr id="543" name="Google Shape;543;p9"/>
          <p:cNvSpPr txBox="1">
            <a:spLocks noGrp="1"/>
          </p:cNvSpPr>
          <p:nvPr>
            <p:ph type="body" idx="1"/>
          </p:nvPr>
        </p:nvSpPr>
        <p:spPr>
          <a:xfrm>
            <a:off x="745612" y="2196046"/>
            <a:ext cx="10643616" cy="3357063"/>
          </a:xfrm>
          <a:prstGeom prst="rect">
            <a:avLst/>
          </a:prstGeom>
          <a:solidFill>
            <a:srgbClr val="971260"/>
          </a:solidFill>
          <a:ln>
            <a:noFill/>
          </a:ln>
        </p:spPr>
        <p:txBody>
          <a:bodyPr spcFirstLastPara="1" wrap="square" lIns="91425" tIns="365750" rIns="91425" bIns="457200" anchor="t" anchorCtr="0">
            <a:spAutoFit/>
          </a:bodyPr>
          <a:lstStyle/>
          <a:p>
            <a:pPr marL="0" lvl="0" indent="0" algn="l" rtl="0">
              <a:lnSpc>
                <a:spcPct val="114000"/>
              </a:lnSpc>
              <a:spcBef>
                <a:spcPts val="0"/>
              </a:spcBef>
              <a:spcAft>
                <a:spcPts val="0"/>
              </a:spcAft>
              <a:buSzPts val="1400"/>
              <a:buNone/>
            </a:pPr>
            <a:r>
              <a:rPr lang="en-US" dirty="0">
                <a:solidFill>
                  <a:srgbClr val="F6F3EB"/>
                </a:solidFill>
              </a:rPr>
              <a:t>In a unit on American Romanticism, the teacher leverages students’ personal experiences by engaging in a free-write about a time they felt most alive. Students discuss their writing, and the teacher uses the ideas shared by students as a bridge to support explicit teaching about the historical context of the Romantic period and the feelings, ideas and vocabulary expressed by the authors. </a:t>
            </a:r>
            <a:endParaRPr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2" name="Google Shape;552;p10"/>
          <p:cNvSpPr txBox="1">
            <a:spLocks noGrp="1"/>
          </p:cNvSpPr>
          <p:nvPr>
            <p:ph type="title"/>
          </p:nvPr>
        </p:nvSpPr>
        <p:spPr>
          <a:xfrm>
            <a:off x="377613" y="328171"/>
            <a:ext cx="4028132" cy="6201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1200"/>
              </a:spcBef>
              <a:spcAft>
                <a:spcPts val="600"/>
              </a:spcAft>
              <a:buSzPts val="3000"/>
              <a:buNone/>
            </a:pPr>
            <a:r>
              <a:rPr lang="en-US" sz="4800" dirty="0">
                <a:solidFill>
                  <a:srgbClr val="971260"/>
                </a:solidFill>
              </a:rPr>
              <a:t>Potential Pitfall:</a:t>
            </a:r>
            <a:br>
              <a:rPr lang="en-US" sz="4800" dirty="0">
                <a:solidFill>
                  <a:srgbClr val="971260"/>
                </a:solidFill>
              </a:rPr>
            </a:br>
            <a:r>
              <a:rPr lang="en-US" sz="2600" b="0" dirty="0">
                <a:solidFill>
                  <a:srgbClr val="802858"/>
                </a:solidFill>
              </a:rPr>
              <a:t>Providing opportunities for students to activate their prior knowledge and experiences without providing instruction that clarifies any misconceptions and  expands their background knowledge and vocabulary in direct relation to the text. </a:t>
            </a:r>
            <a:endParaRPr dirty="0"/>
          </a:p>
        </p:txBody>
      </p:sp>
      <p:sp>
        <p:nvSpPr>
          <p:cNvPr id="550" name="Google Shape;550;p10"/>
          <p:cNvSpPr txBox="1">
            <a:spLocks noGrp="1"/>
          </p:cNvSpPr>
          <p:nvPr>
            <p:ph type="body" idx="1"/>
          </p:nvPr>
        </p:nvSpPr>
        <p:spPr>
          <a:xfrm>
            <a:off x="5074920" y="350161"/>
            <a:ext cx="6739466" cy="852116"/>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3600" dirty="0">
                <a:solidFill>
                  <a:srgbClr val="971260"/>
                </a:solidFill>
              </a:rPr>
              <a:t>Why It Matters</a:t>
            </a:r>
            <a:endParaRPr dirty="0"/>
          </a:p>
        </p:txBody>
      </p:sp>
      <p:sp>
        <p:nvSpPr>
          <p:cNvPr id="551" name="Google Shape;551;p10"/>
          <p:cNvSpPr txBox="1">
            <a:spLocks noGrp="1"/>
          </p:cNvSpPr>
          <p:nvPr>
            <p:ph type="body" idx="2"/>
          </p:nvPr>
        </p:nvSpPr>
        <p:spPr>
          <a:xfrm>
            <a:off x="5074921" y="1523999"/>
            <a:ext cx="6739466" cy="5424458"/>
          </a:xfrm>
          <a:prstGeom prst="rect">
            <a:avLst/>
          </a:prstGeom>
          <a:noFill/>
          <a:ln>
            <a:noFill/>
          </a:ln>
        </p:spPr>
        <p:txBody>
          <a:bodyPr spcFirstLastPara="1" wrap="square" lIns="91425" tIns="45700" rIns="91425" bIns="45700" anchor="t" anchorCtr="0">
            <a:spAutoFit/>
          </a:bodyPr>
          <a:lstStyle/>
          <a:p>
            <a:pPr marL="685800" lvl="0" indent="-457200" algn="l" rtl="0">
              <a:lnSpc>
                <a:spcPct val="114000"/>
              </a:lnSpc>
              <a:spcBef>
                <a:spcPts val="1000"/>
              </a:spcBef>
              <a:spcAft>
                <a:spcPts val="0"/>
              </a:spcAft>
              <a:buSzPts val="2200"/>
              <a:buFont typeface="Arial"/>
              <a:buChar char="•"/>
            </a:pPr>
            <a:r>
              <a:rPr lang="en-US" sz="2600" dirty="0"/>
              <a:t>Students may need support to make authentic, meaningful connections between their prior knowledge and a text in ways that deepen their comprehension. </a:t>
            </a:r>
            <a:endParaRPr dirty="0"/>
          </a:p>
          <a:p>
            <a:pPr marL="685800" lvl="0" indent="-457200" algn="l" rtl="0">
              <a:lnSpc>
                <a:spcPct val="114000"/>
              </a:lnSpc>
              <a:spcBef>
                <a:spcPts val="1000"/>
              </a:spcBef>
              <a:spcAft>
                <a:spcPts val="0"/>
              </a:spcAft>
              <a:buSzPts val="2200"/>
              <a:buFont typeface="Arial"/>
              <a:buChar char="•"/>
            </a:pPr>
            <a:r>
              <a:rPr lang="en-US" sz="2600" dirty="0"/>
              <a:t>The process of building on students’ background knowledge should be intentionally designed to develop the knowledge that is important to making sense of a text.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1"/>
          <p:cNvSpPr txBox="1">
            <a:spLocks noGrp="1"/>
          </p:cNvSpPr>
          <p:nvPr>
            <p:ph type="title"/>
          </p:nvPr>
        </p:nvSpPr>
        <p:spPr>
          <a:xfrm>
            <a:off x="424602" y="2417217"/>
            <a:ext cx="6858000" cy="2308284"/>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dirty="0"/>
              <a:t>Practice 2:</a:t>
            </a:r>
            <a:br>
              <a:rPr lang="en-US" sz="3600" dirty="0"/>
            </a:br>
            <a:r>
              <a:rPr lang="en-US" sz="3600" b="0" dirty="0"/>
              <a:t>Teach students reading strategies applicable to complex literary texts.</a:t>
            </a:r>
            <a:endParaRPr sz="36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2"/>
          <p:cNvSpPr txBox="1">
            <a:spLocks noGrp="1"/>
          </p:cNvSpPr>
          <p:nvPr>
            <p:ph type="title"/>
          </p:nvPr>
        </p:nvSpPr>
        <p:spPr>
          <a:xfrm>
            <a:off x="329184" y="0"/>
            <a:ext cx="11364844"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Teach students reading strategies applicable to complex literary texts.</a:t>
            </a:r>
            <a:endParaRPr dirty="0"/>
          </a:p>
        </p:txBody>
      </p:sp>
      <p:sp>
        <p:nvSpPr>
          <p:cNvPr id="564" name="Google Shape;564;p12"/>
          <p:cNvSpPr txBox="1">
            <a:spLocks noGrp="1"/>
          </p:cNvSpPr>
          <p:nvPr>
            <p:ph type="body" idx="2"/>
          </p:nvPr>
        </p:nvSpPr>
        <p:spPr>
          <a:xfrm>
            <a:off x="6286492" y="1474914"/>
            <a:ext cx="5479054" cy="4781236"/>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Explicitly teaching students why, when and how to use language arts-specific strategies, such as questioning the text, evaluating evidence, analyzing the author’s craft and purpose and exploring multiple interpretations, prepares students to understand, analyze and enjoy literary works and other texts.</a:t>
            </a:r>
            <a:endParaRPr dirty="0"/>
          </a:p>
        </p:txBody>
      </p:sp>
      <p:pic>
        <p:nvPicPr>
          <p:cNvPr id="566" name="Google Shape;566;p12">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l="13408" r="14875"/>
          <a:stretch>
            <a:fillRect/>
          </a:stretch>
        </p:blipFill>
        <p:spPr>
          <a:xfrm>
            <a:off x="1143001" y="1495673"/>
            <a:ext cx="5121161" cy="4760477"/>
          </a:xfrm>
          <a:prstGeom prst="rect">
            <a:avLst/>
          </a:prstGeom>
          <a:noFill/>
          <a:ln>
            <a:noFill/>
          </a:ln>
          <a:effectLst>
            <a:outerShdw blurRad="342900" dist="101600" dir="5400000" algn="ctr" rotWithShape="0">
              <a:srgbClr val="000000">
                <a:alpha val="40000"/>
              </a:srgbClr>
            </a:outerShdw>
          </a:effec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3"/>
          <p:cNvSpPr txBox="1">
            <a:spLocks noGrp="1"/>
          </p:cNvSpPr>
          <p:nvPr>
            <p:ph type="title"/>
          </p:nvPr>
        </p:nvSpPr>
        <p:spPr>
          <a:xfrm>
            <a:off x="289784" y="295344"/>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Practice 2: Example</a:t>
            </a:r>
            <a:endParaRPr dirty="0"/>
          </a:p>
        </p:txBody>
      </p:sp>
      <p:sp>
        <p:nvSpPr>
          <p:cNvPr id="573" name="Google Shape;573;p13"/>
          <p:cNvSpPr txBox="1">
            <a:spLocks noGrp="1"/>
          </p:cNvSpPr>
          <p:nvPr>
            <p:ph type="body" idx="2"/>
          </p:nvPr>
        </p:nvSpPr>
        <p:spPr>
          <a:xfrm>
            <a:off x="709310" y="1680339"/>
            <a:ext cx="10525792" cy="3866654"/>
          </a:xfrm>
          <a:prstGeom prst="rect">
            <a:avLst/>
          </a:prstGeom>
          <a:solidFill>
            <a:srgbClr val="971260"/>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solidFill>
                  <a:srgbClr val="F6F3EB"/>
                </a:solidFill>
              </a:rPr>
              <a:t>In a high school language arts classroom, the teacher facilitates an activity in which students identify literary devices, such as foreshadowing and irony, within a short story. Using lessons from the district curriculum, the teacher helps students question the text to understand how these devices aid in character development and thematic evolution within the short story. Students build on these understandings during collaborative discussions. </a:t>
            </a:r>
            <a:endParaRPr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2" name="Google Shape;582;p14"/>
          <p:cNvSpPr txBox="1">
            <a:spLocks noGrp="1"/>
          </p:cNvSpPr>
          <p:nvPr>
            <p:ph type="title"/>
          </p:nvPr>
        </p:nvSpPr>
        <p:spPr>
          <a:xfrm>
            <a:off x="377613" y="588174"/>
            <a:ext cx="4028132" cy="589388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3000"/>
              </a:spcAft>
              <a:buSzPts val="3000"/>
              <a:buNone/>
            </a:pPr>
            <a:r>
              <a:rPr lang="en-US" sz="4800" dirty="0">
                <a:solidFill>
                  <a:srgbClr val="971260"/>
                </a:solidFill>
              </a:rPr>
              <a:t>Potential Pitfall</a:t>
            </a:r>
            <a:br>
              <a:rPr lang="en-US" dirty="0">
                <a:solidFill>
                  <a:srgbClr val="802858"/>
                </a:solidFill>
              </a:rPr>
            </a:br>
            <a:r>
              <a:rPr lang="en-US" sz="3200" b="0" dirty="0">
                <a:solidFill>
                  <a:srgbClr val="802858"/>
                </a:solidFill>
              </a:rPr>
              <a:t>Teaching students a one-size-fits-all comprehension strategy without modeling and providing scaffolded opportunities to practice. </a:t>
            </a:r>
            <a:endParaRPr dirty="0"/>
          </a:p>
        </p:txBody>
      </p:sp>
      <p:sp>
        <p:nvSpPr>
          <p:cNvPr id="580" name="Google Shape;580;p14"/>
          <p:cNvSpPr txBox="1">
            <a:spLocks noGrp="1"/>
          </p:cNvSpPr>
          <p:nvPr>
            <p:ph type="body" idx="1"/>
          </p:nvPr>
        </p:nvSpPr>
        <p:spPr>
          <a:xfrm>
            <a:off x="5074920" y="350161"/>
            <a:ext cx="6739466" cy="852116"/>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3600" dirty="0">
                <a:solidFill>
                  <a:srgbClr val="971260"/>
                </a:solidFill>
              </a:rPr>
              <a:t>Why It Matters</a:t>
            </a:r>
            <a:endParaRPr dirty="0"/>
          </a:p>
        </p:txBody>
      </p:sp>
      <p:sp>
        <p:nvSpPr>
          <p:cNvPr id="581" name="Google Shape;581;p14"/>
          <p:cNvSpPr txBox="1">
            <a:spLocks noGrp="1"/>
          </p:cNvSpPr>
          <p:nvPr>
            <p:ph type="body" idx="2"/>
          </p:nvPr>
        </p:nvSpPr>
        <p:spPr>
          <a:xfrm>
            <a:off x="5074921" y="1259839"/>
            <a:ext cx="6739466" cy="5529166"/>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ts val="2200"/>
              <a:buFont typeface="Arial"/>
              <a:buChar char="•"/>
            </a:pPr>
            <a:r>
              <a:rPr lang="en-US" sz="2400" dirty="0"/>
              <a:t>As students encounter different text types, read for different purposes and monitor their own comprehension, they will need to employ different strategies.</a:t>
            </a:r>
            <a:endParaRPr dirty="0"/>
          </a:p>
          <a:p>
            <a:pPr marL="571500" lvl="0" indent="-342900" algn="l" rtl="0">
              <a:lnSpc>
                <a:spcPct val="114000"/>
              </a:lnSpc>
              <a:spcBef>
                <a:spcPts val="1000"/>
              </a:spcBef>
              <a:spcAft>
                <a:spcPts val="0"/>
              </a:spcAft>
              <a:buSzPts val="2200"/>
              <a:buFont typeface="Arial"/>
              <a:buChar char="•"/>
            </a:pPr>
            <a:r>
              <a:rPr lang="en-US" sz="2400" dirty="0"/>
              <a:t>Teachers can support students by offering them a variety of strategies and helping them understand how, when and why to use them. </a:t>
            </a:r>
            <a:endParaRPr dirty="0"/>
          </a:p>
          <a:p>
            <a:pPr marL="571500" lvl="0" indent="-342900" algn="l" rtl="0">
              <a:lnSpc>
                <a:spcPct val="114000"/>
              </a:lnSpc>
              <a:spcBef>
                <a:spcPts val="1000"/>
              </a:spcBef>
              <a:spcAft>
                <a:spcPts val="0"/>
              </a:spcAft>
              <a:buSzPts val="2200"/>
              <a:buFont typeface="Arial"/>
              <a:buChar char="•"/>
            </a:pPr>
            <a:r>
              <a:rPr lang="en-US" sz="2400" dirty="0"/>
              <a:t>Students also need ample opportunity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to </a:t>
            </a:r>
            <a:r>
              <a:rPr lang="en-US" sz="2400" dirty="0"/>
              <a:t>practice and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metacognitive reflection</a:t>
            </a:r>
            <a:r>
              <a:rPr lang="en-US" sz="2400" dirty="0"/>
              <a:t> that builds their capacity to use strategies independently.</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424602" y="2414016"/>
            <a:ext cx="6858000" cy="2308284"/>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dirty="0"/>
              <a:t>Practice 3:</a:t>
            </a:r>
            <a:br>
              <a:rPr lang="en-US" sz="3600" dirty="0"/>
            </a:br>
            <a:r>
              <a:rPr lang="en-US" sz="3600" b="0" dirty="0"/>
              <a:t>Teach writing approaches and strategies specific to language arts. </a:t>
            </a:r>
            <a:endParaRPr sz="3600" dirty="0"/>
          </a:p>
        </p:txBody>
      </p:sp>
      <p:sp>
        <p:nvSpPr>
          <p:cNvPr id="588" name="Google Shape;588;p15"/>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highlight>
                  <a:srgbClr val="971260"/>
                </a:highlight>
                <a:latin typeface="Arial"/>
                <a:ea typeface="Arial"/>
                <a:cs typeface="Arial"/>
                <a:sym typeface="Arial"/>
              </a:rPr>
              <a:t>3</a:t>
            </a:r>
            <a:endParaRPr sz="3600" b="1" i="0" u="none" strike="noStrike" cap="none">
              <a:solidFill>
                <a:schemeClr val="lt1"/>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6"/>
          <p:cNvSpPr txBox="1">
            <a:spLocks noGrp="1"/>
          </p:cNvSpPr>
          <p:nvPr>
            <p:ph type="title"/>
          </p:nvPr>
        </p:nvSpPr>
        <p:spPr>
          <a:xfrm>
            <a:off x="329184" y="243312"/>
            <a:ext cx="11740896"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t>Teach writing approaches and strategies specific to language arts.</a:t>
            </a:r>
            <a:endParaRPr sz="2000" dirty="0">
              <a:solidFill>
                <a:schemeClr val="dk1"/>
              </a:solidFill>
            </a:endParaRPr>
          </a:p>
        </p:txBody>
      </p:sp>
      <p:sp>
        <p:nvSpPr>
          <p:cNvPr id="595" name="Google Shape;595;p16"/>
          <p:cNvSpPr txBox="1">
            <a:spLocks noGrp="1"/>
          </p:cNvSpPr>
          <p:nvPr>
            <p:ph type="body" idx="2"/>
          </p:nvPr>
        </p:nvSpPr>
        <p:spPr>
          <a:xfrm>
            <a:off x="499128" y="1435823"/>
            <a:ext cx="11193743" cy="4085457"/>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274300" rIns="457200" bIns="457200" anchor="t" anchorCtr="0">
            <a:spAutoFit/>
          </a:bodyPr>
          <a:lstStyle/>
          <a:p>
            <a:pPr marL="0" lvl="0" indent="0" algn="l" rtl="0">
              <a:lnSpc>
                <a:spcPct val="114000"/>
              </a:lnSpc>
              <a:spcBef>
                <a:spcPts val="0"/>
              </a:spcBef>
              <a:spcAft>
                <a:spcPts val="0"/>
              </a:spcAft>
              <a:buSzPts val="1400"/>
              <a:buNone/>
            </a:pPr>
            <a:r>
              <a:rPr lang="en-US" dirty="0"/>
              <a:t>Educators can build students’ ability to create and critique written work by explicitly teaching students to write like an author using strategies like</a:t>
            </a:r>
            <a:endParaRPr dirty="0"/>
          </a:p>
          <a:p>
            <a:pPr marL="342900" lvl="0" indent="-342900" algn="l" rtl="0">
              <a:lnSpc>
                <a:spcPct val="114000"/>
              </a:lnSpc>
              <a:spcBef>
                <a:spcPts val="1600"/>
              </a:spcBef>
              <a:spcAft>
                <a:spcPts val="0"/>
              </a:spcAft>
              <a:buSzPts val="3360"/>
              <a:buFont typeface="Arial"/>
              <a:buChar char="•"/>
            </a:pPr>
            <a:r>
              <a:rPr lang="en-US" dirty="0"/>
              <a:t>Showcasing model texts</a:t>
            </a:r>
            <a:endParaRPr dirty="0"/>
          </a:p>
          <a:p>
            <a:pPr marL="342900" lvl="0" indent="-342900" algn="l" rtl="0">
              <a:lnSpc>
                <a:spcPct val="114000"/>
              </a:lnSpc>
              <a:spcBef>
                <a:spcPts val="1600"/>
              </a:spcBef>
              <a:spcAft>
                <a:spcPts val="0"/>
              </a:spcAft>
              <a:buSzPts val="3360"/>
              <a:buFont typeface="Arial"/>
              <a:buChar char="•"/>
            </a:pPr>
            <a:r>
              <a:rPr lang="en-US" dirty="0"/>
              <a:t>Creating a writer’s toolbox</a:t>
            </a:r>
            <a:endParaRPr dirty="0"/>
          </a:p>
          <a:p>
            <a:pPr marL="342900" lvl="0" indent="-342900" algn="l" rtl="0">
              <a:lnSpc>
                <a:spcPct val="114000"/>
              </a:lnSpc>
              <a:spcBef>
                <a:spcPts val="1600"/>
              </a:spcBef>
              <a:spcAft>
                <a:spcPts val="0"/>
              </a:spcAft>
              <a:buSzPts val="3360"/>
              <a:buFont typeface="Arial"/>
              <a:buChar char="•"/>
            </a:pPr>
            <a:r>
              <a:rPr lang="en-US" dirty="0"/>
              <a:t>Facilitating peer review sessions</a:t>
            </a:r>
            <a:endParaRPr dirty="0"/>
          </a:p>
          <a:p>
            <a:pPr marL="342900" lvl="0" indent="-342900" algn="l" rtl="0">
              <a:lnSpc>
                <a:spcPct val="114000"/>
              </a:lnSpc>
              <a:spcBef>
                <a:spcPts val="1600"/>
              </a:spcBef>
              <a:spcAft>
                <a:spcPts val="0"/>
              </a:spcAft>
              <a:buSzPts val="3360"/>
              <a:buFont typeface="Arial"/>
              <a:buChar char="•"/>
            </a:pPr>
            <a:r>
              <a:rPr lang="en-US" dirty="0"/>
              <a:t>Using writing conferences to provide individualized feedback</a:t>
            </a:r>
            <a:endParaRP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8"/>
          <p:cNvSpPr txBox="1">
            <a:spLocks noGrp="1"/>
          </p:cNvSpPr>
          <p:nvPr>
            <p:ph type="title"/>
          </p:nvPr>
        </p:nvSpPr>
        <p:spPr>
          <a:xfrm>
            <a:off x="329184" y="254387"/>
            <a:ext cx="1186281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Practice 3: Example</a:t>
            </a:r>
            <a:endParaRPr sz="2100" dirty="0">
              <a:solidFill>
                <a:schemeClr val="dk1"/>
              </a:solidFill>
            </a:endParaRPr>
          </a:p>
        </p:txBody>
      </p:sp>
      <p:sp>
        <p:nvSpPr>
          <p:cNvPr id="602" name="Google Shape;602;p18"/>
          <p:cNvSpPr txBox="1">
            <a:spLocks noGrp="1"/>
          </p:cNvSpPr>
          <p:nvPr>
            <p:ph type="body" idx="1"/>
          </p:nvPr>
        </p:nvSpPr>
        <p:spPr>
          <a:xfrm>
            <a:off x="732264" y="1516566"/>
            <a:ext cx="10727472" cy="3501087"/>
          </a:xfrm>
          <a:prstGeom prst="rect">
            <a:avLst/>
          </a:prstGeom>
          <a:solidFill>
            <a:srgbClr val="971260"/>
          </a:solidFill>
          <a:ln>
            <a:noFill/>
          </a:ln>
        </p:spPr>
        <p:txBody>
          <a:bodyPr spcFirstLastPara="1" wrap="square" lIns="274300" tIns="274300" rIns="274300" bIns="274300" anchor="t" anchorCtr="0">
            <a:spAutoFit/>
          </a:bodyPr>
          <a:lstStyle/>
          <a:p>
            <a:pPr marL="0" lvl="0" indent="0" algn="l" rtl="0">
              <a:lnSpc>
                <a:spcPct val="114000"/>
              </a:lnSpc>
              <a:spcBef>
                <a:spcPts val="0"/>
              </a:spcBef>
              <a:spcAft>
                <a:spcPts val="0"/>
              </a:spcAft>
              <a:buSzPts val="1400"/>
              <a:buNone/>
            </a:pPr>
            <a:r>
              <a:rPr lang="en-US" dirty="0">
                <a:solidFill>
                  <a:srgbClr val="F6F3EB"/>
                </a:solidFill>
              </a:rPr>
              <a:t>In an 8th grade language arts class, a teacher helps students build a writer’s toolbox that includes vocabulary lists, sentence structure variations and model texts with annotations describing organizational structure. Students use this toolkit to develop an outline for an essay about an influential person in their lives. After working individually, students pair up with peers to share their ideas and receive feedback on their planned essay organization. </a:t>
            </a:r>
            <a:endParaRPr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10" name="Google Shape;610;p17"/>
          <p:cNvSpPr txBox="1">
            <a:spLocks noGrp="1"/>
          </p:cNvSpPr>
          <p:nvPr>
            <p:ph type="title"/>
          </p:nvPr>
        </p:nvSpPr>
        <p:spPr>
          <a:xfrm>
            <a:off x="329183" y="350161"/>
            <a:ext cx="4069080" cy="4339609"/>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t>Potential Pitfall:</a:t>
            </a:r>
            <a:br>
              <a:rPr lang="en-US" sz="4800" dirty="0"/>
            </a:br>
            <a:br>
              <a:rPr lang="en-US" sz="3600" dirty="0"/>
            </a:br>
            <a:r>
              <a:rPr lang="en-US" sz="3600" b="0" dirty="0"/>
              <a:t>Focusing on writing product over process. </a:t>
            </a:r>
            <a:br>
              <a:rPr lang="en-US" sz="3600" dirty="0"/>
            </a:br>
            <a:endParaRPr sz="3600" dirty="0"/>
          </a:p>
        </p:txBody>
      </p:sp>
      <p:sp>
        <p:nvSpPr>
          <p:cNvPr id="608" name="Google Shape;608;p17"/>
          <p:cNvSpPr txBox="1">
            <a:spLocks noGrp="1"/>
          </p:cNvSpPr>
          <p:nvPr>
            <p:ph type="body" idx="1"/>
          </p:nvPr>
        </p:nvSpPr>
        <p:spPr>
          <a:xfrm>
            <a:off x="5074920" y="350161"/>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971260"/>
                </a:solidFill>
              </a:rPr>
              <a:t>Why It Matters</a:t>
            </a:r>
            <a:endParaRPr dirty="0"/>
          </a:p>
        </p:txBody>
      </p:sp>
      <p:sp>
        <p:nvSpPr>
          <p:cNvPr id="609" name="Google Shape;609;p17"/>
          <p:cNvSpPr txBox="1">
            <a:spLocks noGrp="1"/>
          </p:cNvSpPr>
          <p:nvPr>
            <p:ph type="body" idx="2"/>
          </p:nvPr>
        </p:nvSpPr>
        <p:spPr>
          <a:xfrm>
            <a:off x="5231951" y="1500092"/>
            <a:ext cx="6425403" cy="5108153"/>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ts val="2200"/>
              <a:buFont typeface="Arial"/>
              <a:buChar char="•"/>
            </a:pPr>
            <a:r>
              <a:rPr lang="en-US" sz="2400" dirty="0"/>
              <a:t>Proficient writers engage in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 </a:t>
            </a:r>
            <a:r>
              <a:rPr lang="en-US" sz="2400" dirty="0"/>
              <a:t>process of honing ideas and refining writing. </a:t>
            </a:r>
            <a:endParaRPr dirty="0"/>
          </a:p>
          <a:p>
            <a:pPr marL="571500" lvl="0" indent="-342900" algn="l" rtl="0">
              <a:lnSpc>
                <a:spcPct val="114000"/>
              </a:lnSpc>
              <a:spcBef>
                <a:spcPts val="1000"/>
              </a:spcBef>
              <a:spcAft>
                <a:spcPts val="0"/>
              </a:spcAft>
              <a:buSzPts val="2200"/>
              <a:buFont typeface="Arial"/>
              <a:buChar char="•"/>
            </a:pPr>
            <a:r>
              <a:rPr lang="en-US" sz="2400" dirty="0"/>
              <a:t>When teachers engage primarily with final products and leave the process to students independently, they signal unrealistic expectations about good writing.</a:t>
            </a:r>
          </a:p>
          <a:p>
            <a:pPr marL="571500" lvl="0" indent="-342900" algn="l" rtl="0">
              <a:lnSpc>
                <a:spcPct val="114000"/>
              </a:lnSpc>
              <a:spcBef>
                <a:spcPts val="1000"/>
              </a:spcBef>
              <a:spcAft>
                <a:spcPts val="0"/>
              </a:spcAft>
              <a:buSzPts val="2200"/>
              <a:buFont typeface="Arial"/>
              <a:buChar char="•"/>
            </a:pPr>
            <a:r>
              <a:rPr lang="en-US" sz="2400" dirty="0"/>
              <a:t>By supporting students through the writing process, teachers help students use a wide range of strategies that contribute to strong written work.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a:extLst>
            <a:ext uri="{FF2B5EF4-FFF2-40B4-BE49-F238E27FC236}">
              <a16:creationId xmlns:a16="http://schemas.microsoft.com/office/drawing/2014/main" id="{E51BC471-9E5A-62D9-FB16-C3AB30097798}"/>
            </a:ext>
          </a:extLst>
        </p:cNvPr>
        <p:cNvGrpSpPr/>
        <p:nvPr/>
      </p:nvGrpSpPr>
      <p:grpSpPr>
        <a:xfrm>
          <a:off x="0" y="0"/>
          <a:ext cx="0" cy="0"/>
          <a:chOff x="0" y="0"/>
          <a:chExt cx="0" cy="0"/>
        </a:xfrm>
      </p:grpSpPr>
      <p:sp>
        <p:nvSpPr>
          <p:cNvPr id="470" name="Google Shape;470;p95">
            <a:extLst>
              <a:ext uri="{FF2B5EF4-FFF2-40B4-BE49-F238E27FC236}">
                <a16:creationId xmlns:a16="http://schemas.microsoft.com/office/drawing/2014/main" id="{556E1D05-4E96-CB89-EDFB-6D49468C100D}"/>
              </a:ext>
            </a:extLst>
          </p:cNvPr>
          <p:cNvSpPr txBox="1">
            <a:spLocks noGrp="1"/>
          </p:cNvSpPr>
          <p:nvPr>
            <p:ph type="title"/>
          </p:nvPr>
        </p:nvSpPr>
        <p:spPr>
          <a:xfrm>
            <a:off x="277241" y="71071"/>
            <a:ext cx="11585575" cy="552450"/>
          </a:xfrm>
          <a:noFill/>
          <a:ln>
            <a:noFill/>
          </a:ln>
        </p:spPr>
        <p:txBody>
          <a:bodyPr spcFirstLastPara="1" wrap="square" lIns="91425" tIns="45700" rIns="91425" bIns="45700" anchor="t" anchorCtr="0">
            <a:spAutoFit/>
          </a:bodyPr>
          <a:lstStyle/>
          <a:p>
            <a:pPr lvl="0"/>
            <a:r>
              <a:rPr lang="en-US" dirty="0"/>
              <a:t>Opening Reflection: </a:t>
            </a:r>
            <a:br>
              <a:rPr lang="en-US" dirty="0"/>
            </a:br>
            <a:r>
              <a:rPr lang="en-US" dirty="0"/>
              <a:t>Disciplinary Literacy Is a Gateway to Career Success</a:t>
            </a:r>
          </a:p>
        </p:txBody>
      </p:sp>
      <p:sp>
        <p:nvSpPr>
          <p:cNvPr id="468" name="Google Shape;468;p95">
            <a:extLst>
              <a:ext uri="{FF2B5EF4-FFF2-40B4-BE49-F238E27FC236}">
                <a16:creationId xmlns:a16="http://schemas.microsoft.com/office/drawing/2014/main" id="{E5DDBAAA-9487-3AAE-AB90-7670BB70067C}"/>
              </a:ext>
            </a:extLst>
          </p:cNvPr>
          <p:cNvSpPr txBox="1">
            <a:spLocks noGrp="1"/>
          </p:cNvSpPr>
          <p:nvPr>
            <p:ph type="body" idx="1"/>
          </p:nvPr>
        </p:nvSpPr>
        <p:spPr>
          <a:xfrm>
            <a:off x="233299" y="1685324"/>
            <a:ext cx="5818759" cy="2928687"/>
          </a:xfr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228600" anchor="ctr" anchorCtr="0">
            <a:spAutoFit/>
          </a:bodyPr>
          <a:lstStyle/>
          <a:p>
            <a:pPr marL="0" lvl="0" indent="0"/>
            <a:r>
              <a:rPr lang="en-US" sz="1800" dirty="0"/>
              <a:t>“Disciplinary literacy cultivates adolescents’ ability to think, read, write and communicate like experts in a field of study.” (Oregon Adolescent Literacy Framework, page 14)</a:t>
            </a:r>
          </a:p>
          <a:p>
            <a:pPr marL="0" indent="0"/>
            <a:r>
              <a:rPr lang="en-US" sz="1800" dirty="0"/>
              <a:t>“Effective classrooms begin by helping students establish authentic purposes.” (Oregon Adolescent Literacy Framework, page 20)</a:t>
            </a:r>
          </a:p>
        </p:txBody>
      </p:sp>
      <p:sp>
        <p:nvSpPr>
          <p:cNvPr id="12" name="Text Placeholder 11">
            <a:extLst>
              <a:ext uri="{FF2B5EF4-FFF2-40B4-BE49-F238E27FC236}">
                <a16:creationId xmlns:a16="http://schemas.microsoft.com/office/drawing/2014/main" id="{E5FCACE3-D907-4E8E-D81E-08A781014C9B}"/>
              </a:ext>
            </a:extLst>
          </p:cNvPr>
          <p:cNvSpPr>
            <a:spLocks noGrp="1"/>
          </p:cNvSpPr>
          <p:nvPr>
            <p:ph type="body" idx="3"/>
          </p:nvPr>
        </p:nvSpPr>
        <p:spPr>
          <a:xfrm>
            <a:off x="6266809" y="1318237"/>
            <a:ext cx="5616708" cy="3662862"/>
          </a:xfrm>
        </p:spPr>
        <p:txBody>
          <a:bodyPr/>
          <a:lstStyle/>
          <a:p>
            <a:pPr marL="0" indent="0"/>
            <a:r>
              <a:rPr lang="en-US" sz="1800" dirty="0"/>
              <a:t>“To succeed, adolescents need excellent instruction combined with a sense of belonging as valued members of the class and school community. This means recognizing the genius and persistence each student brings to their learning and demonstrating the belief that students are capable of learning, achieving and thriving academically.” (Oregon Adolescent Literacy Framework, page 27)</a:t>
            </a:r>
          </a:p>
        </p:txBody>
      </p:sp>
      <p:sp>
        <p:nvSpPr>
          <p:cNvPr id="11" name="Text Placeholder 10">
            <a:extLst>
              <a:ext uri="{FF2B5EF4-FFF2-40B4-BE49-F238E27FC236}">
                <a16:creationId xmlns:a16="http://schemas.microsoft.com/office/drawing/2014/main" id="{135C4BEF-BF4E-0ABF-CF14-5431CB706290}"/>
              </a:ext>
            </a:extLst>
          </p:cNvPr>
          <p:cNvSpPr>
            <a:spLocks noGrp="1"/>
          </p:cNvSpPr>
          <p:nvPr>
            <p:ph type="body" idx="2"/>
          </p:nvPr>
        </p:nvSpPr>
        <p:spPr>
          <a:xfrm>
            <a:off x="674116" y="5226191"/>
            <a:ext cx="10755884" cy="1342038"/>
          </a:xfrm>
          <a:solidFill>
            <a:srgbClr val="317170"/>
          </a:solidFill>
        </p:spPr>
        <p:txBody>
          <a:bodyPr/>
          <a:lstStyle/>
          <a:p>
            <a:pPr marL="0" indent="0"/>
            <a:r>
              <a:rPr lang="en-US" sz="2400" b="1" dirty="0">
                <a:solidFill>
                  <a:schemeClr val="lt1"/>
                </a:solidFill>
              </a:rPr>
              <a:t>Reflection: </a:t>
            </a:r>
            <a:r>
              <a:rPr lang="en-US" sz="2400" dirty="0">
                <a:solidFill>
                  <a:schemeClr val="lt1"/>
                </a:solidFill>
              </a:rPr>
              <a:t>What “genius and persistence” have you seen students bring to your class that might have been overlooked in other disciplines?</a:t>
            </a:r>
          </a:p>
        </p:txBody>
      </p:sp>
    </p:spTree>
    <p:extLst>
      <p:ext uri="{BB962C8B-B14F-4D97-AF65-F5344CB8AC3E}">
        <p14:creationId xmlns:p14="http://schemas.microsoft.com/office/powerpoint/2010/main" val="400791676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9"/>
          <p:cNvSpPr txBox="1">
            <a:spLocks noGrp="1"/>
          </p:cNvSpPr>
          <p:nvPr>
            <p:ph type="title"/>
          </p:nvPr>
        </p:nvSpPr>
        <p:spPr>
          <a:xfrm>
            <a:off x="424602" y="2414016"/>
            <a:ext cx="6858000" cy="1754286"/>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dirty="0">
                <a:latin typeface="Arial"/>
                <a:ea typeface="Arial"/>
                <a:cs typeface="Arial"/>
                <a:sym typeface="Arial"/>
              </a:rPr>
              <a:t>Practice 4: </a:t>
            </a:r>
            <a:br>
              <a:rPr lang="en-US" sz="3600" dirty="0">
                <a:latin typeface="Arial"/>
                <a:ea typeface="Arial"/>
                <a:cs typeface="Arial"/>
                <a:sym typeface="Arial"/>
              </a:rPr>
            </a:br>
            <a:r>
              <a:rPr lang="en-US" sz="3600" b="0" dirty="0">
                <a:latin typeface="Arial"/>
                <a:ea typeface="Arial"/>
                <a:cs typeface="Arial"/>
                <a:sym typeface="Arial"/>
              </a:rPr>
              <a:t>Teach students to communicate like a literary critic. </a:t>
            </a:r>
            <a:endParaRPr b="0" dirty="0"/>
          </a:p>
        </p:txBody>
      </p:sp>
      <p:sp>
        <p:nvSpPr>
          <p:cNvPr id="616" name="Google Shape;616;p19"/>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highlight>
                  <a:srgbClr val="971260"/>
                </a:highlight>
                <a:latin typeface="Arial"/>
                <a:ea typeface="Arial"/>
                <a:cs typeface="Arial"/>
                <a:sym typeface="Arial"/>
              </a:rPr>
              <a:t>4</a:t>
            </a:r>
            <a:endParaRPr sz="3600" b="1" i="0" u="none" strike="noStrike" cap="none">
              <a:solidFill>
                <a:schemeClr val="lt1"/>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0"/>
          <p:cNvSpPr txBox="1">
            <a:spLocks noGrp="1"/>
          </p:cNvSpPr>
          <p:nvPr>
            <p:ph type="title"/>
          </p:nvPr>
        </p:nvSpPr>
        <p:spPr>
          <a:xfrm>
            <a:off x="329184" y="243312"/>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t>Teach students to communicate like a literary critic.</a:t>
            </a:r>
            <a:endParaRPr lang="en-US" sz="2000" dirty="0">
              <a:solidFill>
                <a:schemeClr val="dk1"/>
              </a:solidFill>
            </a:endParaRPr>
          </a:p>
        </p:txBody>
      </p:sp>
      <p:sp>
        <p:nvSpPr>
          <p:cNvPr id="623" name="Google Shape;623;p20"/>
          <p:cNvSpPr txBox="1">
            <a:spLocks noGrp="1"/>
          </p:cNvSpPr>
          <p:nvPr>
            <p:ph type="body" idx="2"/>
          </p:nvPr>
        </p:nvSpPr>
        <p:spPr>
          <a:xfrm>
            <a:off x="499128" y="1435823"/>
            <a:ext cx="11193743" cy="4471289"/>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274300" rIns="457200" bIns="457200" anchor="t" anchorCtr="0">
            <a:spAutoFit/>
          </a:bodyPr>
          <a:lstStyle/>
          <a:p>
            <a:pPr marL="0" lvl="0" indent="0" algn="l" rtl="0">
              <a:lnSpc>
                <a:spcPct val="114000"/>
              </a:lnSpc>
              <a:spcBef>
                <a:spcPts val="0"/>
              </a:spcBef>
              <a:spcAft>
                <a:spcPts val="0"/>
              </a:spcAft>
              <a:buSzPts val="1400"/>
              <a:buNone/>
            </a:pPr>
            <a:r>
              <a:rPr lang="en-US" dirty="0"/>
              <a:t>Engaging in well-structured dialogue supports students to think critically about texts, question assumptions, make connections and engage in deep, wide-ranging discussions. Strategies to support students include</a:t>
            </a:r>
            <a:endParaRPr dirty="0"/>
          </a:p>
          <a:p>
            <a:pPr marL="342900" lvl="0" indent="-342900" algn="l" rtl="0">
              <a:lnSpc>
                <a:spcPct val="114000"/>
              </a:lnSpc>
              <a:spcBef>
                <a:spcPts val="1600"/>
              </a:spcBef>
              <a:spcAft>
                <a:spcPts val="0"/>
              </a:spcAft>
              <a:buSzPts val="3360"/>
              <a:buFont typeface="Arial"/>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Socratic seminars</a:t>
            </a:r>
            <a:endParaRPr dirty="0"/>
          </a:p>
          <a:p>
            <a:pPr marL="342900" lvl="0" indent="-342900" algn="l" rtl="0">
              <a:lnSpc>
                <a:spcPct val="114000"/>
              </a:lnSpc>
              <a:spcBef>
                <a:spcPts val="1600"/>
              </a:spcBef>
              <a:spcAft>
                <a:spcPts val="0"/>
              </a:spcAft>
              <a:buSzPts val="3360"/>
              <a:buFont typeface="Arial"/>
              <a:buChar char="•"/>
            </a:pPr>
            <a:r>
              <a:rPr lang="en-US" dirty="0"/>
              <a:t>Peer reviews</a:t>
            </a:r>
            <a:endParaRPr dirty="0"/>
          </a:p>
          <a:p>
            <a:pPr marL="342900" lvl="0" indent="-342900" algn="l" rtl="0">
              <a:lnSpc>
                <a:spcPct val="114000"/>
              </a:lnSpc>
              <a:spcBef>
                <a:spcPts val="1600"/>
              </a:spcBef>
              <a:spcAft>
                <a:spcPts val="0"/>
              </a:spcAft>
              <a:buSzPts val="3360"/>
              <a:buFont typeface="Arial"/>
              <a:buChar char="•"/>
            </a:pPr>
            <a:r>
              <a:rPr lang="en-US" dirty="0"/>
              <a:t>Literary debates (e.g., debating on historical fiction)</a:t>
            </a:r>
            <a:endParaRPr dirty="0"/>
          </a:p>
          <a:p>
            <a:pPr marL="342900" lvl="0" indent="-342900" algn="l" rtl="0">
              <a:lnSpc>
                <a:spcPct val="114000"/>
              </a:lnSpc>
              <a:spcBef>
                <a:spcPts val="1600"/>
              </a:spcBef>
              <a:spcAft>
                <a:spcPts val="0"/>
              </a:spcAft>
              <a:buSzPts val="3360"/>
              <a:buFont typeface="Arial"/>
              <a:buChar char="•"/>
            </a:pPr>
            <a:r>
              <a:rPr lang="en-US" dirty="0"/>
              <a:t>Literature circles</a:t>
            </a:r>
            <a:endParaRPr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2"/>
          <p:cNvSpPr txBox="1">
            <a:spLocks noGrp="1"/>
          </p:cNvSpPr>
          <p:nvPr>
            <p:ph type="title"/>
          </p:nvPr>
        </p:nvSpPr>
        <p:spPr>
          <a:xfrm>
            <a:off x="329184" y="254387"/>
            <a:ext cx="11862816"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Practice 4: Example</a:t>
            </a:r>
            <a:endParaRPr sz="2100" dirty="0">
              <a:solidFill>
                <a:schemeClr val="dk1"/>
              </a:solidFill>
            </a:endParaRPr>
          </a:p>
        </p:txBody>
      </p:sp>
      <p:sp>
        <p:nvSpPr>
          <p:cNvPr id="630" name="Google Shape;630;p22"/>
          <p:cNvSpPr txBox="1">
            <a:spLocks noGrp="1"/>
          </p:cNvSpPr>
          <p:nvPr>
            <p:ph type="body" idx="1"/>
          </p:nvPr>
        </p:nvSpPr>
        <p:spPr>
          <a:xfrm>
            <a:off x="732264" y="1516566"/>
            <a:ext cx="10727472" cy="3922059"/>
          </a:xfrm>
          <a:prstGeom prst="rect">
            <a:avLst/>
          </a:prstGeom>
          <a:solidFill>
            <a:srgbClr val="971260"/>
          </a:solidFill>
          <a:ln>
            <a:noFill/>
          </a:ln>
        </p:spPr>
        <p:txBody>
          <a:bodyPr spcFirstLastPara="1" wrap="square" lIns="274300" tIns="274300" rIns="274300" bIns="274300" anchor="t" anchorCtr="0">
            <a:spAutoFit/>
          </a:bodyPr>
          <a:lstStyle/>
          <a:p>
            <a:pPr marL="0" lvl="0" indent="0" algn="l" rtl="0">
              <a:lnSpc>
                <a:spcPct val="114000"/>
              </a:lnSpc>
              <a:spcBef>
                <a:spcPts val="0"/>
              </a:spcBef>
              <a:spcAft>
                <a:spcPts val="0"/>
              </a:spcAft>
              <a:buSzPts val="1400"/>
              <a:buNone/>
            </a:pPr>
            <a:r>
              <a:rPr lang="en-US" dirty="0">
                <a:solidFill>
                  <a:schemeClr val="lt1"/>
                </a:solidFill>
              </a:rPr>
              <a:t>In an 11th grade </a:t>
            </a:r>
            <a:r>
              <a:rPr lang="en-US"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language arts</a:t>
            </a:r>
            <a:r>
              <a:rPr lang="en-US" dirty="0">
                <a:solidFill>
                  <a:schemeClr val="lt1"/>
                </a:solidFill>
              </a:rPr>
              <a:t> classroom, students learn how to communicate viewpoints through structured debate. Students observe persuasive argumentation techniques in debate videos and then work in teams to prepare for a debate. Teams gather evidence and prepare arguments on whether the setting of the book they are reading is dystopian or utopian. Students practice active listening and respectful disagreement before applying these techniques in coherent arguments in structured debate.</a:t>
            </a:r>
            <a:endParaRPr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8" name="Google Shape;638;p21"/>
          <p:cNvSpPr txBox="1">
            <a:spLocks noGrp="1"/>
          </p:cNvSpPr>
          <p:nvPr>
            <p:ph type="title"/>
          </p:nvPr>
        </p:nvSpPr>
        <p:spPr>
          <a:xfrm>
            <a:off x="329183" y="350161"/>
            <a:ext cx="4069080" cy="600160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D14F97"/>
              </a:buClr>
              <a:buSzPts val="3000"/>
              <a:buFont typeface="Arial"/>
              <a:buNone/>
            </a:pPr>
            <a:r>
              <a:rPr lang="en-US" sz="4800" dirty="0"/>
              <a:t>Potential Pitfall:</a:t>
            </a:r>
            <a:br>
              <a:rPr lang="en-US" sz="4800" dirty="0"/>
            </a:br>
            <a:r>
              <a:rPr lang="en-US" sz="3600" b="0" dirty="0">
                <a:solidFill>
                  <a:srgbClr val="802858"/>
                </a:solidFill>
              </a:rPr>
              <a:t>Students are asked to participate in discussions or debates without receiving clear models, guidance or practice.</a:t>
            </a:r>
            <a:endParaRPr dirty="0"/>
          </a:p>
        </p:txBody>
      </p:sp>
      <p:sp>
        <p:nvSpPr>
          <p:cNvPr id="636" name="Google Shape;636;p21"/>
          <p:cNvSpPr txBox="1">
            <a:spLocks noGrp="1"/>
          </p:cNvSpPr>
          <p:nvPr>
            <p:ph type="body" idx="1"/>
          </p:nvPr>
        </p:nvSpPr>
        <p:spPr>
          <a:xfrm>
            <a:off x="5074920" y="350161"/>
            <a:ext cx="6739466" cy="922263"/>
          </a:xfrm>
          <a:prstGeom prst="rect">
            <a:avLst/>
          </a:prstGeom>
          <a:noFill/>
          <a:ln>
            <a:noFill/>
          </a:ln>
        </p:spPr>
        <p:txBody>
          <a:bodyPr spcFirstLastPara="1" wrap="square" lIns="91425" tIns="45700" rIns="91425" bIns="45700" anchor="t" anchorCtr="0">
            <a:spAutoFit/>
          </a:bodyPr>
          <a:lstStyle/>
          <a:p>
            <a:pPr marL="457200" lvl="0" indent="-228600" algn="l" rtl="0">
              <a:lnSpc>
                <a:spcPct val="114000"/>
              </a:lnSpc>
              <a:spcBef>
                <a:spcPts val="1000"/>
              </a:spcBef>
              <a:spcAft>
                <a:spcPts val="0"/>
              </a:spcAft>
              <a:buClr>
                <a:srgbClr val="2E6AA5"/>
              </a:buClr>
              <a:buSzPts val="2400"/>
              <a:buNone/>
            </a:pPr>
            <a:r>
              <a:rPr lang="en-US" sz="4000" dirty="0">
                <a:solidFill>
                  <a:srgbClr val="971260"/>
                </a:solidFill>
              </a:rPr>
              <a:t>Why It Matters</a:t>
            </a:r>
            <a:endParaRPr dirty="0"/>
          </a:p>
        </p:txBody>
      </p:sp>
      <p:sp>
        <p:nvSpPr>
          <p:cNvPr id="637" name="Google Shape;637;p21"/>
          <p:cNvSpPr txBox="1">
            <a:spLocks noGrp="1"/>
          </p:cNvSpPr>
          <p:nvPr>
            <p:ph type="body" idx="2"/>
          </p:nvPr>
        </p:nvSpPr>
        <p:spPr>
          <a:xfrm>
            <a:off x="5231951" y="1500092"/>
            <a:ext cx="6425403" cy="4558900"/>
          </a:xfrm>
          <a:prstGeom prst="rect">
            <a:avLst/>
          </a:prstGeom>
          <a:noFill/>
          <a:ln>
            <a:noFill/>
          </a:ln>
        </p:spPr>
        <p:txBody>
          <a:bodyPr spcFirstLastPara="1" wrap="square" lIns="91425" tIns="45700" rIns="91425" bIns="45700" anchor="t" anchorCtr="0">
            <a:spAutoFit/>
          </a:bodyPr>
          <a:lstStyle/>
          <a:p>
            <a:pPr marL="571500" lvl="0" indent="-342900" algn="l" rtl="0">
              <a:lnSpc>
                <a:spcPct val="114000"/>
              </a:lnSpc>
              <a:spcBef>
                <a:spcPts val="1000"/>
              </a:spcBef>
              <a:spcAft>
                <a:spcPts val="0"/>
              </a:spcAft>
              <a:buSzPct val="140000"/>
              <a:buFont typeface="Arial"/>
              <a:buChar char="•"/>
            </a:pPr>
            <a:r>
              <a:rPr lang="en-US" sz="2400" dirty="0"/>
              <a:t>When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students are given </a:t>
            </a:r>
            <a:r>
              <a:rPr lang="en-US" sz="2400" dirty="0"/>
              <a:t>clear models for participation in disciplinary discussions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without </a:t>
            </a:r>
            <a:r>
              <a:rPr lang="en-US" sz="2400" dirty="0"/>
              <a:t>opportunities to practice, they develop an understanding of what effective communication looks and sounds like.</a:t>
            </a:r>
            <a:endParaRPr dirty="0"/>
          </a:p>
          <a:p>
            <a:pPr marL="571500" lvl="0" indent="-342900" algn="l" rtl="0">
              <a:lnSpc>
                <a:spcPct val="114000"/>
              </a:lnSpc>
              <a:spcBef>
                <a:spcPts val="1000"/>
              </a:spcBef>
              <a:spcAft>
                <a:spcPts val="0"/>
              </a:spcAft>
              <a:buSzPct val="140000"/>
              <a:buFont typeface="Arial"/>
              <a:buChar char="•"/>
            </a:pPr>
            <a:r>
              <a:rPr lang="en-US" sz="2400" dirty="0"/>
              <a:t>This helps students engage in discussions well aligned with intended learning and develop disciplinary communication skills.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3"/>
          <p:cNvSpPr txBox="1">
            <a:spLocks noGrp="1"/>
          </p:cNvSpPr>
          <p:nvPr>
            <p:ph type="body" idx="3"/>
          </p:nvPr>
        </p:nvSpPr>
        <p:spPr>
          <a:xfrm>
            <a:off x="329184" y="309140"/>
            <a:ext cx="5897880" cy="7223476"/>
          </a:xfrm>
          <a:prstGeom prst="rect">
            <a:avLst/>
          </a:prstGeom>
          <a:noFill/>
          <a:ln>
            <a:noFill/>
          </a:ln>
        </p:spPr>
        <p:txBody>
          <a:bodyPr spcFirstLastPara="1" wrap="square" lIns="91425" tIns="45700" rIns="91425" bIns="45700" anchor="t" anchorCtr="0">
            <a:spAutoFit/>
          </a:bodyPr>
          <a:lstStyle/>
          <a:p>
            <a:pPr marL="342900" lvl="0" indent="-342900" algn="l" rtl="0">
              <a:lnSpc>
                <a:spcPct val="104000"/>
              </a:lnSpc>
              <a:spcBef>
                <a:spcPts val="0"/>
              </a:spcBef>
              <a:spcAft>
                <a:spcPts val="0"/>
              </a:spcAft>
              <a:buSzPts val="3360"/>
              <a:buFont typeface="Arial"/>
              <a:buChar char="•"/>
            </a:pPr>
            <a:r>
              <a:rPr lang="en-US" sz="2400" dirty="0"/>
              <a:t>How can you learn more about the literacy strengths and related background knowledge of your students?</a:t>
            </a:r>
            <a:endParaRPr dirty="0"/>
          </a:p>
          <a:p>
            <a:pPr marL="342900" lvl="0" indent="-342900" algn="l" rtl="0">
              <a:lnSpc>
                <a:spcPct val="104000"/>
              </a:lnSpc>
              <a:spcBef>
                <a:spcPts val="1600"/>
              </a:spcBef>
              <a:spcAft>
                <a:spcPts val="0"/>
              </a:spcAft>
              <a:buSzPts val="3360"/>
              <a:buFont typeface="Arial"/>
              <a:buChar char="•"/>
            </a:pPr>
            <a:r>
              <a:rPr lang="en-US" sz="2400" dirty="0"/>
              <a:t>How can you incorporate authentic opportunities for students to build their disciplinary knowledge through speaking, listening, reading and writing?</a:t>
            </a:r>
            <a:endParaRPr dirty="0"/>
          </a:p>
          <a:p>
            <a:pPr marL="342900" lvl="0" indent="-342900" algn="l" rtl="0">
              <a:lnSpc>
                <a:spcPct val="104000"/>
              </a:lnSpc>
              <a:spcBef>
                <a:spcPts val="1600"/>
              </a:spcBef>
              <a:spcAft>
                <a:spcPts val="0"/>
              </a:spcAft>
              <a:buSzPts val="3360"/>
              <a:buFont typeface="Arial"/>
              <a:buChar char="•"/>
            </a:pPr>
            <a:r>
              <a:rPr lang="en-US" sz="2400" dirty="0"/>
              <a:t>What text types could your students use more support to read? To write?</a:t>
            </a:r>
            <a:endParaRPr dirty="0"/>
          </a:p>
          <a:p>
            <a:pPr marL="342900" lvl="0" indent="-342900" algn="l" rtl="0">
              <a:lnSpc>
                <a:spcPct val="104000"/>
              </a:lnSpc>
              <a:spcBef>
                <a:spcPts val="1600"/>
              </a:spcBef>
              <a:spcAft>
                <a:spcPts val="0"/>
              </a:spcAft>
              <a:buSzPts val="3360"/>
              <a:buFont typeface="Arial"/>
              <a:buChar char="•"/>
            </a:pPr>
            <a:r>
              <a:rPr lang="en-US" sz="2400" dirty="0"/>
              <a:t>What new opportunities for authentic, discipline-specific discourse would you like to try in your class?</a:t>
            </a:r>
            <a:endParaRPr dirty="0"/>
          </a:p>
        </p:txBody>
      </p:sp>
      <p:pic>
        <p:nvPicPr>
          <p:cNvPr id="645" name="Google Shape;645;p23">
            <a:extLs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7" y="0"/>
            <a:ext cx="5635084" cy="6858000"/>
          </a:xfrm>
          <a:prstGeom prst="rect">
            <a:avLst/>
          </a:prstGeom>
          <a:noFill/>
          <a:ln>
            <a:noFill/>
          </a:ln>
        </p:spPr>
      </p:pic>
      <p:pic>
        <p:nvPicPr>
          <p:cNvPr id="646" name="Google Shape;646;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56917" y="421661"/>
            <a:ext cx="5635083" cy="5635083"/>
          </a:xfrm>
          <a:prstGeom prst="rect">
            <a:avLst/>
          </a:prstGeom>
          <a:noFill/>
          <a:ln>
            <a:noFill/>
          </a:ln>
        </p:spPr>
      </p:pic>
      <p:sp>
        <p:nvSpPr>
          <p:cNvPr id="648" name="Google Shape;648;p23"/>
          <p:cNvSpPr txBox="1">
            <a:spLocks noGrp="1"/>
          </p:cNvSpPr>
          <p:nvPr>
            <p:ph type="title"/>
          </p:nvPr>
        </p:nvSpPr>
        <p:spPr>
          <a:xfrm>
            <a:off x="8010144" y="2377308"/>
            <a:ext cx="5897880" cy="5539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Final Reflection</a:t>
            </a:r>
            <a:endParaRPr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4"/>
          <p:cNvSpPr txBox="1">
            <a:spLocks noGrp="1"/>
          </p:cNvSpPr>
          <p:nvPr>
            <p:ph type="title"/>
          </p:nvPr>
        </p:nvSpPr>
        <p:spPr>
          <a:xfrm>
            <a:off x="164592" y="232760"/>
            <a:ext cx="11862816" cy="683335"/>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More Resources from  Oregon’s Adolescent Literacy Framework</a:t>
            </a:r>
            <a:endParaRPr dirty="0"/>
          </a:p>
        </p:txBody>
      </p:sp>
      <p:sp>
        <p:nvSpPr>
          <p:cNvPr id="655" name="Google Shape;655;p24"/>
          <p:cNvSpPr txBox="1">
            <a:spLocks noGrp="1"/>
          </p:cNvSpPr>
          <p:nvPr>
            <p:ph type="body" idx="2"/>
          </p:nvPr>
        </p:nvSpPr>
        <p:spPr>
          <a:xfrm>
            <a:off x="7495082" y="5196751"/>
            <a:ext cx="3900645" cy="1185541"/>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274300" tIns="274300" rIns="274300" bIns="274300" anchor="t" anchorCtr="0">
            <a:spAutoFit/>
          </a:bodyPr>
          <a:lstStyle/>
          <a:p>
            <a:pPr marL="0" lvl="0" indent="0" algn="ctr">
              <a:spcBef>
                <a:spcPts val="0"/>
              </a:spcBef>
            </a:pPr>
            <a:r>
              <a:rPr lang="en-US" sz="1800" dirty="0"/>
              <a:t>Section 6: Disciplinary Literacy in Language Arts, page 113</a:t>
            </a:r>
            <a:endParaRPr sz="1800" dirty="0"/>
          </a:p>
        </p:txBody>
      </p:sp>
      <p:pic>
        <p:nvPicPr>
          <p:cNvPr id="656" name="Google Shape;656;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21951" y="1346136"/>
            <a:ext cx="3004253" cy="3038392"/>
          </a:xfrm>
          <a:prstGeom prst="rect">
            <a:avLst/>
          </a:prstGeom>
          <a:noFill/>
          <a:ln>
            <a:noFill/>
          </a:ln>
        </p:spPr>
      </p:pic>
      <p:pic>
        <p:nvPicPr>
          <p:cNvPr id="657" name="Google Shape;657;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86547" y="1208573"/>
            <a:ext cx="7683500" cy="3695700"/>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5"/>
          <p:cNvSpPr txBox="1">
            <a:spLocks noGrp="1"/>
          </p:cNvSpPr>
          <p:nvPr>
            <p:ph type="title"/>
          </p:nvPr>
        </p:nvSpPr>
        <p:spPr>
          <a:xfrm>
            <a:off x="412471" y="1440493"/>
            <a:ext cx="2832657"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Navigating Oregon’s Adolescent Literacy Framework</a:t>
            </a:r>
            <a:endParaRPr dirty="0"/>
          </a:p>
        </p:txBody>
      </p:sp>
      <p:grpSp>
        <p:nvGrpSpPr>
          <p:cNvPr id="663" name="Google Shape;663;p25" descr="Section 1: Goal, section 2: conditions, section 3: supports, sections 4 and 5: all-purpose skills, and section 6: discipline-specific reading and writing skills."/>
          <p:cNvGrpSpPr/>
          <p:nvPr/>
        </p:nvGrpSpPr>
        <p:grpSpPr>
          <a:xfrm>
            <a:off x="3245128" y="432148"/>
            <a:ext cx="8946872" cy="5845102"/>
            <a:chOff x="3245128" y="432148"/>
            <a:chExt cx="8946872" cy="5845102"/>
          </a:xfrm>
        </p:grpSpPr>
        <p:cxnSp>
          <p:nvCxnSpPr>
            <p:cNvPr id="664" name="Google Shape;664;p25"/>
            <p:cNvCxnSpPr/>
            <p:nvPr/>
          </p:nvCxnSpPr>
          <p:spPr>
            <a:xfrm>
              <a:off x="3245128" y="864399"/>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65" name="Google Shape;665;p25"/>
            <p:cNvCxnSpPr/>
            <p:nvPr/>
          </p:nvCxnSpPr>
          <p:spPr>
            <a:xfrm>
              <a:off x="3245128" y="196764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66" name="Google Shape;666;p25"/>
            <p:cNvGrpSpPr/>
            <p:nvPr/>
          </p:nvGrpSpPr>
          <p:grpSpPr>
            <a:xfrm>
              <a:off x="3662495" y="804765"/>
              <a:ext cx="1188737" cy="1188720"/>
              <a:chOff x="3659021" y="804765"/>
              <a:chExt cx="1188737" cy="1188720"/>
            </a:xfrm>
          </p:grpSpPr>
          <p:sp>
            <p:nvSpPr>
              <p:cNvPr id="667" name="Google Shape;66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8" name="Google Shape;668;p25"/>
              <p:cNvSpPr/>
              <p:nvPr/>
            </p:nvSpPr>
            <p:spPr>
              <a:xfrm>
                <a:off x="3878479" y="1024215"/>
                <a:ext cx="749820" cy="749820"/>
              </a:xfrm>
              <a:prstGeom prst="ellipse">
                <a:avLst/>
              </a:prstGeom>
              <a:solidFill>
                <a:srgbClr val="3171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cxnSp>
          <p:nvCxnSpPr>
            <p:cNvPr id="669" name="Google Shape;669;p25"/>
            <p:cNvCxnSpPr/>
            <p:nvPr/>
          </p:nvCxnSpPr>
          <p:spPr>
            <a:xfrm>
              <a:off x="3245128" y="2991374"/>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0" name="Google Shape;670;p25"/>
            <p:cNvCxnSpPr/>
            <p:nvPr/>
          </p:nvCxnSpPr>
          <p:spPr>
            <a:xfrm>
              <a:off x="3245128" y="403498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1" name="Google Shape;671;p25"/>
            <p:cNvCxnSpPr/>
            <p:nvPr/>
          </p:nvCxnSpPr>
          <p:spPr>
            <a:xfrm>
              <a:off x="3245128" y="507859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2" name="Google Shape;672;p25"/>
            <p:cNvCxnSpPr/>
            <p:nvPr/>
          </p:nvCxnSpPr>
          <p:spPr>
            <a:xfrm>
              <a:off x="3245128" y="623153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73" name="Google Shape;673;p25"/>
            <p:cNvGrpSpPr/>
            <p:nvPr/>
          </p:nvGrpSpPr>
          <p:grpSpPr>
            <a:xfrm>
              <a:off x="3662495" y="1868252"/>
              <a:ext cx="1188737" cy="1188720"/>
              <a:chOff x="3659021" y="804765"/>
              <a:chExt cx="1188737" cy="1188720"/>
            </a:xfrm>
          </p:grpSpPr>
          <p:sp>
            <p:nvSpPr>
              <p:cNvPr id="674" name="Google Shape;674;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5" name="Google Shape;675;p25"/>
              <p:cNvSpPr/>
              <p:nvPr/>
            </p:nvSpPr>
            <p:spPr>
              <a:xfrm>
                <a:off x="3878479" y="1024215"/>
                <a:ext cx="749820" cy="749820"/>
              </a:xfrm>
              <a:prstGeom prst="ellipse">
                <a:avLst/>
              </a:prstGeom>
              <a:solidFill>
                <a:srgbClr val="8028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6" name="Google Shape;676;p25"/>
            <p:cNvGrpSpPr/>
            <p:nvPr/>
          </p:nvGrpSpPr>
          <p:grpSpPr>
            <a:xfrm>
              <a:off x="3662495" y="2931739"/>
              <a:ext cx="1188737" cy="1188720"/>
              <a:chOff x="3659021" y="804765"/>
              <a:chExt cx="1188737" cy="1188720"/>
            </a:xfrm>
          </p:grpSpPr>
          <p:sp>
            <p:nvSpPr>
              <p:cNvPr id="677" name="Google Shape;67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8" name="Google Shape;678;p25"/>
              <p:cNvSpPr/>
              <p:nvPr/>
            </p:nvSpPr>
            <p:spPr>
              <a:xfrm>
                <a:off x="3878479" y="1024215"/>
                <a:ext cx="749820" cy="749820"/>
              </a:xfrm>
              <a:prstGeom prst="ellipse">
                <a:avLst/>
              </a:prstGeom>
              <a:solidFill>
                <a:srgbClr val="A8593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9" name="Google Shape;679;p25"/>
            <p:cNvGrpSpPr/>
            <p:nvPr/>
          </p:nvGrpSpPr>
          <p:grpSpPr>
            <a:xfrm>
              <a:off x="3662495" y="4015104"/>
              <a:ext cx="1188737" cy="1188720"/>
              <a:chOff x="3659021" y="804765"/>
              <a:chExt cx="1188737" cy="1188720"/>
            </a:xfrm>
          </p:grpSpPr>
          <p:sp>
            <p:nvSpPr>
              <p:cNvPr id="680" name="Google Shape;680;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1" name="Google Shape;681;p25"/>
              <p:cNvSpPr/>
              <p:nvPr/>
            </p:nvSpPr>
            <p:spPr>
              <a:xfrm>
                <a:off x="3878479" y="1024215"/>
                <a:ext cx="749820" cy="749820"/>
              </a:xfrm>
              <a:prstGeom prst="ellipse">
                <a:avLst/>
              </a:prstGeom>
              <a:solidFill>
                <a:srgbClr val="025E8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82" name="Google Shape;682;p25"/>
            <p:cNvGrpSpPr/>
            <p:nvPr/>
          </p:nvGrpSpPr>
          <p:grpSpPr>
            <a:xfrm>
              <a:off x="3662495" y="5088530"/>
              <a:ext cx="1188737" cy="1188720"/>
              <a:chOff x="3659021" y="804765"/>
              <a:chExt cx="1188737" cy="1188720"/>
            </a:xfrm>
          </p:grpSpPr>
          <p:sp>
            <p:nvSpPr>
              <p:cNvPr id="683" name="Google Shape;683;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4" name="Google Shape;684;p25"/>
              <p:cNvSpPr/>
              <p:nvPr/>
            </p:nvSpPr>
            <p:spPr>
              <a:xfrm>
                <a:off x="3878479" y="1024215"/>
                <a:ext cx="749820" cy="749820"/>
              </a:xfrm>
              <a:prstGeom prst="ellipse">
                <a:avLst/>
              </a:prstGeom>
              <a:solidFill>
                <a:srgbClr val="59287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85" name="Google Shape;685;p25"/>
            <p:cNvSpPr txBox="1"/>
            <p:nvPr/>
          </p:nvSpPr>
          <p:spPr>
            <a:xfrm>
              <a:off x="4966612" y="1113666"/>
              <a:ext cx="914400"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07371"/>
                  </a:solidFill>
                  <a:effectLst/>
                  <a:uLnTx/>
                  <a:uFillTx/>
                  <a:latin typeface="Arial"/>
                  <a:ea typeface="Arial"/>
                  <a:cs typeface="Arial"/>
                  <a:sym typeface="Arial"/>
                </a:rPr>
                <a:t>GOAL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6" name="Google Shape;686;p25"/>
            <p:cNvSpPr txBox="1"/>
            <p:nvPr/>
          </p:nvSpPr>
          <p:spPr>
            <a:xfrm>
              <a:off x="3705406" y="432148"/>
              <a:ext cx="1131491" cy="3000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50"/>
                <a:buFont typeface="Arial"/>
                <a:buNone/>
                <a:tabLst/>
                <a:defRPr/>
              </a:pPr>
              <a:r>
                <a:rPr kumimoji="0" lang="en-US" sz="1350" b="1" i="0" u="none" strike="noStrike" kern="0" cap="none" spc="0" normalizeH="0" baseline="0" noProof="0" dirty="0">
                  <a:ln>
                    <a:noFill/>
                  </a:ln>
                  <a:solidFill>
                    <a:srgbClr val="007371"/>
                  </a:solidFill>
                  <a:effectLst/>
                  <a:uLnTx/>
                  <a:uFillTx/>
                  <a:latin typeface="Arial"/>
                  <a:ea typeface="Arial"/>
                  <a:cs typeface="Arial"/>
                  <a:sym typeface="Arial"/>
                </a:rPr>
                <a:t>SECTION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87" name="Google Shape;687;p25"/>
            <p:cNvSpPr txBox="1"/>
            <p:nvPr/>
          </p:nvSpPr>
          <p:spPr>
            <a:xfrm>
              <a:off x="4966612" y="1360419"/>
              <a:ext cx="6812917" cy="353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1E1E2D"/>
                  </a:solidFill>
                  <a:effectLst/>
                  <a:uLnTx/>
                  <a:uFillTx/>
                  <a:latin typeface="Arial"/>
                  <a:ea typeface="Arial"/>
                  <a:cs typeface="Arial"/>
                  <a:sym typeface="Arial"/>
                </a:rPr>
                <a:t>Disciplinary literacy is essential for postsecondary success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8" name="Google Shape;688;p25"/>
            <p:cNvSpPr txBox="1"/>
            <p:nvPr/>
          </p:nvSpPr>
          <p:spPr>
            <a:xfrm>
              <a:off x="4966611" y="2175338"/>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802858"/>
                  </a:solidFill>
                  <a:effectLst/>
                  <a:uLnTx/>
                  <a:uFillTx/>
                  <a:latin typeface="Arial"/>
                  <a:ea typeface="Arial"/>
                  <a:cs typeface="Arial"/>
                  <a:sym typeface="Arial"/>
                </a:rPr>
                <a:t>CONDITIONS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9" name="Google Shape;689;p25"/>
            <p:cNvSpPr txBox="1"/>
            <p:nvPr/>
          </p:nvSpPr>
          <p:spPr>
            <a:xfrm>
              <a:off x="4960306" y="2444642"/>
              <a:ext cx="1632999"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High Expectations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0" name="Google Shape;690;p25"/>
            <p:cNvSpPr txBox="1"/>
            <p:nvPr/>
          </p:nvSpPr>
          <p:spPr>
            <a:xfrm>
              <a:off x="6855383" y="2444642"/>
              <a:ext cx="2616088"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Culturally Responsive Practice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1" name="Google Shape;691;p25"/>
            <p:cNvSpPr txBox="1"/>
            <p:nvPr/>
          </p:nvSpPr>
          <p:spPr>
            <a:xfrm>
              <a:off x="9733548" y="2444642"/>
              <a:ext cx="1232456"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Engagement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2" name="Google Shape;692;p25"/>
            <p:cNvSpPr txBox="1"/>
            <p:nvPr/>
          </p:nvSpPr>
          <p:spPr>
            <a:xfrm>
              <a:off x="4966611" y="3227947"/>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A85931"/>
                  </a:solidFill>
                  <a:effectLst/>
                  <a:uLnTx/>
                  <a:uFillTx/>
                  <a:latin typeface="Arial"/>
                  <a:ea typeface="Arial"/>
                  <a:cs typeface="Arial"/>
                  <a:sym typeface="Arial"/>
                </a:rPr>
                <a:t>SUPPORTS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3" name="Google Shape;693;p25"/>
            <p:cNvSpPr txBox="1"/>
            <p:nvPr/>
          </p:nvSpPr>
          <p:spPr>
            <a:xfrm>
              <a:off x="4960306" y="3497251"/>
              <a:ext cx="18508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Multilingual Learners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4" name="Google Shape;694;p25"/>
            <p:cNvSpPr txBox="1"/>
            <p:nvPr/>
          </p:nvSpPr>
          <p:spPr>
            <a:xfrm>
              <a:off x="7041035" y="3497251"/>
              <a:ext cx="2196344"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Students with Disabilities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5" name="Google Shape;695;p25"/>
            <p:cNvSpPr txBox="1"/>
            <p:nvPr/>
          </p:nvSpPr>
          <p:spPr>
            <a:xfrm>
              <a:off x="4966611" y="4300608"/>
              <a:ext cx="1887814"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25E86"/>
                  </a:solidFill>
                  <a:effectLst/>
                  <a:uLnTx/>
                  <a:uFillTx/>
                  <a:latin typeface="Arial"/>
                  <a:ea typeface="Arial"/>
                  <a:cs typeface="Arial"/>
                  <a:sym typeface="Arial"/>
                </a:rPr>
                <a:t>ALL-PURPOSE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6" name="Google Shape;696;p25"/>
            <p:cNvSpPr txBox="1"/>
            <p:nvPr/>
          </p:nvSpPr>
          <p:spPr>
            <a:xfrm>
              <a:off x="4960306" y="4569912"/>
              <a:ext cx="1345900"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Reading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7" name="Google Shape;697;p25"/>
            <p:cNvSpPr txBox="1"/>
            <p:nvPr/>
          </p:nvSpPr>
          <p:spPr>
            <a:xfrm>
              <a:off x="6449136" y="4569912"/>
              <a:ext cx="13936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8" name="Google Shape;698;p25"/>
            <p:cNvSpPr txBox="1"/>
            <p:nvPr/>
          </p:nvSpPr>
          <p:spPr>
            <a:xfrm>
              <a:off x="4966610" y="5285346"/>
              <a:ext cx="4329789"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59287C"/>
                  </a:solidFill>
                  <a:effectLst/>
                  <a:uLnTx/>
                  <a:uFillTx/>
                  <a:latin typeface="Arial"/>
                  <a:ea typeface="Arial"/>
                  <a:cs typeface="Arial"/>
                  <a:sym typeface="Arial"/>
                </a:rPr>
                <a:t>DISCIPLINE-SPECIFIC READING AND 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9" name="Google Shape;699;p25"/>
            <p:cNvSpPr txBox="1"/>
            <p:nvPr/>
          </p:nvSpPr>
          <p:spPr>
            <a:xfrm>
              <a:off x="4936858" y="5642580"/>
              <a:ext cx="914400"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LANGUAGE ARTS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0" name="Google Shape;700;p25"/>
            <p:cNvSpPr txBox="1"/>
            <p:nvPr/>
          </p:nvSpPr>
          <p:spPr>
            <a:xfrm>
              <a:off x="6029742" y="5718754"/>
              <a:ext cx="523120"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MATH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1" name="Google Shape;701;p25"/>
            <p:cNvSpPr txBox="1"/>
            <p:nvPr/>
          </p:nvSpPr>
          <p:spPr>
            <a:xfrm>
              <a:off x="6731346" y="5718754"/>
              <a:ext cx="761999"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SCIENCE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2" name="Google Shape;702;p25"/>
            <p:cNvSpPr txBox="1"/>
            <p:nvPr/>
          </p:nvSpPr>
          <p:spPr>
            <a:xfrm>
              <a:off x="7671829" y="5642580"/>
              <a:ext cx="807451"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1E1E2D"/>
                  </a:solidFill>
                  <a:effectLst/>
                  <a:uLnTx/>
                  <a:uFillTx/>
                  <a:latin typeface="Arial"/>
                  <a:ea typeface="Arial"/>
                  <a:cs typeface="Arial"/>
                  <a:sym typeface="Arial"/>
                </a:rPr>
                <a:t>SOCIAL SCIENCES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03" name="Google Shape;703;p25"/>
            <p:cNvSpPr txBox="1"/>
            <p:nvPr/>
          </p:nvSpPr>
          <p:spPr>
            <a:xfrm>
              <a:off x="8657764"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CAREER &amp; TECHNICAL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4" name="Google Shape;704;p25"/>
            <p:cNvSpPr txBox="1"/>
            <p:nvPr/>
          </p:nvSpPr>
          <p:spPr>
            <a:xfrm>
              <a:off x="10317760"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HEALTH &amp; PHYSICAL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5" name="Google Shape;705;p25"/>
            <p:cNvSpPr txBox="1"/>
            <p:nvPr/>
          </p:nvSpPr>
          <p:spPr>
            <a:xfrm>
              <a:off x="4083578" y="1192854"/>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6" name="Google Shape;706;p25"/>
            <p:cNvSpPr txBox="1"/>
            <p:nvPr/>
          </p:nvSpPr>
          <p:spPr>
            <a:xfrm>
              <a:off x="4083578" y="22861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7" name="Google Shape;707;p25"/>
            <p:cNvSpPr txBox="1"/>
            <p:nvPr/>
          </p:nvSpPr>
          <p:spPr>
            <a:xfrm>
              <a:off x="4083578" y="3359585"/>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8" name="Google Shape;708;p25"/>
            <p:cNvSpPr txBox="1"/>
            <p:nvPr/>
          </p:nvSpPr>
          <p:spPr>
            <a:xfrm>
              <a:off x="3922547" y="4423072"/>
              <a:ext cx="668632"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9" name="Google Shape;709;p25"/>
            <p:cNvSpPr txBox="1"/>
            <p:nvPr/>
          </p:nvSpPr>
          <p:spPr>
            <a:xfrm>
              <a:off x="4083578" y="54865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710" name="Google Shape;710;p25"/>
            <p:cNvCxnSpPr/>
            <p:nvPr/>
          </p:nvCxnSpPr>
          <p:spPr>
            <a:xfrm>
              <a:off x="6724344"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1" name="Google Shape;711;p25"/>
            <p:cNvCxnSpPr/>
            <p:nvPr/>
          </p:nvCxnSpPr>
          <p:spPr>
            <a:xfrm>
              <a:off x="9602510"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2" name="Google Shape;712;p25"/>
            <p:cNvCxnSpPr/>
            <p:nvPr/>
          </p:nvCxnSpPr>
          <p:spPr>
            <a:xfrm>
              <a:off x="6926071" y="3582298"/>
              <a:ext cx="0" cy="137160"/>
            </a:xfrm>
            <a:prstGeom prst="straightConnector1">
              <a:avLst/>
            </a:prstGeom>
            <a:noFill/>
            <a:ln w="31750" cap="rnd" cmpd="sng">
              <a:solidFill>
                <a:srgbClr val="A85931"/>
              </a:solidFill>
              <a:prstDash val="solid"/>
              <a:miter lim="800000"/>
              <a:headEnd type="none" w="sm" len="sm"/>
              <a:tailEnd type="none" w="sm" len="sm"/>
            </a:ln>
          </p:spPr>
        </p:cxnSp>
        <p:cxnSp>
          <p:nvCxnSpPr>
            <p:cNvPr id="713" name="Google Shape;713;p25"/>
            <p:cNvCxnSpPr/>
            <p:nvPr/>
          </p:nvCxnSpPr>
          <p:spPr>
            <a:xfrm>
              <a:off x="6377671" y="4650134"/>
              <a:ext cx="0" cy="137160"/>
            </a:xfrm>
            <a:prstGeom prst="straightConnector1">
              <a:avLst/>
            </a:prstGeom>
            <a:noFill/>
            <a:ln w="31750" cap="rnd" cmpd="sng">
              <a:solidFill>
                <a:srgbClr val="025E86"/>
              </a:solidFill>
              <a:prstDash val="solid"/>
              <a:miter lim="800000"/>
              <a:headEnd type="none" w="sm" len="sm"/>
              <a:tailEnd type="none" w="sm" len="sm"/>
            </a:ln>
          </p:spPr>
        </p:cxnSp>
        <p:cxnSp>
          <p:nvCxnSpPr>
            <p:cNvPr id="714" name="Google Shape;714;p25"/>
            <p:cNvCxnSpPr/>
            <p:nvPr/>
          </p:nvCxnSpPr>
          <p:spPr>
            <a:xfrm>
              <a:off x="5940500"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5" name="Google Shape;715;p25"/>
            <p:cNvCxnSpPr/>
            <p:nvPr/>
          </p:nvCxnSpPr>
          <p:spPr>
            <a:xfrm>
              <a:off x="6642104"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6" name="Google Shape;716;p25"/>
            <p:cNvCxnSpPr/>
            <p:nvPr/>
          </p:nvCxnSpPr>
          <p:spPr>
            <a:xfrm>
              <a:off x="7582587"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7" name="Google Shape;717;p25"/>
            <p:cNvCxnSpPr/>
            <p:nvPr/>
          </p:nvCxnSpPr>
          <p:spPr>
            <a:xfrm>
              <a:off x="8568522"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8" name="Google Shape;718;p25"/>
            <p:cNvCxnSpPr/>
            <p:nvPr/>
          </p:nvCxnSpPr>
          <p:spPr>
            <a:xfrm>
              <a:off x="10228521" y="5768907"/>
              <a:ext cx="0" cy="137160"/>
            </a:xfrm>
            <a:prstGeom prst="straightConnector1">
              <a:avLst/>
            </a:prstGeom>
            <a:noFill/>
            <a:ln w="31750" cap="rnd" cmpd="sng">
              <a:solidFill>
                <a:srgbClr val="59287C"/>
              </a:solidFill>
              <a:prstDash val="solid"/>
              <a:miter lim="800000"/>
              <a:headEnd type="none" w="sm" len="sm"/>
              <a:tailEnd type="none" w="sm" len="sm"/>
            </a:ln>
          </p:spPr>
        </p:cxnSp>
      </p:gr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3" name="Title 2">
            <a:extLst>
              <a:ext uri="{FF2B5EF4-FFF2-40B4-BE49-F238E27FC236}">
                <a16:creationId xmlns:a16="http://schemas.microsoft.com/office/drawing/2014/main" id="{5BEBAE8E-FA9A-63E5-FB4B-37A4235340F6}"/>
              </a:ext>
            </a:extLst>
          </p:cNvPr>
          <p:cNvSpPr>
            <a:spLocks noGrp="1"/>
          </p:cNvSpPr>
          <p:nvPr>
            <p:ph type="title" idx="4294967295"/>
          </p:nvPr>
        </p:nvSpPr>
        <p:spPr>
          <a:xfrm>
            <a:off x="417513" y="-574675"/>
            <a:ext cx="11390312" cy="574675"/>
          </a:xfrm>
        </p:spPr>
        <p:txBody>
          <a:bodyPr spcFirstLastPara="1" wrap="square" lIns="91425" tIns="45700" rIns="91425" bIns="45700" anchor="b" anchorCtr="0">
            <a:spAutoFit/>
          </a:bodyPr>
          <a:lstStyle/>
          <a:p>
            <a:r>
              <a:rPr lang="en-US" dirty="0"/>
              <a:t>Oregon’s Instructional Frameworks: Adolescent Literacy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96"/>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a:t>Session Agenda</a:t>
            </a:r>
            <a:endParaRPr/>
          </a:p>
        </p:txBody>
      </p:sp>
      <p:sp>
        <p:nvSpPr>
          <p:cNvPr id="482" name="Google Shape;482;p96"/>
          <p:cNvSpPr txBox="1">
            <a:spLocks noGrp="1"/>
          </p:cNvSpPr>
          <p:nvPr>
            <p:ph type="body" idx="2"/>
          </p:nvPr>
        </p:nvSpPr>
        <p:spPr>
          <a:xfrm>
            <a:off x="355142" y="1323672"/>
            <a:ext cx="11481715" cy="504150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Opening reflections and discussions</a:t>
            </a:r>
            <a:r>
              <a:rPr lang="en-US" sz="2200" dirty="0">
                <a:solidFill>
                  <a:schemeClr val="dk1"/>
                </a:solidFill>
              </a:rPr>
              <a:t>: </a:t>
            </a:r>
            <a:endParaRPr dirty="0"/>
          </a:p>
          <a:p>
            <a:pPr marL="1028700" lvl="1" indent="-342900" algn="l" rtl="0">
              <a:lnSpc>
                <a:spcPct val="90000"/>
              </a:lnSpc>
              <a:spcBef>
                <a:spcPts val="600"/>
              </a:spcBef>
              <a:spcAft>
                <a:spcPts val="0"/>
              </a:spcAft>
              <a:buClr>
                <a:srgbClr val="007793"/>
              </a:buClr>
              <a:buSzPts val="2000"/>
              <a:buFont typeface="Arial"/>
              <a:buChar char="•"/>
            </a:pPr>
            <a:r>
              <a:rPr lang="en-US" sz="2000" dirty="0">
                <a:solidFill>
                  <a:schemeClr val="dk1"/>
                </a:solidFill>
              </a:rPr>
              <a:t>The reinforcing nature of disciplinary literacy and content</a:t>
            </a:r>
            <a:endParaRPr dirty="0"/>
          </a:p>
          <a:p>
            <a:pPr marL="1028700" lvl="1" indent="-342900" algn="l" rtl="0">
              <a:lnSpc>
                <a:spcPct val="90000"/>
              </a:lnSpc>
              <a:spcBef>
                <a:spcPts val="600"/>
              </a:spcBef>
              <a:spcAft>
                <a:spcPts val="0"/>
              </a:spcAft>
              <a:buClr>
                <a:srgbClr val="007793"/>
              </a:buClr>
              <a:buSzPts val="2000"/>
              <a:buFont typeface="Arial"/>
              <a:buChar char="•"/>
            </a:pPr>
            <a:r>
              <a:rPr lang="en-US" sz="2000" dirty="0">
                <a:solidFill>
                  <a:schemeClr val="dk1"/>
                </a:solidFill>
              </a:rPr>
              <a:t>Disciplinary literacy in language arts</a:t>
            </a:r>
            <a:endParaRPr dirty="0"/>
          </a:p>
          <a:p>
            <a:pPr marL="571500" lvl="0" indent="-342900">
              <a:spcBef>
                <a:spcPts val="600"/>
              </a:spcBef>
              <a:buClr>
                <a:srgbClr val="007793"/>
              </a:buClr>
              <a:buSzPts val="2200"/>
              <a:buFont typeface="Arial"/>
              <a:buChar char="•"/>
            </a:pPr>
            <a:r>
              <a:rPr lang="en-US" sz="2200" b="1" dirty="0">
                <a:solidFill>
                  <a:schemeClr val="dk1"/>
                </a:solidFill>
              </a:rPr>
              <a:t>Practice 1</a:t>
            </a:r>
            <a:r>
              <a:rPr lang="en-US" sz="2200" dirty="0">
                <a:solidFill>
                  <a:schemeClr val="dk1"/>
                </a:solidFill>
              </a:rPr>
              <a:t>: </a:t>
            </a:r>
            <a:r>
              <a:rPr lang="en-US" sz="2000" dirty="0"/>
              <a:t>Leverage background and vocabulary knowledge to develop students’ comprehension of texts further.  </a:t>
            </a:r>
            <a:endParaRPr sz="2200" i="1" dirty="0">
              <a:solidFill>
                <a:schemeClr val="dk1"/>
              </a:solidFill>
            </a:endParaRPr>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2</a:t>
            </a:r>
            <a:r>
              <a:rPr lang="en-US" sz="2200" dirty="0">
                <a:solidFill>
                  <a:schemeClr val="dk1"/>
                </a:solidFill>
              </a:rPr>
              <a:t>: </a:t>
            </a:r>
            <a:r>
              <a:rPr lang="en-US" sz="2000" dirty="0"/>
              <a:t>Teach students reading strategies applicable to complex literary texts.</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3</a:t>
            </a:r>
            <a:r>
              <a:rPr lang="en-US" sz="2200" dirty="0">
                <a:solidFill>
                  <a:schemeClr val="dk1"/>
                </a:solidFill>
              </a:rPr>
              <a:t>: </a:t>
            </a:r>
            <a:r>
              <a:rPr lang="en-US" sz="2000" dirty="0"/>
              <a:t>Teach writing approaches and strategies specific to language arts. </a:t>
            </a:r>
            <a:endParaRPr dirty="0"/>
          </a:p>
          <a:p>
            <a:pPr marL="571500" lvl="0" indent="-342900" algn="l" rtl="0">
              <a:lnSpc>
                <a:spcPct val="114000"/>
              </a:lnSpc>
              <a:spcBef>
                <a:spcPts val="600"/>
              </a:spcBef>
              <a:spcAft>
                <a:spcPts val="0"/>
              </a:spcAft>
              <a:buClr>
                <a:srgbClr val="007793"/>
              </a:buClr>
              <a:buSzPts val="2200"/>
              <a:buFont typeface="Arial"/>
              <a:buChar char="•"/>
            </a:pPr>
            <a:r>
              <a:rPr lang="en-US" sz="2200" b="1" dirty="0">
                <a:solidFill>
                  <a:schemeClr val="dk1"/>
                </a:solidFill>
              </a:rPr>
              <a:t>Practice 4</a:t>
            </a:r>
            <a:r>
              <a:rPr lang="en-US" sz="2200" dirty="0">
                <a:solidFill>
                  <a:schemeClr val="dk1"/>
                </a:solidFill>
              </a:rPr>
              <a:t>: </a:t>
            </a:r>
            <a:r>
              <a:rPr lang="en-US" sz="2000" dirty="0"/>
              <a:t>Teach students to communicate like a literary critic. </a:t>
            </a:r>
            <a:endParaRPr sz="2000" dirty="0">
              <a:solidFill>
                <a:schemeClr val="dk1"/>
              </a:solidFill>
            </a:endParaRPr>
          </a:p>
          <a:p>
            <a:pPr marL="571500" lvl="0" indent="-342900" algn="l" rtl="0">
              <a:lnSpc>
                <a:spcPct val="114000"/>
              </a:lnSpc>
              <a:spcBef>
                <a:spcPts val="1000"/>
              </a:spcBef>
              <a:spcAft>
                <a:spcPts val="0"/>
              </a:spcAft>
              <a:buClr>
                <a:srgbClr val="007793"/>
              </a:buClr>
              <a:buSzPts val="2200"/>
              <a:buFont typeface="Arial"/>
              <a:buChar char="•"/>
            </a:pPr>
            <a:r>
              <a:rPr lang="en-US" sz="2200" b="1" dirty="0">
                <a:solidFill>
                  <a:schemeClr val="dk1"/>
                </a:solidFill>
              </a:rPr>
              <a:t>Final reflection</a:t>
            </a:r>
            <a:r>
              <a:rPr lang="en-US" sz="2200" dirty="0">
                <a:solidFill>
                  <a:schemeClr val="dk1"/>
                </a:solidFill>
              </a:rPr>
              <a:t>: </a:t>
            </a:r>
            <a:r>
              <a:rPr lang="en-US" sz="2000" dirty="0">
                <a:solidFill>
                  <a:schemeClr val="dk1"/>
                </a:solidFill>
              </a:rPr>
              <a:t>Taking action</a:t>
            </a:r>
            <a:endParaRP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90" name="Google Shape;490;p3"/>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Reflect and Share </a:t>
            </a:r>
            <a:endParaRPr dirty="0"/>
          </a:p>
        </p:txBody>
      </p:sp>
      <p:sp>
        <p:nvSpPr>
          <p:cNvPr id="491" name="Google Shape;491;p3"/>
          <p:cNvSpPr txBox="1">
            <a:spLocks noGrp="1"/>
          </p:cNvSpPr>
          <p:nvPr>
            <p:ph type="body" idx="3"/>
          </p:nvPr>
        </p:nvSpPr>
        <p:spPr>
          <a:xfrm>
            <a:off x="329184" y="1299411"/>
            <a:ext cx="5897880" cy="5181600"/>
          </a:xfrm>
          <a:prstGeom prst="rect">
            <a:avLst/>
          </a:prstGeom>
          <a:noFill/>
          <a:ln>
            <a:noFill/>
          </a:ln>
        </p:spPr>
        <p:txBody>
          <a:bodyPr spcFirstLastPara="1" wrap="square" lIns="91425" tIns="274300" rIns="91425" bIns="45700" anchor="t" anchorCtr="0">
            <a:noAutofit/>
          </a:bodyPr>
          <a:lstStyle/>
          <a:p>
            <a:pPr marL="233172" lvl="0" indent="-233172" algn="l" rtl="0">
              <a:lnSpc>
                <a:spcPct val="114000"/>
              </a:lnSpc>
              <a:spcBef>
                <a:spcPts val="0"/>
              </a:spcBef>
              <a:spcAft>
                <a:spcPts val="0"/>
              </a:spcAft>
              <a:buSzPts val="3360"/>
              <a:buFont typeface="Arial"/>
              <a:buChar char="•"/>
            </a:pPr>
            <a:r>
              <a:rPr lang="en-US" sz="2400" b="1" dirty="0"/>
              <a:t>Disciplinary literacy</a:t>
            </a:r>
            <a:r>
              <a:rPr lang="en-US" sz="2400" dirty="0"/>
              <a:t> </a:t>
            </a:r>
            <a:r>
              <a:rPr lang="en-US" sz="2400" dirty="0">
                <a:latin typeface="Arial"/>
                <a:ea typeface="Arial"/>
                <a:cs typeface="Arial"/>
                <a:sym typeface="Arial"/>
              </a:rPr>
              <a:t>is the ability to read, write, think and communicate, using the specific practices and language of a field of study.</a:t>
            </a:r>
            <a:endParaRPr dirty="0"/>
          </a:p>
          <a:p>
            <a:pPr marL="233172" lvl="0" indent="-233172" algn="l" rtl="0">
              <a:lnSpc>
                <a:spcPct val="114000"/>
              </a:lnSpc>
              <a:spcBef>
                <a:spcPts val="1600"/>
              </a:spcBef>
              <a:spcAft>
                <a:spcPts val="0"/>
              </a:spcAft>
              <a:buSzPts val="3360"/>
              <a:buFont typeface="Arial"/>
              <a:buChar char="•"/>
            </a:pPr>
            <a:r>
              <a:rPr lang="en-US" sz="2400" b="1" dirty="0">
                <a:latin typeface="Arial"/>
                <a:ea typeface="Arial"/>
                <a:cs typeface="Arial"/>
                <a:sym typeface="Arial"/>
              </a:rPr>
              <a:t>Disciplinary content </a:t>
            </a:r>
            <a:r>
              <a:rPr lang="en-US" sz="2400" dirty="0">
                <a:latin typeface="Arial"/>
                <a:ea typeface="Arial"/>
                <a:cs typeface="Arial"/>
                <a:sym typeface="Arial"/>
              </a:rPr>
              <a:t>includes the core knowledge, concepts and skills students need to understand and work within a specific field of study.</a:t>
            </a:r>
            <a:endParaRPr dirty="0"/>
          </a:p>
        </p:txBody>
      </p:sp>
      <p:pic>
        <p:nvPicPr>
          <p:cNvPr id="488" name="Google Shape;488;p3">
            <a:extLs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5" y="0"/>
            <a:ext cx="5635084" cy="6858000"/>
          </a:xfrm>
          <a:prstGeom prst="rect">
            <a:avLst/>
          </a:prstGeom>
          <a:noFill/>
          <a:ln>
            <a:noFill/>
          </a:ln>
        </p:spPr>
      </p:pic>
      <p:pic>
        <p:nvPicPr>
          <p:cNvPr id="489" name="Google Shape;489;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556915" y="480060"/>
            <a:ext cx="5897880" cy="5897880"/>
          </a:xfrm>
          <a:prstGeom prst="rect">
            <a:avLst/>
          </a:prstGeom>
          <a:noFill/>
          <a:ln>
            <a:noFill/>
          </a:ln>
        </p:spPr>
      </p:pic>
      <p:sp>
        <p:nvSpPr>
          <p:cNvPr id="492" name="Google Shape;492;p3"/>
          <p:cNvSpPr txBox="1"/>
          <p:nvPr/>
        </p:nvSpPr>
        <p:spPr>
          <a:xfrm>
            <a:off x="7610902" y="2156207"/>
            <a:ext cx="3527110" cy="2110993"/>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How are these two concepts mutually reinforcing? </a:t>
            </a:r>
            <a:endParaRPr sz="1400" b="0" i="0" u="none" strike="noStrike" cap="none">
              <a:solidFill>
                <a:srgbClr val="000000"/>
              </a:solidFill>
              <a:latin typeface="Arial"/>
              <a:ea typeface="Arial"/>
              <a:cs typeface="Arial"/>
              <a:sym typeface="Arial"/>
            </a:endParaRPr>
          </a:p>
          <a:p>
            <a:pPr marL="0" marR="0" lvl="0" indent="0" algn="ctr" rtl="0">
              <a:lnSpc>
                <a:spcPct val="114000"/>
              </a:lnSpc>
              <a:spcBef>
                <a:spcPts val="160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i="0" dirty="0"/>
              <a:t>The Importance of Disciplinary Literacy in Language Arts</a:t>
            </a:r>
            <a:endParaRPr dirty="0"/>
          </a:p>
        </p:txBody>
      </p:sp>
      <p:sp>
        <p:nvSpPr>
          <p:cNvPr id="499" name="Google Shape;499;p4"/>
          <p:cNvSpPr txBox="1">
            <a:spLocks noGrp="1"/>
          </p:cNvSpPr>
          <p:nvPr>
            <p:ph type="body" idx="1"/>
          </p:nvPr>
        </p:nvSpPr>
        <p:spPr>
          <a:xfrm>
            <a:off x="329183" y="1226802"/>
            <a:ext cx="7479270" cy="5123157"/>
          </a:xfrm>
          <a:prstGeom prst="rect">
            <a:avLst/>
          </a:prstGeom>
          <a:solidFill>
            <a:srgbClr val="F6F3EB"/>
          </a:solidFill>
          <a:ln>
            <a:noFill/>
          </a:ln>
          <a:effectLst>
            <a:outerShdw blurRad="342900" dist="88900" dir="5400000" algn="tl" rotWithShape="0">
              <a:srgbClr val="000000">
                <a:alpha val="40000"/>
              </a:srgbClr>
            </a:outerShdw>
          </a:effectLst>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dirty="0"/>
              <a:t>Students develop</a:t>
            </a:r>
            <a:endParaRPr dirty="0"/>
          </a:p>
          <a:p>
            <a:pPr marL="342900" lvl="0" indent="-342900" algn="l" rtl="0">
              <a:lnSpc>
                <a:spcPct val="114000"/>
              </a:lnSpc>
              <a:spcBef>
                <a:spcPts val="1600"/>
              </a:spcBef>
              <a:spcAft>
                <a:spcPts val="0"/>
              </a:spcAft>
              <a:buSzPts val="3360"/>
              <a:buFont typeface="Arial"/>
              <a:buChar char="•"/>
            </a:pPr>
            <a:r>
              <a:rPr lang="en-US" dirty="0"/>
              <a:t>Critical reading and textual analysis to identify deeper meaning of texts</a:t>
            </a:r>
            <a:endParaRPr dirty="0"/>
          </a:p>
          <a:p>
            <a:pPr marL="342900" lvl="0" indent="-342900" algn="l" rtl="0">
              <a:lnSpc>
                <a:spcPct val="114000"/>
              </a:lnSpc>
              <a:spcBef>
                <a:spcPts val="1600"/>
              </a:spcBef>
              <a:spcAft>
                <a:spcPts val="0"/>
              </a:spcAft>
              <a:buSzPts val="3360"/>
              <a:buFont typeface="Arial"/>
              <a:buChar char="•"/>
            </a:pPr>
            <a:r>
              <a:rPr lang="en-US" dirty="0"/>
              <a:t>Creative and analytical writing skills to express themselves with originality and precision</a:t>
            </a:r>
            <a:endParaRPr dirty="0"/>
          </a:p>
          <a:p>
            <a:pPr marL="342900" lvl="0" indent="-342900" algn="l" rtl="0">
              <a:lnSpc>
                <a:spcPct val="114000"/>
              </a:lnSpc>
              <a:spcBef>
                <a:spcPts val="1600"/>
              </a:spcBef>
              <a:spcAft>
                <a:spcPts val="0"/>
              </a:spcAft>
              <a:buSzPts val="3360"/>
              <a:buFont typeface="Arial"/>
              <a:buChar char="•"/>
            </a:pPr>
            <a:r>
              <a:rPr lang="en-US" dirty="0"/>
              <a:t>Oral communication and listening skills to clearly articulate their ideas and understand and evaluate the spoken word</a:t>
            </a:r>
            <a:endParaRPr dirty="0">
              <a:solidFill>
                <a:srgbClr val="000000"/>
              </a:solidFill>
            </a:endParaRPr>
          </a:p>
          <a:p>
            <a:pPr marL="457200" lvl="0" indent="-457200" algn="l" rtl="0">
              <a:lnSpc>
                <a:spcPct val="114000"/>
              </a:lnSpc>
              <a:spcBef>
                <a:spcPts val="1600"/>
              </a:spcBef>
              <a:spcAft>
                <a:spcPts val="0"/>
              </a:spcAft>
              <a:buSzPts val="3360"/>
              <a:buFont typeface="Arial"/>
              <a:buChar char="•"/>
            </a:pPr>
            <a:r>
              <a:rPr lang="en-US" dirty="0">
                <a:solidFill>
                  <a:srgbClr val="000000"/>
                </a:solidFill>
              </a:rPr>
              <a:t>Viewing and visual literacy skills to interpret images, films and other media</a:t>
            </a:r>
            <a:endParaRPr dirty="0"/>
          </a:p>
        </p:txBody>
      </p:sp>
      <p:sp>
        <p:nvSpPr>
          <p:cNvPr id="500" name="Google Shape;500;p4"/>
          <p:cNvSpPr txBox="1">
            <a:spLocks noGrp="1"/>
          </p:cNvSpPr>
          <p:nvPr>
            <p:ph type="body" idx="2"/>
          </p:nvPr>
        </p:nvSpPr>
        <p:spPr>
          <a:xfrm>
            <a:off x="8336934" y="1304711"/>
            <a:ext cx="3525882" cy="5149936"/>
          </a:xfrm>
          <a:prstGeom prst="rect">
            <a:avLst/>
          </a:prstGeom>
          <a:solidFill>
            <a:srgbClr val="317170"/>
          </a:solidFill>
          <a:ln>
            <a:noFill/>
          </a:ln>
          <a:effectLst>
            <a:outerShdw sx="1000" sy="1000" algn="t" rotWithShape="0">
              <a:srgbClr val="000000"/>
            </a:outerShdw>
          </a:effectLst>
        </p:spPr>
        <p:txBody>
          <a:bodyPr spcFirstLastPara="1" wrap="square" lIns="274300" tIns="274300" rIns="274300" bIns="274300" anchor="t" anchorCtr="0">
            <a:spAutoFit/>
          </a:bodyPr>
          <a:lstStyle/>
          <a:p>
            <a:pPr marL="0" lvl="0" indent="0" algn="l" rtl="0">
              <a:lnSpc>
                <a:spcPct val="114000"/>
              </a:lnSpc>
              <a:spcBef>
                <a:spcPts val="0"/>
              </a:spcBef>
              <a:spcAft>
                <a:spcPts val="0"/>
              </a:spcAft>
              <a:buSzPts val="1400"/>
              <a:buNone/>
            </a:pPr>
            <a:r>
              <a:rPr lang="en-US" dirty="0">
                <a:solidFill>
                  <a:schemeClr val="lt1"/>
                </a:solidFill>
              </a:rPr>
              <a:t>[These] skill sets are central to the career pathways that emphasize communication, awareness of audience and creativity</a:t>
            </a:r>
            <a:r>
              <a:rPr lang="en-US" dirty="0"/>
              <a:t> </a:t>
            </a:r>
            <a:r>
              <a:rPr lang="en-US" dirty="0">
                <a:solidFill>
                  <a:schemeClr val="lt1"/>
                </a:solidFill>
              </a:rPr>
              <a:t>(Oregon’s Adolescent Literacy Framework, page 104).</a:t>
            </a:r>
            <a:endParaRPr dirty="0"/>
          </a:p>
        </p:txBody>
      </p:sp>
      <p:pic>
        <p:nvPicPr>
          <p:cNvPr id="501" name="Google Shape;501;p4" descr="Open quotation mark with solid fill"/>
          <p:cNvPicPr preferRelativeResize="0"/>
          <p:nvPr/>
        </p:nvPicPr>
        <p:blipFill rotWithShape="1">
          <a:blip r:embed="rId3">
            <a:alphaModFix/>
          </a:blip>
          <a:srcRect/>
          <a:stretch/>
        </p:blipFill>
        <p:spPr>
          <a:xfrm>
            <a:off x="7808453" y="604420"/>
            <a:ext cx="1400581" cy="1400581"/>
          </a:xfrm>
          <a:prstGeom prst="rect">
            <a:avLst/>
          </a:prstGeom>
          <a:noFill/>
          <a:ln>
            <a:noFill/>
          </a:ln>
        </p:spPr>
      </p:pic>
      <p:pic>
        <p:nvPicPr>
          <p:cNvPr id="502" name="Google Shape;502;p4" descr="Open quotation mark with solid fill"/>
          <p:cNvPicPr preferRelativeResize="0"/>
          <p:nvPr/>
        </p:nvPicPr>
        <p:blipFill rotWithShape="1">
          <a:blip r:embed="rId4">
            <a:alphaModFix/>
          </a:blip>
          <a:srcRect/>
          <a:stretch/>
        </p:blipFill>
        <p:spPr>
          <a:xfrm rot="10800000">
            <a:off x="11025513" y="5712830"/>
            <a:ext cx="1337030" cy="133703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Sample Text Types in Language Arts</a:t>
            </a:r>
            <a:endParaRPr dirty="0"/>
          </a:p>
        </p:txBody>
      </p:sp>
      <p:sp>
        <p:nvSpPr>
          <p:cNvPr id="509" name="Google Shape;509;p5"/>
          <p:cNvSpPr txBox="1">
            <a:spLocks noGrp="1"/>
          </p:cNvSpPr>
          <p:nvPr>
            <p:ph type="body" idx="2"/>
          </p:nvPr>
        </p:nvSpPr>
        <p:spPr>
          <a:xfrm>
            <a:off x="0" y="999215"/>
            <a:ext cx="8839200" cy="4373441"/>
          </a:xfrm>
          <a:prstGeom prst="rect">
            <a:avLst/>
          </a:prstGeom>
          <a:solidFill>
            <a:srgbClr val="F6F3EB"/>
          </a:solidFill>
          <a:ln>
            <a:noFill/>
          </a:ln>
          <a:effectLst>
            <a:outerShdw sx="1000" sy="1000" algn="t" rotWithShape="0">
              <a:srgbClr val="000000"/>
            </a:outerShdw>
          </a:effectLst>
        </p:spPr>
        <p:txBody>
          <a:bodyPr spcFirstLastPara="1" wrap="square" lIns="457200" tIns="365750" rIns="457200" bIns="685800" anchor="t" anchorCtr="0">
            <a:spAutoFit/>
          </a:bodyPr>
          <a:lstStyle/>
          <a:p>
            <a:pPr marL="342900" lvl="0" indent="-342900" algn="l" rtl="0">
              <a:lnSpc>
                <a:spcPct val="114000"/>
              </a:lnSpc>
              <a:spcBef>
                <a:spcPts val="0"/>
              </a:spcBef>
              <a:spcAft>
                <a:spcPts val="0"/>
              </a:spcAft>
              <a:buSzPts val="3360"/>
              <a:buFont typeface="Arial"/>
              <a:buChar char="•"/>
            </a:pPr>
            <a:r>
              <a:rPr lang="en-US"/>
              <a:t>Classic and contemporary literature (e.g., stories, novels, drama, poetry)</a:t>
            </a:r>
            <a:endParaRPr/>
          </a:p>
          <a:p>
            <a:pPr marL="342900" lvl="0" indent="-342900" algn="l" rtl="0">
              <a:lnSpc>
                <a:spcPct val="114000"/>
              </a:lnSpc>
              <a:spcBef>
                <a:spcPts val="1600"/>
              </a:spcBef>
              <a:spcAft>
                <a:spcPts val="0"/>
              </a:spcAft>
              <a:buSzPts val="3360"/>
              <a:buFont typeface="Arial"/>
              <a:buChar char="•"/>
            </a:pPr>
            <a:r>
              <a:rPr lang="en-US"/>
              <a:t>Literary nonfiction (e.g., memoirs, essays)</a:t>
            </a:r>
            <a:endParaRPr/>
          </a:p>
          <a:p>
            <a:pPr marL="342900" lvl="0" indent="-342900" algn="l" rtl="0">
              <a:lnSpc>
                <a:spcPct val="114000"/>
              </a:lnSpc>
              <a:spcBef>
                <a:spcPts val="1600"/>
              </a:spcBef>
              <a:spcAft>
                <a:spcPts val="0"/>
              </a:spcAft>
              <a:buSzPts val="3360"/>
              <a:buFont typeface="Arial"/>
              <a:buChar char="•"/>
            </a:pPr>
            <a:r>
              <a:rPr lang="en-US"/>
              <a:t>Research papers</a:t>
            </a:r>
            <a:endParaRPr/>
          </a:p>
          <a:p>
            <a:pPr marL="342900" lvl="0" indent="-342900" algn="l" rtl="0">
              <a:lnSpc>
                <a:spcPct val="114000"/>
              </a:lnSpc>
              <a:spcBef>
                <a:spcPts val="1600"/>
              </a:spcBef>
              <a:spcAft>
                <a:spcPts val="0"/>
              </a:spcAft>
              <a:buSzPts val="3360"/>
              <a:buFont typeface="Arial"/>
              <a:buChar char="•"/>
            </a:pPr>
            <a:r>
              <a:rPr lang="en-US"/>
              <a:t>Argumentative and opinion essays</a:t>
            </a:r>
            <a:endParaRPr/>
          </a:p>
          <a:p>
            <a:pPr marL="342900" lvl="0" indent="-342900" algn="l" rtl="0">
              <a:lnSpc>
                <a:spcPct val="114000"/>
              </a:lnSpc>
              <a:spcBef>
                <a:spcPts val="1600"/>
              </a:spcBef>
              <a:spcAft>
                <a:spcPts val="0"/>
              </a:spcAft>
              <a:buSzPts val="3360"/>
              <a:buFont typeface="Arial"/>
              <a:buChar char="•"/>
            </a:pPr>
            <a:r>
              <a:rPr lang="en-US"/>
              <a:t>Images, films and other visual media</a:t>
            </a:r>
            <a:endParaRPr/>
          </a:p>
        </p:txBody>
      </p:sp>
      <p:pic>
        <p:nvPicPr>
          <p:cNvPr id="510" name="Google Shape;510;p5">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3">
            <a:alphaModFix/>
          </a:blip>
          <a:srcRect l="10287"/>
          <a:stretch/>
        </p:blipFill>
        <p:spPr>
          <a:xfrm>
            <a:off x="8107681" y="17333"/>
            <a:ext cx="4084320" cy="6840667"/>
          </a:xfrm>
          <a:prstGeom prst="rect">
            <a:avLst/>
          </a:prstGeom>
          <a:noFill/>
          <a:ln>
            <a:noFill/>
          </a:ln>
        </p:spPr>
      </p:pic>
      <p:pic>
        <p:nvPicPr>
          <p:cNvPr id="1026" name="Picture 2">
            <a:extLst>
              <a:ext uri="{FF2B5EF4-FFF2-40B4-BE49-F238E27FC236}">
                <a16:creationId xmlns:a16="http://schemas.microsoft.com/office/drawing/2014/main" id="{1C24B419-CED3-F08C-FB50-E7EA68E0CA25}"/>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017" r="14455"/>
          <a:stretch>
            <a:fillRect/>
          </a:stretch>
        </p:blipFill>
        <p:spPr bwMode="auto">
          <a:xfrm>
            <a:off x="8107681" y="0"/>
            <a:ext cx="4084319" cy="6891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a:extLst>
            <a:ext uri="{FF2B5EF4-FFF2-40B4-BE49-F238E27FC236}">
              <a16:creationId xmlns:a16="http://schemas.microsoft.com/office/drawing/2014/main" id="{CEAF100E-C597-46E2-B0BC-83BBC8A1B2F5}"/>
            </a:ext>
          </a:extLst>
        </p:cNvPr>
        <p:cNvGrpSpPr/>
        <p:nvPr/>
      </p:nvGrpSpPr>
      <p:grpSpPr>
        <a:xfrm>
          <a:off x="0" y="0"/>
          <a:ext cx="0" cy="0"/>
          <a:chOff x="0" y="0"/>
          <a:chExt cx="0" cy="0"/>
        </a:xfrm>
      </p:grpSpPr>
      <p:pic>
        <p:nvPicPr>
          <p:cNvPr id="516" name="Google Shape;516;p6">
            <a:extLst>
              <a:ext uri="{FF2B5EF4-FFF2-40B4-BE49-F238E27FC236}">
                <a16:creationId xmlns:a16="http://schemas.microsoft.com/office/drawing/2014/main" id="{4B81894A-34D3-DC8B-F95A-7E25F8DDA6CF}"/>
              </a:ext>
              <a:ext uri="{C183D7F6-B498-43B3-948B-1728B52AA6E4}">
                <adec:decorative xmlns:adec="http://schemas.microsoft.com/office/drawing/2017/decorative" val="1"/>
              </a:ext>
            </a:extLst>
          </p:cNvPr>
          <p:cNvPicPr preferRelativeResize="0"/>
          <p:nvPr/>
        </p:nvPicPr>
        <p:blipFill rotWithShape="1">
          <a:blip r:embed="rId3">
            <a:alphaModFix amt="26000"/>
          </a:blip>
          <a:srcRect t="2674" r="46156" b="2671"/>
          <a:stretch/>
        </p:blipFill>
        <p:spPr>
          <a:xfrm>
            <a:off x="6556916" y="0"/>
            <a:ext cx="5635084" cy="6858000"/>
          </a:xfrm>
          <a:prstGeom prst="rect">
            <a:avLst/>
          </a:prstGeom>
          <a:noFill/>
          <a:ln>
            <a:noFill/>
          </a:ln>
        </p:spPr>
      </p:pic>
      <p:pic>
        <p:nvPicPr>
          <p:cNvPr id="517" name="Google Shape;517;p6" descr="Thought bubble with solid fill">
            <a:extLst>
              <a:ext uri="{FF2B5EF4-FFF2-40B4-BE49-F238E27FC236}">
                <a16:creationId xmlns:a16="http://schemas.microsoft.com/office/drawing/2014/main" id="{8F88C8E0-D2C3-19BC-6D74-503D414D5AED}"/>
              </a:ext>
            </a:extLst>
          </p:cNvPr>
          <p:cNvPicPr preferRelativeResize="0"/>
          <p:nvPr/>
        </p:nvPicPr>
        <p:blipFill rotWithShape="1">
          <a:blip r:embed="rId4">
            <a:alphaModFix/>
          </a:blip>
          <a:srcRect/>
          <a:stretch/>
        </p:blipFill>
        <p:spPr>
          <a:xfrm>
            <a:off x="6556916" y="611458"/>
            <a:ext cx="5635083" cy="5635083"/>
          </a:xfrm>
          <a:prstGeom prst="rect">
            <a:avLst/>
          </a:prstGeom>
          <a:noFill/>
          <a:ln>
            <a:noFill/>
          </a:ln>
        </p:spPr>
      </p:pic>
      <p:pic>
        <p:nvPicPr>
          <p:cNvPr id="7" name="Picture Placeholder 6">
            <a:extLst>
              <a:ext uri="{FF2B5EF4-FFF2-40B4-BE49-F238E27FC236}">
                <a16:creationId xmlns:a16="http://schemas.microsoft.com/office/drawing/2014/main" id="{16130FFF-D96E-DB17-AC79-42D6A82FF2EE}"/>
              </a:ext>
              <a:ext uri="{C183D7F6-B498-43B3-948B-1728B52AA6E4}">
                <adec:decorative xmlns:adec="http://schemas.microsoft.com/office/drawing/2017/decorative" val="1"/>
              </a:ext>
            </a:extLst>
          </p:cNvPr>
          <p:cNvPicPr>
            <a:picLocks noGrp="1" noChangeAspect="1"/>
          </p:cNvPicPr>
          <p:nvPr>
            <p:ph type="pic" idx="2"/>
          </p:nvPr>
        </p:nvPicPr>
        <p:blipFill>
          <a:blip r:embed="rId5"/>
          <a:srcRect l="4" r="4"/>
          <a:stretch>
            <a:fillRect/>
          </a:stretch>
        </p:blipFill>
        <p:spPr/>
      </p:pic>
      <p:sp>
        <p:nvSpPr>
          <p:cNvPr id="519" name="Google Shape;519;p6">
            <a:extLst>
              <a:ext uri="{FF2B5EF4-FFF2-40B4-BE49-F238E27FC236}">
                <a16:creationId xmlns:a16="http://schemas.microsoft.com/office/drawing/2014/main" id="{0E0B0C7B-65C9-1D09-9805-6347D6E3811C}"/>
              </a:ext>
            </a:extLst>
          </p:cNvPr>
          <p:cNvSpPr txBox="1">
            <a:spLocks noGrp="1"/>
          </p:cNvSpPr>
          <p:nvPr>
            <p:ph type="title"/>
          </p:nvPr>
        </p:nvSpPr>
        <p:spPr>
          <a:xfrm>
            <a:off x="6424882" y="2343505"/>
            <a:ext cx="5899150" cy="552450"/>
          </a:xfrm>
          <a:noFill/>
          <a:ln>
            <a:noFill/>
          </a:ln>
        </p:spPr>
        <p:txBody>
          <a:bodyPr spcFirstLastPara="1" wrap="square" lIns="91425" tIns="45700" rIns="91425" bIns="45700" anchor="t" anchorCtr="0">
            <a:noAutofit/>
          </a:bodyPr>
          <a:lstStyle/>
          <a:p>
            <a:pPr lvl="0" algn="ctr"/>
            <a:r>
              <a:rPr lang="en-US" sz="2800" dirty="0"/>
              <a:t>Reflect on </a:t>
            </a:r>
            <a:br>
              <a:rPr lang="en-US" sz="2800" dirty="0"/>
            </a:br>
            <a:r>
              <a:rPr lang="en-US" sz="2800" dirty="0"/>
              <a:t>Your Practice </a:t>
            </a:r>
          </a:p>
        </p:txBody>
      </p:sp>
      <p:sp>
        <p:nvSpPr>
          <p:cNvPr id="520" name="Google Shape;520;p6">
            <a:extLst>
              <a:ext uri="{FF2B5EF4-FFF2-40B4-BE49-F238E27FC236}">
                <a16:creationId xmlns:a16="http://schemas.microsoft.com/office/drawing/2014/main" id="{9863FD66-2393-0042-8484-0D5D1EC7886B}"/>
              </a:ext>
            </a:extLst>
          </p:cNvPr>
          <p:cNvSpPr txBox="1">
            <a:spLocks noGrp="1"/>
          </p:cNvSpPr>
          <p:nvPr>
            <p:ph type="body" idx="3"/>
          </p:nvPr>
        </p:nvSpPr>
        <p:spPr>
          <a:xfrm>
            <a:off x="328613" y="1115568"/>
            <a:ext cx="5899150" cy="4394368"/>
          </a:xfrm>
          <a:noFill/>
          <a:ln>
            <a:noFill/>
          </a:ln>
        </p:spPr>
        <p:txBody>
          <a:bodyPr spcFirstLastPara="1" wrap="square" lIns="91425" tIns="45700" rIns="91425" bIns="45700" anchor="t" anchorCtr="0">
            <a:spAutoFit/>
          </a:bodyPr>
          <a:lstStyle/>
          <a:p>
            <a:pPr marL="571500" lvl="0" indent="-342900">
              <a:buSzPct val="140000"/>
              <a:buFont typeface="Arial" panose="020B0604020202020204" pitchFamily="34" charset="0"/>
              <a:buChar char="•"/>
            </a:pPr>
            <a:r>
              <a:rPr lang="en-US" sz="2400" dirty="0"/>
              <a:t>What are students reading and writing in your classroom?</a:t>
            </a:r>
          </a:p>
          <a:p>
            <a:pPr marL="571500" lvl="0" indent="-342900">
              <a:buSzPct val="140000"/>
              <a:buFont typeface="Arial" panose="020B0604020202020204" pitchFamily="34" charset="0"/>
              <a:buChar char="•"/>
            </a:pPr>
            <a:r>
              <a:rPr lang="en-US" sz="2400" dirty="0"/>
              <a:t>How do you support students with reading and writing?</a:t>
            </a:r>
          </a:p>
          <a:p>
            <a:pPr marL="571500" lvl="0" indent="-342900">
              <a:buSzPct val="140000"/>
              <a:buFont typeface="Arial" panose="020B0604020202020204" pitchFamily="34" charset="0"/>
              <a:buChar char="•"/>
            </a:pPr>
            <a:r>
              <a:rPr lang="en-US" sz="2400" dirty="0"/>
              <a:t>What opportunities do students have to talk and share their ideas?</a:t>
            </a:r>
          </a:p>
          <a:p>
            <a:pPr marL="571500" lvl="0" indent="-342900">
              <a:buSzPct val="140000"/>
              <a:buFont typeface="Arial" panose="020B0604020202020204" pitchFamily="34" charset="0"/>
              <a:buChar char="•"/>
            </a:pPr>
            <a:r>
              <a:rPr lang="en-US" sz="2400" dirty="0"/>
              <a:t>What reading, writing and discourse opportunities would you like to expand in your classroom?</a:t>
            </a:r>
          </a:p>
        </p:txBody>
      </p:sp>
    </p:spTree>
    <p:extLst>
      <p:ext uri="{BB962C8B-B14F-4D97-AF65-F5344CB8AC3E}">
        <p14:creationId xmlns:p14="http://schemas.microsoft.com/office/powerpoint/2010/main" val="425124819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
          <p:cNvSpPr txBox="1">
            <a:spLocks noGrp="1"/>
          </p:cNvSpPr>
          <p:nvPr>
            <p:ph type="title"/>
          </p:nvPr>
        </p:nvSpPr>
        <p:spPr>
          <a:xfrm>
            <a:off x="424602" y="2414016"/>
            <a:ext cx="6858000" cy="2862282"/>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1400"/>
              <a:buNone/>
            </a:pPr>
            <a:r>
              <a:rPr lang="en-US" sz="3600" dirty="0"/>
              <a:t>Practice 1: </a:t>
            </a:r>
            <a:br>
              <a:rPr lang="en-US" sz="3600" dirty="0"/>
            </a:br>
            <a:r>
              <a:rPr lang="en-US" sz="3600" b="0" dirty="0"/>
              <a:t>Leverage background and vocabulary knowledge to further develop students’ comprehension of texts.  </a:t>
            </a:r>
            <a:endParaRPr sz="3600" dirty="0">
              <a:latin typeface="Arial"/>
              <a:ea typeface="Arial"/>
              <a:cs typeface="Arial"/>
              <a:sym typeface="Arial"/>
            </a:endParaRPr>
          </a:p>
        </p:txBody>
      </p:sp>
      <p:sp>
        <p:nvSpPr>
          <p:cNvPr id="527" name="Google Shape;527;p7"/>
          <p:cNvSpPr txBox="1"/>
          <p:nvPr/>
        </p:nvSpPr>
        <p:spPr>
          <a:xfrm>
            <a:off x="910390" y="1100413"/>
            <a:ext cx="7900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highlight>
                  <a:srgbClr val="971260"/>
                </a:highlight>
                <a:latin typeface="Arial"/>
                <a:ea typeface="Arial"/>
                <a:cs typeface="Arial"/>
                <a:sym typeface="Arial"/>
              </a:rPr>
              <a:t>1</a:t>
            </a:r>
            <a:endParaRPr sz="3600" b="1" i="0" u="none" strike="noStrike" cap="none">
              <a:solidFill>
                <a:schemeClr val="lt1"/>
              </a:solidFill>
              <a:highlight>
                <a:srgbClr val="971260"/>
              </a:highlight>
              <a:latin typeface="Calibri"/>
              <a:ea typeface="Calibri"/>
              <a:cs typeface="Calibri"/>
              <a:sym typeface="Calibri"/>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8"/>
          <p:cNvSpPr txBox="1">
            <a:spLocks noGrp="1"/>
          </p:cNvSpPr>
          <p:nvPr>
            <p:ph type="title"/>
          </p:nvPr>
        </p:nvSpPr>
        <p:spPr>
          <a:xfrm>
            <a:off x="329184" y="0"/>
            <a:ext cx="11364844" cy="1015663"/>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Leverage background and vocabulary knowledge to further develop students’ comprehension of texts.</a:t>
            </a:r>
            <a:endParaRPr dirty="0"/>
          </a:p>
        </p:txBody>
      </p:sp>
      <p:sp>
        <p:nvSpPr>
          <p:cNvPr id="535" name="Google Shape;535;p8"/>
          <p:cNvSpPr txBox="1">
            <a:spLocks noGrp="1"/>
          </p:cNvSpPr>
          <p:nvPr>
            <p:ph type="body" idx="2"/>
          </p:nvPr>
        </p:nvSpPr>
        <p:spPr>
          <a:xfrm>
            <a:off x="5168515" y="1511392"/>
            <a:ext cx="6697485" cy="433856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365750" rIns="457200" bIns="457200" anchor="t" anchorCtr="0">
            <a:spAutoFit/>
          </a:bodyPr>
          <a:lstStyle/>
          <a:p>
            <a:pPr marL="0" lvl="0" indent="0" algn="l" rtl="0">
              <a:lnSpc>
                <a:spcPct val="114000"/>
              </a:lnSpc>
              <a:spcBef>
                <a:spcPts val="0"/>
              </a:spcBef>
              <a:spcAft>
                <a:spcPts val="0"/>
              </a:spcAft>
              <a:buSzPts val="1400"/>
              <a:buNone/>
            </a:pPr>
            <a:r>
              <a:rPr lang="en-US" dirty="0"/>
              <a:t>Students access complex texts by bridging the words of the text and their knowledge of the world.</a:t>
            </a:r>
            <a:r>
              <a:rPr lang="en-US" b="1" dirty="0"/>
              <a:t> </a:t>
            </a:r>
            <a:r>
              <a:rPr lang="en-US" dirty="0"/>
              <a:t>Background knowledge and vocabulary are closely related​; explicitly building both is an effective way to strengthen students’ understanding of texts. </a:t>
            </a:r>
            <a:endParaRPr dirty="0"/>
          </a:p>
        </p:txBody>
      </p:sp>
      <p:pic>
        <p:nvPicPr>
          <p:cNvPr id="2050" name="Picture 2">
            <a:extLst>
              <a:ext uri="{FF2B5EF4-FFF2-40B4-BE49-F238E27FC236}">
                <a16:creationId xmlns:a16="http://schemas.microsoft.com/office/drawing/2014/main" id="{FCC50BBE-16BA-7BA8-75DD-045EEACD5F2F}"/>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4287"/>
          <a:stretch>
            <a:fillRect/>
          </a:stretch>
        </p:blipFill>
        <p:spPr bwMode="auto">
          <a:xfrm>
            <a:off x="801676" y="1511393"/>
            <a:ext cx="4274421" cy="4338567"/>
          </a:xfrm>
          <a:prstGeom prst="rect">
            <a:avLst/>
          </a:prstGeom>
          <a:noFill/>
          <a:ln>
            <a:noFill/>
          </a:ln>
          <a:effectLst>
            <a:outerShdw blurRad="342900" dist="1016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5246</Words>
  <Application>Microsoft Office PowerPoint</Application>
  <PresentationFormat>Widescreen</PresentationFormat>
  <Paragraphs>374</Paragraphs>
  <Slides>27</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 Black</vt:lpstr>
      <vt:lpstr>Arial</vt:lpstr>
      <vt:lpstr>Calibri</vt:lpstr>
      <vt:lpstr>Office Theme</vt:lpstr>
      <vt:lpstr>2_Office Theme</vt:lpstr>
      <vt:lpstr>1_Office Theme</vt:lpstr>
      <vt:lpstr>Supporting Disciplinary Literacy in Language Arts</vt:lpstr>
      <vt:lpstr>Opening Reflection:  Disciplinary Literacy Is a Gateway to Career Success</vt:lpstr>
      <vt:lpstr>Session Agenda</vt:lpstr>
      <vt:lpstr>Reflect and Share </vt:lpstr>
      <vt:lpstr>The Importance of Disciplinary Literacy in Language Arts</vt:lpstr>
      <vt:lpstr>Sample Text Types in Language Arts</vt:lpstr>
      <vt:lpstr>Reflect on  Your Practice </vt:lpstr>
      <vt:lpstr>Practice 1:  Leverage background and vocabulary knowledge to further develop students’ comprehension of texts.  </vt:lpstr>
      <vt:lpstr>Leverage background and vocabulary knowledge to further develop students’ comprehension of texts.</vt:lpstr>
      <vt:lpstr>Practice 1: Example</vt:lpstr>
      <vt:lpstr>Potential Pitfall: Providing opportunities for students to activate their prior knowledge and experiences without providing instruction that clarifies any misconceptions and  expands their background knowledge and vocabulary in direct relation to the text. </vt:lpstr>
      <vt:lpstr>Practice 2: Teach students reading strategies applicable to complex literary texts.</vt:lpstr>
      <vt:lpstr>Teach students reading strategies applicable to complex literary texts.</vt:lpstr>
      <vt:lpstr>Practice 2: Example</vt:lpstr>
      <vt:lpstr>Potential Pitfall Teaching students a one-size-fits-all comprehension strategy without modeling and providing scaffolded opportunities to practice. </vt:lpstr>
      <vt:lpstr>Practice 3: Teach writing approaches and strategies specific to language arts. </vt:lpstr>
      <vt:lpstr>Teach writing approaches and strategies specific to language arts.</vt:lpstr>
      <vt:lpstr>Practice 3: Example</vt:lpstr>
      <vt:lpstr>Potential Pitfall:  Focusing on writing product over process.  </vt:lpstr>
      <vt:lpstr>Practice 4:  Teach students to communicate like a literary critic. </vt:lpstr>
      <vt:lpstr>Teach students to communicate like a literary critic.</vt:lpstr>
      <vt:lpstr>Practice 4: Example</vt:lpstr>
      <vt:lpstr>Potential Pitfall: Students are asked to participate in discussions or debates without receiving clear models, guidance or practice.</vt:lpstr>
      <vt:lpstr>Final Reflection</vt:lpstr>
      <vt:lpstr>More Resources from  Oregon’s Adolescent Literacy Framework</vt:lpstr>
      <vt:lpstr>Navigating Oregon’s Adolescent Literacy Framework</vt:lpstr>
      <vt:lpstr>Oregon’s Instructional Frameworks: Adolescent 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Disciplinary Literacy in Language Arts Education</dc:title>
  <dc:creator>Oregon Department of Education</dc:creator>
  <cp:lastModifiedBy>Mel Wylen</cp:lastModifiedBy>
  <cp:revision>13</cp:revision>
  <dcterms:created xsi:type="dcterms:W3CDTF">2025-02-05T22:46:46Z</dcterms:created>
  <dcterms:modified xsi:type="dcterms:W3CDTF">2025-09-10T22:25:26Z</dcterms:modified>
</cp:coreProperties>
</file>