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4" r:id="rId2"/>
  </p:sldMasterIdLst>
  <p:notesMasterIdLst>
    <p:notesMasterId r:id="rId30"/>
  </p:notesMasterIdLst>
  <p:sldIdLst>
    <p:sldId id="256" r:id="rId3"/>
    <p:sldId id="286" r:id="rId4"/>
    <p:sldId id="258" r:id="rId5"/>
    <p:sldId id="259" r:id="rId6"/>
    <p:sldId id="260" r:id="rId7"/>
    <p:sldId id="261" r:id="rId8"/>
    <p:sldId id="285"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2192000" cy="6858000"/>
  <p:notesSz cx="6858000" cy="9144000"/>
  <p:embeddedFontLst>
    <p:embeddedFont>
      <p:font typeface="Arial Black" panose="020B0A04020102020204" pitchFamily="3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gDnwX98VwC8ds1kqCvX1+ZQxICS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na Roberts" initials="" lastIdx="5" clrIdx="0"/>
  <p:cmAuthor id="1" name="tina.roberts@ode.oregon.gov" initials="" lastIdx="1" clrIdx="1"/>
  <p:cmAuthor id="2" name="Liz Jameyson" initials="" lastIdx="1" clrIdx="2"/>
  <p:cmAuthor id="3" name="Delphean Quan" initials="DQ" lastIdx="3" clrIdx="3">
    <p:extLst>
      <p:ext uri="{19B8F6BF-5375-455C-9EA6-DF929625EA0E}">
        <p15:presenceInfo xmlns:p15="http://schemas.microsoft.com/office/powerpoint/2012/main" userId="S::dquan@wested.org::5b0acb0f-7574-4b9c-b676-326dc2fb6b84" providerId="AD"/>
      </p:ext>
    </p:extLst>
  </p:cmAuthor>
  <p:cmAuthor id="4" name="Jessica Arnold" initials="JA" lastIdx="3" clrIdx="4">
    <p:extLst>
      <p:ext uri="{19B8F6BF-5375-455C-9EA6-DF929625EA0E}">
        <p15:presenceInfo xmlns:p15="http://schemas.microsoft.com/office/powerpoint/2012/main" userId="S::jarnold@wested.org::df342c04-ef47-457a-88b6-781e59fb41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171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80" autoAdjust="0"/>
    <p:restoredTop sz="65385" autoAdjust="0"/>
  </p:normalViewPr>
  <p:slideViewPr>
    <p:cSldViewPr snapToGrid="0">
      <p:cViewPr varScale="1">
        <p:scale>
          <a:sx n="38" d="100"/>
          <a:sy n="38" d="100"/>
        </p:scale>
        <p:origin x="1396" y="40"/>
      </p:cViewPr>
      <p:guideLst/>
    </p:cSldViewPr>
  </p:slideViewPr>
  <p:outlineViewPr>
    <p:cViewPr>
      <p:scale>
        <a:sx n="33" d="100"/>
        <a:sy n="33" d="100"/>
      </p:scale>
      <p:origin x="0" y="-15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purzlbaum?utm_content=creditCopyText&amp;utm_medium=referral&amp;utm_source=unsplash"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unsplash.com/photos/a-red-book-sitting-on-top-of-a-white-table-i25aqE_YUZs?utm_content=creditCopyText&amp;utm_medium=referral&amp;utm_source=unsplash"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Students bring valuable knowledge of the world and, at times, the industry, to the classroom. Teachers can support their students’ success by honoring and leveraging students’ background knowledge to teach discipline-specific terminology and access CTE texts.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In the example, students start with what's familiar and build outward. Most students know "thermometer" from everyday life. Once they recognize that "</a:t>
            </a:r>
            <a:r>
              <a:rPr lang="en-US" dirty="0" err="1"/>
              <a:t>thermo</a:t>
            </a:r>
            <a:r>
              <a:rPr lang="en-US" dirty="0"/>
              <a:t>" means heat, suddenly a whole family of technical terms opens up: thermostat, thermocouple, thermodynamics, thermal expansion. The unfamiliar becomes familiar.</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Notice how the instructor puts students in the driver's seat here. Instead of pre-teaching vocabulary, they have students scan the manual and identify words they recognize. This approach builds confidence and agency and helps students avoid feeling overwhelmed by technical jargon.</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Studying parts of words, or morphology, works across all fields. For example, in automotive, students who know "transmission" can understand transmit, transmitter and power transmission systems. In healthcare, knowing "cardio" means heart. They can unlock cardiovascular, electrocardiogram and cardiac arrest. </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concrete example helps participants envision how the strategy works in practice.</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After presenting the example, ask participants to try it with their own field. "Think of a common word from everyday life that connects to technical terms in your field."</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Have participants create a quick word web on paper: everyday word in the center, technical terms branching out (2 minutes).</a:t>
            </a:r>
            <a:endParaRPr dirty="0"/>
          </a:p>
          <a:p>
            <a:pPr marL="171450" lvl="0" indent="-95250" algn="l" rtl="0">
              <a:lnSpc>
                <a:spcPct val="100000"/>
              </a:lnSpc>
              <a:spcBef>
                <a:spcPts val="360"/>
              </a:spcBef>
              <a:spcAft>
                <a:spcPts val="0"/>
              </a:spcAft>
              <a:buClr>
                <a:schemeClr val="dk1"/>
              </a:buClr>
              <a:buSzPts val="1200"/>
              <a:buFont typeface="Arial"/>
              <a:buNone/>
            </a:pPr>
            <a:endParaRPr dirty="0"/>
          </a:p>
          <a:p>
            <a:pPr marL="0" marR="0" lvl="0" indent="0" algn="l" rtl="0">
              <a:lnSpc>
                <a:spcPct val="100000"/>
              </a:lnSpc>
              <a:spcBef>
                <a:spcPts val="360"/>
              </a:spcBef>
              <a:spcAft>
                <a:spcPts val="0"/>
              </a:spcAft>
              <a:buClr>
                <a:schemeClr val="dk1"/>
              </a:buClr>
              <a:buSzPts val="1200"/>
              <a:buFont typeface="Arial"/>
              <a:buNone/>
            </a:pPr>
            <a:r>
              <a:rPr lang="en-US" dirty="0"/>
              <a:t>Image source: PowerPoint stock</a:t>
            </a:r>
            <a:endParaRPr dirty="0"/>
          </a:p>
          <a:p>
            <a:pPr marL="0" lvl="0" indent="0" algn="l" rtl="0">
              <a:lnSpc>
                <a:spcPct val="100000"/>
              </a:lnSpc>
              <a:spcBef>
                <a:spcPts val="360"/>
              </a:spcBef>
              <a:spcAft>
                <a:spcPts val="0"/>
              </a:spcAft>
              <a:buClr>
                <a:schemeClr val="dk1"/>
              </a:buClr>
              <a:buSzPts val="1200"/>
              <a:buFont typeface="Arial"/>
              <a:buNone/>
            </a:pPr>
            <a:endParaRPr dirty="0"/>
          </a:p>
        </p:txBody>
      </p:sp>
      <p:sp>
        <p:nvSpPr>
          <p:cNvPr id="531" name="Google Shape;53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When we skip the exploration phase, we might spend time over-explaining concepts students already grasp in everyday terms, or worse, we might zoom past their confusion because we didn't realize they lacked foundational understanding. A student might know all about "that switch that stops the electricity when something goes wrong" but not recognize the term "circuit breaker.”</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Students often know more than they think they do. They just don't know they know it. When we jump straight to technical language, students might feel like they're learning something completely new, when they're just learning professional names for familiar concepts. </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Engagement is so important because when content feels inaccessible, students check out. But when they realize, "Oh, I actually know about this from helping my dad with plumbing," suddenly they're leaning in, asking questions, making connections. That moment of recognition transforms their relationship with the material.</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slide addresses a common teaching challenge that many educators will recognize in their own practice.</a:t>
            </a:r>
            <a:endParaRPr dirty="0"/>
          </a:p>
          <a:p>
            <a:pPr marL="0" lvl="0" indent="0" algn="l" rtl="0">
              <a:lnSpc>
                <a:spcPct val="100000"/>
              </a:lnSpc>
              <a:spcBef>
                <a:spcPts val="360"/>
              </a:spcBef>
              <a:spcAft>
                <a:spcPts val="0"/>
              </a:spcAft>
              <a:buSzPts val="1400"/>
              <a:buNone/>
            </a:pPr>
            <a:r>
              <a:rPr lang="en-US" b="1"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Consider sharing a time when you made this mistake and what you learned from it.</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Quick reflection: Have participants write down one technical term they teach that students might have everyday knowledge about (30 seconds).</a:t>
            </a:r>
            <a:endParaRPr dirty="0"/>
          </a:p>
          <a:p>
            <a:pPr marL="628650" lvl="1" indent="-171450" algn="l" rtl="0">
              <a:lnSpc>
                <a:spcPct val="100000"/>
              </a:lnSpc>
              <a:spcBef>
                <a:spcPts val="360"/>
              </a:spcBef>
              <a:spcAft>
                <a:spcPts val="0"/>
              </a:spcAft>
              <a:buClr>
                <a:schemeClr val="dk1"/>
              </a:buClr>
              <a:buSzPts val="1200"/>
              <a:buFont typeface="Arial"/>
              <a:buChar char="•"/>
            </a:pPr>
            <a:r>
              <a:rPr lang="en-US" dirty="0"/>
              <a:t>Partner discussion: Share your term and brainstorm what prior knowledge students might have about this concept (2 minutes).</a:t>
            </a:r>
            <a:endParaRPr dirty="0"/>
          </a:p>
        </p:txBody>
      </p:sp>
      <p:sp>
        <p:nvSpPr>
          <p:cNvPr id="540" name="Google Shape;54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is the second of four impactful practices. Each practice includes a description, an example, and a potential pitfall to avoid.</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practice, like the others, can be incorporated into your instruction to increase student skills in disciplinary literacy. </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slide transitions from practice 1 to practice 2.</a:t>
            </a:r>
            <a:endParaRPr dirty="0"/>
          </a:p>
          <a:p>
            <a:pPr marL="0" lvl="0" indent="0" algn="l" rtl="0">
              <a:lnSpc>
                <a:spcPct val="100000"/>
              </a:lnSpc>
              <a:spcBef>
                <a:spcPts val="0"/>
              </a:spcBef>
              <a:spcAft>
                <a:spcPts val="0"/>
              </a:spcAft>
              <a:buSzPts val="1400"/>
              <a:buNone/>
            </a:pPr>
            <a:endParaRPr dirty="0"/>
          </a:p>
        </p:txBody>
      </p:sp>
      <p:sp>
        <p:nvSpPr>
          <p:cNvPr id="548" name="Google Shape;54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Professionals in every field develop specific ways of reading their technical texts that are dependent upon the text’s purpose. An electrician reading a wiring diagram uses different strategies than when reading installation instructions. A chef scanning a recipe during service reads differently than when studying a new technique. We need to make these professional reading strategies visible and teachable. Without explicit instruction, these strategies are often invisible to students. </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Using authentic texts is key because when students practice with real industry documents, safety manuals, technical specifications, or trade publications, they learn the actual strategies they'll need on the job. Simplified or textbook versions don't prepare them for the complexity and variety of real workplace reading.</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Students often think professionals just "know" how to read these texts naturally. By explicitly teaching these strategies, we show them that even experts use specific approaches. This demystification is especially important for students who see themselves as "not good readers" but are highly skilled with their hands.</a:t>
            </a:r>
            <a:endParaRPr dirty="0"/>
          </a:p>
          <a:p>
            <a:pPr marL="0" lvl="0" indent="0" algn="l" rtl="0">
              <a:lnSpc>
                <a:spcPct val="100000"/>
              </a:lnSpc>
              <a:spcBef>
                <a:spcPts val="360"/>
              </a:spcBef>
              <a:spcAft>
                <a:spcPts val="0"/>
              </a:spcAft>
              <a:buClr>
                <a:schemeClr val="dk1"/>
              </a:buClr>
              <a:buSzPts val="1200"/>
              <a:buFont typeface="Arial"/>
              <a:buNone/>
            </a:pPr>
            <a:endParaRPr dirty="0"/>
          </a:p>
          <a:p>
            <a:pPr marL="0" lvl="0" indent="0" algn="l" rtl="0">
              <a:lnSpc>
                <a:spcPct val="100000"/>
              </a:lnSpc>
              <a:spcBef>
                <a:spcPts val="360"/>
              </a:spcBef>
              <a:spcAft>
                <a:spcPts val="0"/>
              </a:spcAft>
              <a:buClr>
                <a:schemeClr val="dk1"/>
              </a:buClr>
              <a:buSzPts val="1200"/>
              <a:buFont typeface="Arial"/>
              <a:buNone/>
            </a:pPr>
            <a:r>
              <a:rPr lang="en-US" b="1" dirty="0"/>
              <a:t>Facilitator Considerations</a:t>
            </a:r>
            <a:endParaRPr dirty="0"/>
          </a:p>
          <a:p>
            <a:pPr marL="0" lvl="0" indent="0" algn="l" rtl="0">
              <a:lnSpc>
                <a:spcPct val="100000"/>
              </a:lnSpc>
              <a:spcBef>
                <a:spcPts val="360"/>
              </a:spcBef>
              <a:spcAft>
                <a:spcPts val="0"/>
              </a:spcAft>
              <a:buClr>
                <a:schemeClr val="dk1"/>
              </a:buClr>
              <a:buSzPts val="1200"/>
              <a:buFont typeface="Arial"/>
              <a:buNone/>
            </a:pPr>
            <a:r>
              <a:rPr lang="en-US" dirty="0"/>
              <a:t>This slide introduces the concept of teaching profession-specific reading strategies explicitly.</a:t>
            </a:r>
            <a:endParaRPr dirty="0"/>
          </a:p>
          <a:p>
            <a:pPr marL="0" lvl="0" indent="0" algn="l" rtl="0">
              <a:lnSpc>
                <a:spcPct val="100000"/>
              </a:lnSpc>
              <a:spcBef>
                <a:spcPts val="360"/>
              </a:spcBef>
              <a:spcAft>
                <a:spcPts val="0"/>
              </a:spcAft>
              <a:buClr>
                <a:schemeClr val="dk1"/>
              </a:buClr>
              <a:buSzPts val="1200"/>
              <a:buFont typeface="Arial"/>
              <a:buNone/>
            </a:pPr>
            <a:endParaRPr dirty="0"/>
          </a:p>
          <a:p>
            <a:pPr marL="0" lvl="0" indent="0" algn="l" rtl="0">
              <a:lnSpc>
                <a:spcPct val="100000"/>
              </a:lnSpc>
              <a:spcBef>
                <a:spcPts val="360"/>
              </a:spcBef>
              <a:spcAft>
                <a:spcPts val="0"/>
              </a:spcAft>
              <a:buClr>
                <a:schemeClr val="dk1"/>
              </a:buClr>
              <a:buSzPts val="1200"/>
              <a:buFont typeface="Arial"/>
              <a:buNone/>
            </a:pPr>
            <a:r>
              <a:rPr lang="en-US"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Time permitting, refer participants to Table 6 CTE.2 General Reading Strategies Used by Career Professionals and Table 6 CTE.3 Discipline-Specific Reading Strategies Used by Career Professionals on pages 153 and 154 of Oregon’s Adolescent Literacy Framework (https://www.oregon.gov/ode/educator-resources/standards/ELA/Documents/ORAdolescentLiteracyFramework_2025.pdf)</a:t>
            </a:r>
            <a:endParaRPr dirty="0"/>
          </a:p>
          <a:p>
            <a:pPr marL="628650" lvl="1" indent="-171450" algn="l" rtl="0">
              <a:lnSpc>
                <a:spcPct val="100000"/>
              </a:lnSpc>
              <a:spcBef>
                <a:spcPts val="360"/>
              </a:spcBef>
              <a:spcAft>
                <a:spcPts val="0"/>
              </a:spcAft>
              <a:buClr>
                <a:schemeClr val="dk1"/>
              </a:buClr>
              <a:buSzPts val="1200"/>
              <a:buFont typeface="Arial"/>
              <a:buChar char="•"/>
            </a:pPr>
            <a:r>
              <a:rPr lang="en-US" dirty="0"/>
              <a:t>Think-pair-share: Have participants identify one type of text from their field and one specific strategy professionals use to read it (3 minutes).</a:t>
            </a:r>
            <a:endParaRPr dirty="0"/>
          </a:p>
          <a:p>
            <a:pPr marL="628650" lvl="1" indent="-171450" algn="l" rtl="0">
              <a:lnSpc>
                <a:spcPct val="100000"/>
              </a:lnSpc>
              <a:spcBef>
                <a:spcPts val="360"/>
              </a:spcBef>
              <a:spcAft>
                <a:spcPts val="0"/>
              </a:spcAft>
              <a:buClr>
                <a:schemeClr val="dk1"/>
              </a:buClr>
              <a:buSzPts val="1200"/>
              <a:buFont typeface="Arial"/>
              <a:buChar char="•"/>
            </a:pPr>
            <a:r>
              <a:rPr lang="en-US" dirty="0"/>
              <a:t>Pose this question: "What reading strategies do your students struggle with most when encountering professional texts?”</a:t>
            </a:r>
            <a:endParaRPr dirty="0"/>
          </a:p>
          <a:p>
            <a:pPr marL="628650" lvl="1" indent="-95250" algn="l" rtl="0">
              <a:lnSpc>
                <a:spcPct val="100000"/>
              </a:lnSpc>
              <a:spcBef>
                <a:spcPts val="360"/>
              </a:spcBef>
              <a:spcAft>
                <a:spcPts val="0"/>
              </a:spcAft>
              <a:buClr>
                <a:schemeClr val="dk1"/>
              </a:buClr>
              <a:buSzPts val="1200"/>
              <a:buFont typeface="Arial"/>
              <a:buNone/>
            </a:pPr>
            <a:endParaRPr dirty="0"/>
          </a:p>
          <a:p>
            <a:pPr marL="628650" lvl="1" indent="-95250" algn="l" rtl="0">
              <a:lnSpc>
                <a:spcPct val="100000"/>
              </a:lnSpc>
              <a:spcBef>
                <a:spcPts val="360"/>
              </a:spcBef>
              <a:spcAft>
                <a:spcPts val="0"/>
              </a:spcAft>
              <a:buClr>
                <a:schemeClr val="dk1"/>
              </a:buClr>
              <a:buSzPts val="1200"/>
              <a:buFont typeface="Arial"/>
              <a:buNone/>
            </a:pPr>
            <a:endParaRPr dirty="0"/>
          </a:p>
          <a:p>
            <a:pPr marL="457200" marR="0" lvl="1" indent="0" algn="l" rtl="0">
              <a:lnSpc>
                <a:spcPct val="100000"/>
              </a:lnSpc>
              <a:spcBef>
                <a:spcPts val="360"/>
              </a:spcBef>
              <a:spcAft>
                <a:spcPts val="0"/>
              </a:spcAft>
              <a:buClr>
                <a:srgbClr val="111111"/>
              </a:buClr>
              <a:buSzPts val="1200"/>
              <a:buFont typeface="Arial"/>
              <a:buNone/>
            </a:pPr>
            <a:r>
              <a:rPr lang="en-US" b="0" i="0" dirty="0">
                <a:solidFill>
                  <a:srgbClr val="111111"/>
                </a:solidFill>
                <a:latin typeface="Arial"/>
                <a:ea typeface="Arial"/>
                <a:cs typeface="Arial"/>
                <a:sym typeface="Arial"/>
              </a:rPr>
              <a:t>Photo by </a:t>
            </a:r>
            <a:r>
              <a:rPr lang="en-US" b="0" i="0" u="sng" dirty="0">
                <a:solidFill>
                  <a:srgbClr val="767676"/>
                </a:solidFill>
                <a:latin typeface="Arial"/>
                <a:ea typeface="Arial"/>
                <a:cs typeface="Arial"/>
                <a:sym typeface="Arial"/>
                <a:hlinkClick r:id="rId3">
                  <a:extLst>
                    <a:ext uri="{A12FA001-AC4F-418D-AE19-62706E023703}">
                      <ahyp:hlinkClr xmlns:ahyp="http://schemas.microsoft.com/office/drawing/2018/hyperlinkcolor" val="tx"/>
                    </a:ext>
                  </a:extLst>
                </a:hlinkClick>
              </a:rPr>
              <a:t>Claudio Schwarz</a:t>
            </a:r>
            <a:r>
              <a:rPr lang="en-US" b="0" i="0" dirty="0">
                <a:solidFill>
                  <a:srgbClr val="111111"/>
                </a:solidFill>
                <a:latin typeface="Arial"/>
                <a:ea typeface="Arial"/>
                <a:cs typeface="Arial"/>
                <a:sym typeface="Arial"/>
              </a:rPr>
              <a:t> on </a:t>
            </a:r>
            <a:r>
              <a:rPr lang="en-US" b="0" i="0" u="sng" dirty="0" err="1">
                <a:solidFill>
                  <a:srgbClr val="767676"/>
                </a:solidFill>
                <a:latin typeface="Arial"/>
                <a:ea typeface="Arial"/>
                <a:cs typeface="Arial"/>
                <a:sym typeface="Arial"/>
                <a:hlinkClick r:id="rId4">
                  <a:extLst>
                    <a:ext uri="{A12FA001-AC4F-418D-AE19-62706E023703}">
                      <ahyp:hlinkClr xmlns:ahyp="http://schemas.microsoft.com/office/drawing/2018/hyperlinkcolor" val="tx"/>
                    </a:ext>
                  </a:extLst>
                </a:hlinkClick>
              </a:rPr>
              <a:t>Unsplash</a:t>
            </a:r>
            <a:endParaRPr dirty="0"/>
          </a:p>
          <a:p>
            <a:pPr marL="457200" lvl="1" indent="0" algn="l" rtl="0">
              <a:lnSpc>
                <a:spcPct val="100000"/>
              </a:lnSpc>
              <a:spcBef>
                <a:spcPts val="360"/>
              </a:spcBef>
              <a:spcAft>
                <a:spcPts val="0"/>
              </a:spcAft>
              <a:buClr>
                <a:schemeClr val="dk1"/>
              </a:buClr>
              <a:buSzPts val="1200"/>
              <a:buFont typeface="Arial"/>
              <a:buNone/>
            </a:pPr>
            <a:endParaRPr dirty="0"/>
          </a:p>
        </p:txBody>
      </p:sp>
      <p:sp>
        <p:nvSpPr>
          <p:cNvPr id="555" name="Google Shape;55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example shows a </a:t>
            </a:r>
            <a:r>
              <a:rPr lang="en-US" dirty="0"/>
              <a:t>comprehension strategy instruction. First, the instructor provides an explanation of what synthesis is and why it’s important. Then the instructor models with a chart, making the invisible thinking visible. Students see how a professional organizes information from different sources to spot patterns and contradictions. This modeling step is crucial.</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The practice phase uses three different text types, like what nurses encounter daily. A patient chart provides raw data. The article offers background knowledge. The video presents current risks and complications. Students learn that synthesis isn't just about finding information; it's about seeing how pieces fit together to tell a complete story.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Developing the treatment plan allows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students to apply </a:t>
            </a:r>
            <a:r>
              <a:rPr lang="en-US" dirty="0"/>
              <a:t>their synthesis skills to make real clinical decisions. They’re having the opportunity to think like nurses. When they catch misunderstandings about diabetes through synthesis, they're experiencing why this strategy matters for patient safety.</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detailed example provides a model for explicit strategy instruction in CTE contexts.</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Have participants apply this example to their own field: "What would synthesis look like in your CTE area?"</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Small group task: Design a similar multi-text synthesis activity for your field. What three sources would you use? (3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Share out: Each group names their three sources and explains why synthesis matters in their field.</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dirty="0"/>
              <a:t>Image source: PowerPoint stock</a:t>
            </a:r>
            <a:endParaRPr dirty="0"/>
          </a:p>
        </p:txBody>
      </p:sp>
      <p:sp>
        <p:nvSpPr>
          <p:cNvPr id="563" name="Google Shape;56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Providing students a technical manual or industry publication without teaching them how to read it is sort of like giving them a tool without showing them how to use it. We wouldn't expect most students to use a welding torch or diagnostic scanner without instruction. Professional texts require the same kind of explicit teaching. While it can feel as though students should come into CTE courses already possessing the requisite literacy skills to read professional texts, this often is not the case. Many students need explicit instruction to be able to interpret professional texts.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Dense technical language, unfamiliar formatting, assumed background knowledge and industry abbreviations can be challenging. This pitfall has potentially long-term consequences. In the workplace, professionals constantly encounter new texts: updated regulations, equipment manuals, safety protocols and continuing education materials. If we don't teach reading strategies now, we're setting students up to struggle throughout their careers. They need these tools as much as they need any physical tool in their trade.</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slide highlights a common challenge that can undermine even the best intentions to use authentic materials.</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Ask something like: "How many of you have seen students shut down when faced with complex technical texts?"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Small group discussion: Share a time when students struggled with authentic texts. What happened? What did you learn? (2-3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Collect common themes from the groups about where students typically get stuck.</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Reflection prompt: "Think about one authentic text you use in your class. What specific strategies would help students read it successfully?"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Acknowledge that finding the balance between authentic materials and appropriate support is an ongoing challenge.</a:t>
            </a:r>
            <a:endParaRPr dirty="0"/>
          </a:p>
          <a:p>
            <a:pPr marL="0" lvl="0" indent="0" algn="l" rtl="0">
              <a:lnSpc>
                <a:spcPct val="100000"/>
              </a:lnSpc>
              <a:spcBef>
                <a:spcPts val="360"/>
              </a:spcBef>
              <a:spcAft>
                <a:spcPts val="0"/>
              </a:spcAft>
              <a:buSzPts val="1400"/>
              <a:buNone/>
            </a:pPr>
            <a:endParaRPr dirty="0"/>
          </a:p>
        </p:txBody>
      </p:sp>
      <p:sp>
        <p:nvSpPr>
          <p:cNvPr id="570" name="Google Shape;57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is the third of four impactful practices. Each practice includes a description, an example, and a potential pitfall to avoid.</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practice, like the others, can be incorporated into your instruction to increase student skills in disciplinary literacy. </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slide transitions from practice 2 to practice 3.</a:t>
            </a:r>
            <a:endParaRPr dirty="0"/>
          </a:p>
          <a:p>
            <a:pPr marL="0" lvl="0" indent="0" algn="l" rtl="0">
              <a:lnSpc>
                <a:spcPct val="100000"/>
              </a:lnSpc>
              <a:spcBef>
                <a:spcPts val="360"/>
              </a:spcBef>
              <a:spcAft>
                <a:spcPts val="0"/>
              </a:spcAft>
              <a:buSzPts val="1400"/>
              <a:buNone/>
            </a:pPr>
            <a:endParaRPr dirty="0"/>
          </a:p>
        </p:txBody>
      </p:sp>
      <p:sp>
        <p:nvSpPr>
          <p:cNvPr id="577" name="Google Shape;57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Professional writing serves specific purposes for specific audiences. A mechanic's repair estimate for a customer requires clear, accessible language, while warranty documentation demands technical precision. Students need practice with various professional genres because each serves distinct workplace functions.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Every CTE field has essential writing tasks. Agricultural students write crop rotation plans, pesticide application records and inspection reports. Forestry workers produce fire weather observations, reforestation assessments and spotted owl habitat surveys. Each document follows conventions that students must master for professional success.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Having an understanding of audience and purpose helps students write appropriately. A safety report for OSHA requires technical precision, while a team meeting summary emphasizes prevention strategies. When students write for authentic purposes, they are more likely to invest in quality because the writing is relevant.</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slide shifts focus to professional writing in CTE contexts.</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Quick brainstorm: List three types of writing in your field (1 minute).</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Create a T-chart showing Writing Type and Audience.</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Partner discussion: Which professional writing tasks challenge students most? (2 minutes)</a:t>
            </a:r>
            <a:endParaRPr dirty="0"/>
          </a:p>
          <a:p>
            <a:pPr marL="0" lvl="0" indent="0" algn="l" rtl="0">
              <a:lnSpc>
                <a:spcPct val="100000"/>
              </a:lnSpc>
              <a:spcBef>
                <a:spcPts val="360"/>
              </a:spcBef>
              <a:spcAft>
                <a:spcPts val="0"/>
              </a:spcAft>
              <a:buClr>
                <a:schemeClr val="dk1"/>
              </a:buClr>
              <a:buSzPts val="1200"/>
              <a:buFont typeface="Arial"/>
              <a:buNone/>
            </a:pPr>
            <a:endParaRPr dirty="0"/>
          </a:p>
          <a:p>
            <a:pPr marL="0" lvl="0" indent="0" algn="l" rtl="0">
              <a:lnSpc>
                <a:spcPct val="100000"/>
              </a:lnSpc>
              <a:spcBef>
                <a:spcPts val="360"/>
              </a:spcBef>
              <a:spcAft>
                <a:spcPts val="0"/>
              </a:spcAft>
              <a:buClr>
                <a:schemeClr val="dk1"/>
              </a:buClr>
              <a:buSzPts val="1200"/>
              <a:buFont typeface="Arial"/>
              <a:buNone/>
            </a:pPr>
            <a:r>
              <a:rPr lang="en-US" dirty="0"/>
              <a:t>Image source: PowerPoint stock</a:t>
            </a:r>
            <a:endParaRPr dirty="0"/>
          </a:p>
        </p:txBody>
      </p:sp>
      <p:sp>
        <p:nvSpPr>
          <p:cNvPr id="585" name="Google Shape;58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Talking points: </a:t>
            </a:r>
            <a:endParaRPr dirty="0"/>
          </a:p>
          <a:p>
            <a:pPr marL="171450" marR="0" lvl="0" indent="-171450" algn="l" rtl="0">
              <a:lnSpc>
                <a:spcPct val="100000"/>
              </a:lnSpc>
              <a:spcBef>
                <a:spcPts val="360"/>
              </a:spcBef>
              <a:spcAft>
                <a:spcPts val="0"/>
              </a:spcAft>
              <a:buClr>
                <a:schemeClr val="dk1"/>
              </a:buClr>
              <a:buSzPts val="1200"/>
              <a:buFont typeface="Arial"/>
              <a:buChar char="•"/>
            </a:pPr>
            <a:r>
              <a:rPr lang="en-US" dirty="0"/>
              <a:t>This agriculture example demonstrates how reading and writing work together in professional contexts. The teacher starts with authentic texts and, by thinking aloud while examining rainfall charts, makes expert reading strategies visible. Students see how professionals quickly locate critical data points, identify concerning trends, and connect patterns to practical decisions.</a:t>
            </a:r>
            <a:endParaRPr dirty="0"/>
          </a:p>
          <a:p>
            <a:pPr marL="171450" marR="0" lvl="0" indent="-171450" algn="l" rtl="0">
              <a:lnSpc>
                <a:spcPct val="100000"/>
              </a:lnSpc>
              <a:spcBef>
                <a:spcPts val="360"/>
              </a:spcBef>
              <a:spcAft>
                <a:spcPts val="0"/>
              </a:spcAft>
              <a:buClr>
                <a:schemeClr val="dk1"/>
              </a:buClr>
              <a:buSzPts val="1200"/>
              <a:buFont typeface="Arial"/>
              <a:buChar char="•"/>
            </a:pPr>
            <a:r>
              <a:rPr lang="en-US" dirty="0"/>
              <a:t>The explicit teaching of data interpretation bridges the gap between reading and writing. Students learn which numbers matter most, how to spot significant changes, and why certain trends trigger specific conservation responses. </a:t>
            </a:r>
            <a:endParaRPr dirty="0"/>
          </a:p>
          <a:p>
            <a:pPr marL="171450" marR="0" lvl="0" indent="-171450" algn="l" rtl="0">
              <a:lnSpc>
                <a:spcPct val="100000"/>
              </a:lnSpc>
              <a:spcBef>
                <a:spcPts val="360"/>
              </a:spcBef>
              <a:spcAft>
                <a:spcPts val="0"/>
              </a:spcAft>
              <a:buClr>
                <a:schemeClr val="dk1"/>
              </a:buClr>
              <a:buSzPts val="1200"/>
              <a:buFont typeface="Arial"/>
              <a:buChar char="•"/>
            </a:pPr>
            <a:r>
              <a:rPr lang="en-US" dirty="0"/>
              <a:t>Writing conservation plans for local farmers transforms learning into community service. Students apply their chart-reading skills to create documents that have real impact. They must consider their audience (farmers facing water restrictions) and write recommendations that are both scientifically sound and practically achievable. </a:t>
            </a:r>
            <a:endParaRPr dirty="0"/>
          </a:p>
          <a:p>
            <a:pPr marL="171450" marR="0" lvl="0" indent="-95250" algn="l" rtl="0">
              <a:lnSpc>
                <a:spcPct val="100000"/>
              </a:lnSpc>
              <a:spcBef>
                <a:spcPts val="360"/>
              </a:spcBef>
              <a:spcAft>
                <a:spcPts val="0"/>
              </a:spcAft>
              <a:buClr>
                <a:schemeClr val="dk1"/>
              </a:buClr>
              <a:buSzPts val="1200"/>
              <a:buFont typeface="Arial"/>
              <a:buNone/>
            </a:pPr>
            <a:endParaRPr dirty="0"/>
          </a:p>
          <a:p>
            <a:pPr marL="0" marR="0" lvl="0" indent="0" algn="l" rtl="0">
              <a:lnSpc>
                <a:spcPct val="100000"/>
              </a:lnSpc>
              <a:spcBef>
                <a:spcPts val="360"/>
              </a:spcBef>
              <a:spcAft>
                <a:spcPts val="0"/>
              </a:spcAft>
              <a:buClr>
                <a:schemeClr val="dk1"/>
              </a:buClr>
              <a:buSzPts val="1200"/>
              <a:buFont typeface="Calibri"/>
              <a:buNone/>
            </a:pPr>
            <a:r>
              <a:rPr lang="en-US" b="1" dirty="0"/>
              <a:t>Facilitator Considerations</a:t>
            </a:r>
            <a:endParaRPr dirty="0"/>
          </a:p>
          <a:p>
            <a:pPr marL="0" marR="0" lvl="0" indent="0" algn="l" rtl="0">
              <a:lnSpc>
                <a:spcPct val="100000"/>
              </a:lnSpc>
              <a:spcBef>
                <a:spcPts val="360"/>
              </a:spcBef>
              <a:spcAft>
                <a:spcPts val="0"/>
              </a:spcAft>
              <a:buClr>
                <a:schemeClr val="dk1"/>
              </a:buClr>
              <a:buSzPts val="1200"/>
              <a:buFont typeface="Calibri"/>
              <a:buNone/>
            </a:pPr>
            <a:r>
              <a:rPr lang="en-US" dirty="0"/>
              <a:t>This example shows how authentic texts lead naturally to meaningful writing tasks.</a:t>
            </a:r>
            <a:endParaRPr dirty="0"/>
          </a:p>
          <a:p>
            <a:pPr marL="0" marR="0" lvl="0" indent="0" algn="l" rtl="0">
              <a:lnSpc>
                <a:spcPct val="100000"/>
              </a:lnSpc>
              <a:spcBef>
                <a:spcPts val="360"/>
              </a:spcBef>
              <a:spcAft>
                <a:spcPts val="0"/>
              </a:spcAft>
              <a:buClr>
                <a:schemeClr val="dk1"/>
              </a:buClr>
              <a:buSzPts val="1200"/>
              <a:buFont typeface="Calibri"/>
              <a:buNone/>
            </a:pPr>
            <a:endParaRPr dirty="0"/>
          </a:p>
          <a:p>
            <a:pPr marL="0" marR="0" lvl="0" indent="0" algn="l" rtl="0">
              <a:lnSpc>
                <a:spcPct val="100000"/>
              </a:lnSpc>
              <a:spcBef>
                <a:spcPts val="360"/>
              </a:spcBef>
              <a:spcAft>
                <a:spcPts val="0"/>
              </a:spcAft>
              <a:buClr>
                <a:schemeClr val="dk1"/>
              </a:buClr>
              <a:buSzPts val="1200"/>
              <a:buFont typeface="Calibri"/>
              <a:buNone/>
            </a:pPr>
            <a:r>
              <a:rPr lang="en-US" dirty="0"/>
              <a:t>Considerations for interactivity:</a:t>
            </a:r>
            <a:endParaRPr dirty="0"/>
          </a:p>
          <a:p>
            <a:pPr marL="171450" marR="0" lvl="0" indent="-171450" algn="l" rtl="0">
              <a:lnSpc>
                <a:spcPct val="100000"/>
              </a:lnSpc>
              <a:spcBef>
                <a:spcPts val="360"/>
              </a:spcBef>
              <a:spcAft>
                <a:spcPts val="0"/>
              </a:spcAft>
              <a:buClr>
                <a:schemeClr val="dk1"/>
              </a:buClr>
              <a:buSzPts val="1200"/>
              <a:buFont typeface="Arial"/>
              <a:buChar char="•"/>
            </a:pPr>
            <a:r>
              <a:rPr lang="en-US" dirty="0"/>
              <a:t>Ask participants to identify parallel examples in their fields where data interpretation leads to professional writing.</a:t>
            </a:r>
            <a:endParaRPr dirty="0"/>
          </a:p>
          <a:p>
            <a:pPr marL="171450" marR="0" lvl="0" indent="-171450" algn="l" rtl="0">
              <a:lnSpc>
                <a:spcPct val="100000"/>
              </a:lnSpc>
              <a:spcBef>
                <a:spcPts val="360"/>
              </a:spcBef>
              <a:spcAft>
                <a:spcPts val="0"/>
              </a:spcAft>
              <a:buClr>
                <a:schemeClr val="dk1"/>
              </a:buClr>
              <a:buSzPts val="1200"/>
              <a:buFont typeface="Arial"/>
              <a:buChar char="•"/>
            </a:pPr>
            <a:r>
              <a:rPr lang="en-US" dirty="0"/>
              <a:t>Small group activity: Design a similar sequence for your CTE area: What data do professionals read and what documents do they produce? (3 minutes)</a:t>
            </a:r>
            <a:endParaRPr dirty="0"/>
          </a:p>
          <a:p>
            <a:pPr marL="171450" marR="0" lvl="0" indent="-171450" algn="l" rtl="0">
              <a:lnSpc>
                <a:spcPct val="100000"/>
              </a:lnSpc>
              <a:spcBef>
                <a:spcPts val="360"/>
              </a:spcBef>
              <a:spcAft>
                <a:spcPts val="0"/>
              </a:spcAft>
              <a:buClr>
                <a:schemeClr val="dk1"/>
              </a:buClr>
              <a:buSzPts val="1200"/>
              <a:buFont typeface="Arial"/>
              <a:buChar char="•"/>
            </a:pPr>
            <a:r>
              <a:rPr lang="en-US" dirty="0"/>
              <a:t>Discuss: "How do you help students translate technical information for different audiences?"</a:t>
            </a:r>
            <a:endParaRPr dirty="0"/>
          </a:p>
          <a:p>
            <a:pPr marL="0" marR="0" lvl="0" indent="0" algn="l" rtl="0">
              <a:lnSpc>
                <a:spcPct val="100000"/>
              </a:lnSpc>
              <a:spcBef>
                <a:spcPts val="360"/>
              </a:spcBef>
              <a:spcAft>
                <a:spcPts val="0"/>
              </a:spcAft>
              <a:buClr>
                <a:schemeClr val="dk1"/>
              </a:buClr>
              <a:buSzPts val="1200"/>
              <a:buFont typeface="Calibri"/>
              <a:buNone/>
            </a:pPr>
            <a:endParaRPr dirty="0"/>
          </a:p>
          <a:p>
            <a:pPr marL="0" marR="0" lvl="0" indent="0" algn="l" rtl="0">
              <a:lnSpc>
                <a:spcPct val="100000"/>
              </a:lnSpc>
              <a:spcBef>
                <a:spcPts val="360"/>
              </a:spcBef>
              <a:spcAft>
                <a:spcPts val="0"/>
              </a:spcAft>
              <a:buClr>
                <a:schemeClr val="dk1"/>
              </a:buClr>
              <a:buSzPts val="1200"/>
              <a:buFont typeface="Calibri"/>
              <a:buNone/>
            </a:pPr>
            <a:r>
              <a:rPr lang="en-US" dirty="0"/>
              <a:t>Image source: PowerPoint stock</a:t>
            </a:r>
            <a:endParaRPr dirty="0"/>
          </a:p>
          <a:p>
            <a:pPr marL="0" lvl="0" indent="0" algn="l" rtl="0">
              <a:lnSpc>
                <a:spcPct val="100000"/>
              </a:lnSpc>
              <a:spcBef>
                <a:spcPts val="360"/>
              </a:spcBef>
              <a:spcAft>
                <a:spcPts val="0"/>
              </a:spcAft>
              <a:buSzPts val="1400"/>
              <a:buNone/>
            </a:pPr>
            <a:endParaRPr dirty="0"/>
          </a:p>
        </p:txBody>
      </p:sp>
      <p:sp>
        <p:nvSpPr>
          <p:cNvPr id="593" name="Google Shape;59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Generic writing assignments disconnect students from their professional futures. When agriculture students write traditional essays about farming instead of actual Oregon organic certification applications or integrated pest management plans, they miss crucial industry practice. Similarly, forestry students analyzing literature about trees gain less than those writing authentic silvicultural plans or audit responses based on forest stewardship findings.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Students can recognize when writing tasks don't match industry reality. They know professionals don’t typically write five-paragraph essays about workplace safety. They write incident reports, corrective action plans, and toolbox talk summaries. When assignments feel artificial, students treat them as school exercises rather than professional skill development.</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disconnect can have ongoing consequences. Students enter internships or jobs unprepared for actual workplace writing. An agriculture student who's never written a real soil test interpretation or pesticide recommendation struggles when facing these tasks at a commercial nursery or vineyard. </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slide addresses a fundamental challenge in creating meaningful writing experiences.</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Think-pair-share: Identify one current writing assignment that could be more authentic (2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Collect examples of artificial versus authentic alternatives on a visible chart.</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Group problem-solving: Choose one artificial task and collaboratively redesign it for authenticity.</a:t>
            </a:r>
            <a:endParaRPr dirty="0"/>
          </a:p>
        </p:txBody>
      </p:sp>
      <p:sp>
        <p:nvSpPr>
          <p:cNvPr id="601" name="Google Shape;60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a:extLst>
            <a:ext uri="{FF2B5EF4-FFF2-40B4-BE49-F238E27FC236}">
              <a16:creationId xmlns:a16="http://schemas.microsoft.com/office/drawing/2014/main" id="{38489C8B-0FA5-C7DD-F6B9-FF059B5113FE}"/>
            </a:ext>
          </a:extLst>
        </p:cNvPr>
        <p:cNvGrpSpPr/>
        <p:nvPr/>
      </p:nvGrpSpPr>
      <p:grpSpPr>
        <a:xfrm>
          <a:off x="0" y="0"/>
          <a:ext cx="0" cy="0"/>
          <a:chOff x="0" y="0"/>
          <a:chExt cx="0" cy="0"/>
        </a:xfrm>
      </p:grpSpPr>
      <p:sp>
        <p:nvSpPr>
          <p:cNvPr id="464" name="Google Shape;464;p95:notes">
            <a:extLst>
              <a:ext uri="{FF2B5EF4-FFF2-40B4-BE49-F238E27FC236}">
                <a16:creationId xmlns:a16="http://schemas.microsoft.com/office/drawing/2014/main" id="{81E61A46-FEA8-A08B-6339-6ED789E128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95:notes">
            <a:extLst>
              <a:ext uri="{FF2B5EF4-FFF2-40B4-BE49-F238E27FC236}">
                <a16:creationId xmlns:a16="http://schemas.microsoft.com/office/drawing/2014/main" id="{F4468265-D851-C1FD-E286-D228B2289F4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0"/>
              </a:spcBef>
              <a:spcAft>
                <a:spcPts val="0"/>
              </a:spcAft>
              <a:buSzPts val="1400"/>
              <a:buFont typeface="Arial"/>
              <a:buChar char="•"/>
            </a:pPr>
            <a:r>
              <a:rPr lang="en-US" dirty="0"/>
              <a:t>Ask participants to read the quotes and share out words or ideas that resonate with them. </a:t>
            </a:r>
            <a:endParaRPr dirty="0"/>
          </a:p>
          <a:p>
            <a:pPr marL="171450" lvl="0" indent="-171450" algn="l" rtl="0">
              <a:lnSpc>
                <a:spcPct val="100000"/>
              </a:lnSpc>
              <a:spcBef>
                <a:spcPts val="0"/>
              </a:spcBef>
              <a:spcAft>
                <a:spcPts val="0"/>
              </a:spcAft>
              <a:buSzPts val="1400"/>
              <a:buFont typeface="Arial"/>
              <a:buChar char="•"/>
            </a:pPr>
            <a:r>
              <a:rPr lang="en-US" dirty="0"/>
              <a:t>Reflection prompt: What “genius and persistence” have you seen students bring to your class that might have been overlooked in other disciplines?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Facilitator Considerations</a:t>
            </a:r>
            <a:endParaRPr dirty="0"/>
          </a:p>
          <a:p>
            <a:pPr marL="0" lvl="0" indent="0" algn="l" rtl="0">
              <a:lnSpc>
                <a:spcPct val="100000"/>
              </a:lnSpc>
              <a:spcBef>
                <a:spcPts val="0"/>
              </a:spcBef>
              <a:spcAft>
                <a:spcPts val="0"/>
              </a:spcAft>
              <a:buSzPts val="1400"/>
              <a:buNone/>
            </a:pPr>
            <a:r>
              <a:rPr lang="en-US" dirty="0"/>
              <a:t>This slide lays the groundwork for the importance of disciplinary literacy to course and career success.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66" name="Google Shape;466;p95:notes">
            <a:extLst>
              <a:ext uri="{FF2B5EF4-FFF2-40B4-BE49-F238E27FC236}">
                <a16:creationId xmlns:a16="http://schemas.microsoft.com/office/drawing/2014/main" id="{A4A02560-FF14-252B-29F1-45830396BE7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08084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is the final of the impactful practices in the session today. Each practice includes a description, an example, and a potential pitfall to avoid.</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practice, like the others, can be incorporated into your instruction to increase student skills in disciplinary literacy. </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slide transitions from practice 3 to practice 4.</a:t>
            </a:r>
            <a:endParaRPr dirty="0"/>
          </a:p>
          <a:p>
            <a:pPr marL="0" lvl="0" indent="0" algn="l" rtl="0">
              <a:lnSpc>
                <a:spcPct val="100000"/>
              </a:lnSpc>
              <a:spcBef>
                <a:spcPts val="360"/>
              </a:spcBef>
              <a:spcAft>
                <a:spcPts val="0"/>
              </a:spcAft>
              <a:buSzPts val="1400"/>
              <a:buNone/>
            </a:pPr>
            <a:endParaRPr dirty="0"/>
          </a:p>
        </p:txBody>
      </p:sp>
      <p:sp>
        <p:nvSpPr>
          <p:cNvPr id="608" name="Google Shape;60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b="1" dirty="0"/>
              <a:t>Talking Points</a:t>
            </a:r>
            <a:endParaRPr dirty="0"/>
          </a:p>
          <a:p>
            <a:pPr marL="0" lvl="0" indent="0" algn="l" rtl="0">
              <a:lnSpc>
                <a:spcPct val="100000"/>
              </a:lnSpc>
              <a:spcBef>
                <a:spcPts val="360"/>
              </a:spcBef>
              <a:spcAft>
                <a:spcPts val="0"/>
              </a:spcAft>
              <a:buClr>
                <a:schemeClr val="dk1"/>
              </a:buClr>
              <a:buSzPts val="1200"/>
              <a:buFont typeface="Arial"/>
              <a:buNone/>
            </a:pPr>
            <a:endParaRPr dirty="0"/>
          </a:p>
          <a:p>
            <a:pPr marL="171450" lvl="0" indent="-171450" algn="l" rtl="0">
              <a:lnSpc>
                <a:spcPct val="100000"/>
              </a:lnSpc>
              <a:spcBef>
                <a:spcPts val="360"/>
              </a:spcBef>
              <a:spcAft>
                <a:spcPts val="0"/>
              </a:spcAft>
              <a:buClr>
                <a:schemeClr val="dk1"/>
              </a:buClr>
              <a:buSzPts val="1200"/>
              <a:buFont typeface="Arial"/>
              <a:buChar char="•"/>
            </a:pPr>
            <a:r>
              <a:rPr lang="en-US" dirty="0"/>
              <a:t>Professional communication extends beyond presentations. Forestry crews conduct safety briefings and explain compliance requirements. Agricultural professionals lead grower meetings and negotiate contracts. These structured discussions mirror the collaborative reality of CTE careers, where clear communication using precise terminology prevents errors and ensures project success.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Peer critiques can help students develop technical vocabulary and professional judgment. When students evaluate each other's work using industry standards, they practice giving feedback that mirrors workplace quality discussions. Role-playing client interactions teaches students to translate technical concepts for different audiences while maintaining professionalism.</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Additional ways to reinforce learner communication skills include participation in Career and Technical Student Organizations (CTSO), e.g., FFA, SkillsUSA, events, work-based learning opportunities where students engage in extended opportunities with industry partners, and career-connected learning situations that place learners in direct contact with industry practitioners. Mock interviews can be a valuable exercise as well.</a:t>
            </a:r>
            <a:endParaRPr dirty="0"/>
          </a:p>
          <a:p>
            <a:pPr marL="0" lvl="0" indent="0" algn="l" rtl="0">
              <a:lnSpc>
                <a:spcPct val="100000"/>
              </a:lnSpc>
              <a:spcBef>
                <a:spcPts val="360"/>
              </a:spcBef>
              <a:spcAft>
                <a:spcPts val="0"/>
              </a:spcAft>
              <a:buClr>
                <a:schemeClr val="dk1"/>
              </a:buClr>
              <a:buSzPts val="1200"/>
              <a:buFont typeface="Arial"/>
              <a:buNone/>
            </a:pPr>
            <a:endParaRPr dirty="0"/>
          </a:p>
          <a:p>
            <a:pPr marL="0" lvl="0" indent="0" algn="l" rtl="0">
              <a:lnSpc>
                <a:spcPct val="100000"/>
              </a:lnSpc>
              <a:spcBef>
                <a:spcPts val="360"/>
              </a:spcBef>
              <a:spcAft>
                <a:spcPts val="0"/>
              </a:spcAft>
              <a:buClr>
                <a:schemeClr val="dk1"/>
              </a:buClr>
              <a:buSzPts val="1200"/>
              <a:buFont typeface="Arial"/>
              <a:buNone/>
            </a:pPr>
            <a:r>
              <a:rPr lang="en-US" b="1" dirty="0"/>
              <a:t>Facilitator Considerations</a:t>
            </a:r>
            <a:endParaRPr dirty="0"/>
          </a:p>
          <a:p>
            <a:pPr marL="0" lvl="0" indent="0" algn="l" rtl="0">
              <a:lnSpc>
                <a:spcPct val="100000"/>
              </a:lnSpc>
              <a:spcBef>
                <a:spcPts val="360"/>
              </a:spcBef>
              <a:spcAft>
                <a:spcPts val="0"/>
              </a:spcAft>
              <a:buClr>
                <a:schemeClr val="dk1"/>
              </a:buClr>
              <a:buSzPts val="1200"/>
              <a:buFont typeface="Arial"/>
              <a:buNone/>
            </a:pPr>
            <a:r>
              <a:rPr lang="en-US" dirty="0"/>
              <a:t>This slide emphasizes verbal communication as a technical skill.</a:t>
            </a:r>
            <a:endParaRPr dirty="0"/>
          </a:p>
          <a:p>
            <a:pPr marL="0" lvl="0" indent="0" algn="l" rtl="0">
              <a:lnSpc>
                <a:spcPct val="100000"/>
              </a:lnSpc>
              <a:spcBef>
                <a:spcPts val="360"/>
              </a:spcBef>
              <a:spcAft>
                <a:spcPts val="0"/>
              </a:spcAft>
              <a:buClr>
                <a:schemeClr val="dk1"/>
              </a:buClr>
              <a:buSzPts val="1200"/>
              <a:buFont typeface="Arial"/>
              <a:buNone/>
            </a:pPr>
            <a:endParaRPr dirty="0"/>
          </a:p>
          <a:p>
            <a:pPr marL="0" lvl="0" indent="0" algn="l" rtl="0">
              <a:lnSpc>
                <a:spcPct val="100000"/>
              </a:lnSpc>
              <a:spcBef>
                <a:spcPts val="360"/>
              </a:spcBef>
              <a:spcAft>
                <a:spcPts val="0"/>
              </a:spcAft>
              <a:buClr>
                <a:schemeClr val="dk1"/>
              </a:buClr>
              <a:buSzPts val="1200"/>
              <a:buFont typeface="Arial"/>
              <a:buNone/>
            </a:pPr>
            <a:r>
              <a:rPr lang="en-US"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Quick brainstorm: Types of professional discussions in your field (1 minute).</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Partner activity: Design one discussion activity that mirrors industry practice (2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Share examples that develop specific communication skills.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Create a quick list of discussion formats across CTE fields.</a:t>
            </a:r>
            <a:endParaRPr dirty="0"/>
          </a:p>
          <a:p>
            <a:pPr marL="0" lvl="0" indent="0" algn="l" rtl="0">
              <a:lnSpc>
                <a:spcPct val="100000"/>
              </a:lnSpc>
              <a:spcBef>
                <a:spcPts val="360"/>
              </a:spcBef>
              <a:spcAft>
                <a:spcPts val="0"/>
              </a:spcAft>
              <a:buClr>
                <a:schemeClr val="dk1"/>
              </a:buClr>
              <a:buSzPts val="1200"/>
              <a:buFont typeface="Arial"/>
              <a:buNone/>
            </a:pPr>
            <a:endParaRPr dirty="0"/>
          </a:p>
          <a:p>
            <a:pPr marL="0" lvl="0" indent="0" algn="l" rtl="0">
              <a:lnSpc>
                <a:spcPct val="100000"/>
              </a:lnSpc>
              <a:spcBef>
                <a:spcPts val="360"/>
              </a:spcBef>
              <a:spcAft>
                <a:spcPts val="0"/>
              </a:spcAft>
              <a:buSzPts val="1400"/>
              <a:buNone/>
            </a:pPr>
            <a:r>
              <a:rPr lang="en-US" dirty="0"/>
              <a:t>Image source: PowerPoint stock</a:t>
            </a:r>
            <a:endParaRPr dirty="0"/>
          </a:p>
        </p:txBody>
      </p:sp>
      <p:sp>
        <p:nvSpPr>
          <p:cNvPr id="616" name="Google Shape;61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The group preparation phase is an important part of this lesson. Using industry guidelines as the foundation for responses teaches students to ground their communication in professional standards. They learn to cite specific regulations, reference best management practices and explain technical decisions using evidence. This approach builds credibility and demonstrates the connection between technical knowledge and effective communication.</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example demonstrates structured preparation leading to meaningful professional dialogue.</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Ask participants to identify similar stakeholder tensions in their fields.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Share scenarios that would generate authentic professional discussions.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Discuss: "What preparation would students need to handle these conversations professionally?”</a:t>
            </a:r>
            <a:endParaRPr dirty="0"/>
          </a:p>
          <a:p>
            <a:pPr marL="0" lvl="0" indent="0" algn="l" rtl="0">
              <a:lnSpc>
                <a:spcPct val="100000"/>
              </a:lnSpc>
              <a:spcBef>
                <a:spcPts val="360"/>
              </a:spcBef>
              <a:spcAft>
                <a:spcPts val="0"/>
              </a:spcAft>
              <a:buClr>
                <a:schemeClr val="dk1"/>
              </a:buClr>
              <a:buSzPts val="1200"/>
              <a:buFont typeface="Arial"/>
              <a:buNone/>
            </a:pPr>
            <a:endParaRPr dirty="0"/>
          </a:p>
          <a:p>
            <a:pPr marL="0" marR="0" lvl="0" indent="0" algn="l" rtl="0">
              <a:lnSpc>
                <a:spcPct val="100000"/>
              </a:lnSpc>
              <a:spcBef>
                <a:spcPts val="360"/>
              </a:spcBef>
              <a:spcAft>
                <a:spcPts val="0"/>
              </a:spcAft>
              <a:buClr>
                <a:schemeClr val="dk1"/>
              </a:buClr>
              <a:buSzPts val="1200"/>
              <a:buFont typeface="Arial"/>
              <a:buNone/>
            </a:pPr>
            <a:r>
              <a:rPr lang="en-US" dirty="0"/>
              <a:t>Image source: PowerPoint stock</a:t>
            </a:r>
            <a:endParaRPr dirty="0"/>
          </a:p>
          <a:p>
            <a:pPr marL="0" lvl="0" indent="0" algn="l" rtl="0">
              <a:lnSpc>
                <a:spcPct val="100000"/>
              </a:lnSpc>
              <a:spcBef>
                <a:spcPts val="360"/>
              </a:spcBef>
              <a:spcAft>
                <a:spcPts val="0"/>
              </a:spcAft>
              <a:buClr>
                <a:schemeClr val="dk1"/>
              </a:buClr>
              <a:buSzPts val="1200"/>
              <a:buFont typeface="Arial"/>
              <a:buNone/>
            </a:pPr>
            <a:endParaRPr dirty="0"/>
          </a:p>
          <a:p>
            <a:pPr marL="0" lvl="0" indent="0" algn="l" rtl="0">
              <a:lnSpc>
                <a:spcPct val="100000"/>
              </a:lnSpc>
              <a:spcBef>
                <a:spcPts val="360"/>
              </a:spcBef>
              <a:spcAft>
                <a:spcPts val="0"/>
              </a:spcAft>
              <a:buClr>
                <a:schemeClr val="dk1"/>
              </a:buClr>
              <a:buSzPts val="1200"/>
              <a:buFont typeface="Arial"/>
              <a:buNone/>
            </a:pPr>
            <a:endParaRPr dirty="0"/>
          </a:p>
        </p:txBody>
      </p:sp>
      <p:sp>
        <p:nvSpPr>
          <p:cNvPr id="624" name="Google Shape;62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Expecting professional communication without models, they may default to casual conversation or stereotypes, using vague language like "the plant looks bad" instead of describing specific disease symptoms, or struggling to explain technical procedures if they've never heard professionals do it.</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Without models, students miss crucial workplace communication elements: how to open meetings, when to use technical versus lay terms and how to handle disagreements professionally. They risk not developing the verbal cues that signal competence, such as the confident use of precise terminology and logical organization that mark professional communication.</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slide addresses an oversight that undermines communication development.</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Quick reflection: What communication model(s) would help your students most? (1 minute)</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Table discussion: Share ideas for providing models, such as videos, guests and demonstrations.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Discussion: What prevents us from providing good models? What are some possible solutions?</a:t>
            </a:r>
            <a:endParaRPr dirty="0"/>
          </a:p>
        </p:txBody>
      </p:sp>
      <p:sp>
        <p:nvSpPr>
          <p:cNvPr id="632" name="Google Shape;63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As we wrap up our exploration of disciplinary literacy in CTE, take a moment to consider where you want to focus your efforts. Each of these questions targets a different aspect of what we've discussed today. You might choose the question that addresses your biggest challenge, or perhaps the one where you see the most opportunity for immediate impact in your classroom.</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Choose one or two questions that resonate with your current teaching context. Consider what's feasible given your curriculum timeline, available resources, and student needs. Remember, small changes can have a significant impact when they're strategically chosen and thoughtfully implemented.</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reflective closing helps participants synthesize learning and commit to actionable next steps.</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Provide 2-3 minutes of quiet reflection time for participants to review the questions and select their focus.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Offer participants the choice to reflect individually in writing or discuss with a partner.</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If discussing with partners, suggest they share not just which question they chose, but why it feels most relevant.</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Remind participants that these questions can guide ongoing professional development throughout the year.</a:t>
            </a:r>
            <a:endParaRPr dirty="0"/>
          </a:p>
        </p:txBody>
      </p:sp>
      <p:sp>
        <p:nvSpPr>
          <p:cNvPr id="640" name="Google Shape;64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As a reminder and invitation, Oregon's Adolescent Literacy Framework offers extensive resources specifically designed to support CTE educators in developing disciplinary literacy. The framework recognizes that CTE requires unique approaches to reading, writing, and communication, providing targeted guidance for integrating literacy into technical education.</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The QR code will lead you to the framework.</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slide provides concrete next steps and additional support for implementing disciplinary literacy strategies.</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Give participants 1-2 minutes to scan the resources and identify one that addresses their reflection focus.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Quick share: Have 2-3 participants name the resource they're most interested in exploring and why.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If time allows, demonstrate navigating to one resource to show ease of access.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Remind participants that these resources can support both immediate changes and long-term professional development.</a:t>
            </a:r>
            <a:endParaRPr dirty="0"/>
          </a:p>
        </p:txBody>
      </p:sp>
      <p:sp>
        <p:nvSpPr>
          <p:cNvPr id="650" name="Google Shape;65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Oregon's Adolescent Literacy Framework provides the foundation for everything we've explored today. The first three chapters establish why disciplinary literacy matters for CTE students' postsecondary success and how to create the conditions and supports for students to be successful.</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Chapter 2's focus on conditions, including high expectations, culturally responsive practice and engagement, directly connects to our discussion about leveraging student background knowledge. When we recognize students' experiences and set high expectations for professional communication, we create the conditions for meaningful learning. The framework shows how these conditions specifically support CTE students in developing career-ready literacy skills.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Chapter 3 addresses supports for multilingual learners and students with disabilities, populations we all serve. The framework provides strategies for making technical texts accessible while maintaining rigor. As you read these chapters, you'll find practical approaches for supporting all students in mastering the complex literacy demands of your field.</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closing slide encourages continued learning through framework exploration.</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Consider asking for a commitment: "Who will commit to reading at least one chapter before our next meeting?”</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Quick planning: Have participants identify when they'll read the framework chapters (add to calendar).</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Buddy system: Encourage participants to find a reading partner for accountability and discussion.</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Close with appreciation for their engagement and a reminder that improving disciplinary literacy is ongoing professional work.</a:t>
            </a:r>
            <a:endParaRPr dirty="0"/>
          </a:p>
        </p:txBody>
      </p:sp>
      <p:sp>
        <p:nvSpPr>
          <p:cNvPr id="659" name="Google Shape;65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2" name="Google Shape;72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400050" lvl="0" indent="-171450" algn="l" rtl="0">
              <a:lnSpc>
                <a:spcPct val="100000"/>
              </a:lnSpc>
              <a:spcBef>
                <a:spcPts val="360"/>
              </a:spcBef>
              <a:spcAft>
                <a:spcPts val="0"/>
              </a:spcAft>
              <a:buSzPts val="1400"/>
              <a:buFont typeface="Arial"/>
              <a:buChar char="•"/>
            </a:pPr>
            <a:r>
              <a:rPr lang="en-US" dirty="0"/>
              <a:t>Session purpose: CTE teachers will reflect on their practice and explore disciplinary literacy strategies that help students strengthen their ability to read, write and communicate as professionals in their chosen career fields.</a:t>
            </a:r>
            <a:endParaRPr dirty="0"/>
          </a:p>
          <a:p>
            <a:pPr marL="400050" lvl="0" indent="-171450" algn="l" rtl="0">
              <a:lnSpc>
                <a:spcPct val="100000"/>
              </a:lnSpc>
              <a:spcBef>
                <a:spcPts val="360"/>
              </a:spcBef>
              <a:spcAft>
                <a:spcPts val="0"/>
              </a:spcAft>
              <a:buSzPts val="1400"/>
              <a:buFont typeface="Arial"/>
              <a:buChar char="•"/>
            </a:pPr>
            <a:r>
              <a:rPr lang="en-US" dirty="0"/>
              <a:t>Review the agenda, highlighting that the session begins and ends with reflection. The bulk focuses on four practices teachers can enact to support disciplinary literacy in CTE.</a:t>
            </a:r>
            <a:endParaRPr dirty="0"/>
          </a:p>
          <a:p>
            <a:pPr marL="400050" lvl="0" indent="-171450" algn="l" rtl="0">
              <a:lnSpc>
                <a:spcPct val="100000"/>
              </a:lnSpc>
              <a:spcBef>
                <a:spcPts val="360"/>
              </a:spcBef>
              <a:spcAft>
                <a:spcPts val="0"/>
              </a:spcAft>
              <a:buSzPts val="1400"/>
              <a:buFont typeface="Arial"/>
              <a:buChar char="•"/>
            </a:pPr>
            <a:r>
              <a:rPr lang="en-US" dirty="0"/>
              <a:t>Practice 1 addresses leveraging students' background knowledge to build discipline-specific vocabulary. Practice 2 teaches strategies for comprehending technical texts. Practice 3 provides authentic opportunities for workplace writing. Practice 4 structures professional discussion and collaboration.</a:t>
            </a:r>
            <a:endParaRPr dirty="0"/>
          </a:p>
          <a:p>
            <a:pPr marL="400050" lvl="0" indent="-171450" algn="l" rtl="0">
              <a:lnSpc>
                <a:spcPct val="100000"/>
              </a:lnSpc>
              <a:spcBef>
                <a:spcPts val="360"/>
              </a:spcBef>
              <a:spcAft>
                <a:spcPts val="0"/>
              </a:spcAft>
              <a:buSzPts val="1400"/>
              <a:buFont typeface="Arial"/>
              <a:buChar char="•"/>
            </a:pPr>
            <a:r>
              <a:rPr lang="en-US" dirty="0"/>
              <a:t>Together, these practices address all literacy modalities—reading, writing, speaking, and listening—within authentic CTE contexts. Each practice includes a description, a classroom example and a potential pitfall to avoid.</a:t>
            </a:r>
            <a:endParaRPr dirty="0"/>
          </a:p>
          <a:p>
            <a:pPr marL="228600" lvl="0" indent="0" algn="l" rtl="0">
              <a:lnSpc>
                <a:spcPct val="100000"/>
              </a:lnSpc>
              <a:spcBef>
                <a:spcPts val="360"/>
              </a:spcBef>
              <a:spcAft>
                <a:spcPts val="0"/>
              </a:spcAft>
              <a:buSzPts val="1400"/>
              <a:buFont typeface="Arial"/>
              <a:buNone/>
            </a:pPr>
            <a:endParaRPr dirty="0"/>
          </a:p>
          <a:p>
            <a:pPr marL="0" lvl="0" indent="0" algn="l" rtl="0">
              <a:lnSpc>
                <a:spcPct val="100000"/>
              </a:lnSpc>
              <a:spcBef>
                <a:spcPts val="360"/>
              </a:spcBef>
              <a:spcAft>
                <a:spcPts val="0"/>
              </a:spcAft>
              <a:buSzPts val="1400"/>
              <a:buFont typeface="Arial"/>
              <a:buNone/>
            </a:pPr>
            <a:r>
              <a:rPr lang="en-US" b="1" dirty="0"/>
              <a:t>Facilitator Considerations</a:t>
            </a:r>
            <a:endParaRPr dirty="0"/>
          </a:p>
          <a:p>
            <a:pPr marL="0" lvl="0" indent="0" algn="l" rtl="0">
              <a:lnSpc>
                <a:spcPct val="100000"/>
              </a:lnSpc>
              <a:spcBef>
                <a:spcPts val="0"/>
              </a:spcBef>
              <a:spcAft>
                <a:spcPts val="0"/>
              </a:spcAft>
              <a:buSzPts val="1400"/>
              <a:buNone/>
            </a:pPr>
            <a:r>
              <a:rPr lang="en-US" dirty="0"/>
              <a:t>This slide describes the arc of the session and can help participants understand what’s to come.</a:t>
            </a:r>
            <a:endParaRPr dirty="0"/>
          </a:p>
          <a:p>
            <a:pPr marL="0" lvl="0" indent="0" algn="l" rtl="0">
              <a:lnSpc>
                <a:spcPct val="100000"/>
              </a:lnSpc>
              <a:spcBef>
                <a:spcPts val="0"/>
              </a:spcBef>
              <a:spcAft>
                <a:spcPts val="0"/>
              </a:spcAft>
              <a:buSzPts val="1400"/>
              <a:buNone/>
            </a:pPr>
            <a:endParaRPr dirty="0"/>
          </a:p>
        </p:txBody>
      </p:sp>
      <p:sp>
        <p:nvSpPr>
          <p:cNvPr id="469" name="Google Shape;469;p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latin typeface="Calibri"/>
                <a:ea typeface="Calibri"/>
                <a:cs typeface="Calibri"/>
                <a:sym typeface="Calibri"/>
              </a:rPr>
              <a:t>Talking Points</a:t>
            </a:r>
            <a:endParaRPr dirty="0"/>
          </a:p>
          <a:p>
            <a:pPr marL="0" lvl="0" indent="0" algn="l" rtl="0">
              <a:lnSpc>
                <a:spcPct val="100000"/>
              </a:lnSpc>
              <a:spcBef>
                <a:spcPts val="360"/>
              </a:spcBef>
              <a:spcAft>
                <a:spcPts val="0"/>
              </a:spcAft>
              <a:buSzPts val="1400"/>
              <a:buNone/>
            </a:pPr>
            <a:r>
              <a:rPr lang="en-US" dirty="0"/>
              <a:t>After participants have had a chance to reflect and share, highlight any of the following that did not come out in conversation:</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Disciplinary literacy and disciplinary content work together. You can't wire a building without understanding electrical codes and being able to read blueprints. You can't prepare a safe meal without knowing food chemistry and interpreting safety guidelines. The knowledge and the literacy skills develop hand in hand.</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When students learn to read like professionals in their field, they gain deeper access to content knowledge. A nursing student who can effectively read research articles isn't just completing an assignment; they're building the foundation for research-based practice. The literacy skills become the gateway to a more sophisticated understanding.</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relationship works both ways. As students develop deeper content knowledge, they become better readers and writers in their field. They start recognizing patterns in technical texts, understanding why certain information is emphasized, and knowing what details matter most. Their growing expertise helps them navigate complex documents more effectively.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Consider how professionals in your field continue learning throughout their careers. They read trade publications, safety updates, and new regulations. They write reports, proposals, and documentation. The literacy practices aren't separate from the work; they are the work.</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As you reflect on these concepts, take a minute to consider what your current practice of both looks like.</a:t>
            </a:r>
            <a:endParaRPr dirty="0"/>
          </a:p>
          <a:p>
            <a:pPr marL="0" lvl="0" indent="0" algn="l" rtl="0">
              <a:lnSpc>
                <a:spcPct val="100000"/>
              </a:lnSpc>
              <a:spcBef>
                <a:spcPts val="360"/>
              </a:spcBef>
              <a:spcAft>
                <a:spcPts val="0"/>
              </a:spcAft>
              <a:buClr>
                <a:schemeClr val="dk1"/>
              </a:buClr>
              <a:buSzPts val="1200"/>
              <a:buFont typeface="Arial"/>
              <a:buNone/>
            </a:pPr>
            <a:endParaRPr b="1" dirty="0"/>
          </a:p>
          <a:p>
            <a:pPr marL="0" lvl="0" indent="0" algn="l" rtl="0">
              <a:lnSpc>
                <a:spcPct val="100000"/>
              </a:lnSpc>
              <a:spcBef>
                <a:spcPts val="360"/>
              </a:spcBef>
              <a:spcAft>
                <a:spcPts val="0"/>
              </a:spcAft>
              <a:buClr>
                <a:schemeClr val="dk1"/>
              </a:buClr>
              <a:buSzPts val="1200"/>
              <a:buFont typeface="Arial"/>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slide introduces key terminology while helping participants see the interconnected nature of literacy and content.</a:t>
            </a:r>
            <a:endParaRPr dirty="0"/>
          </a:p>
          <a:p>
            <a:pPr marL="0" lvl="0" indent="0" algn="l" rtl="0">
              <a:lnSpc>
                <a:spcPct val="100000"/>
              </a:lnSpc>
              <a:spcBef>
                <a:spcPts val="360"/>
              </a:spcBef>
              <a:spcAft>
                <a:spcPts val="0"/>
              </a:spcAft>
              <a:buClr>
                <a:schemeClr val="dk1"/>
              </a:buClr>
              <a:buSzPts val="1200"/>
              <a:buFont typeface="Arial"/>
              <a:buNone/>
            </a:pPr>
            <a:endParaRPr dirty="0"/>
          </a:p>
          <a:p>
            <a:pPr marL="0" lvl="0" indent="0" algn="l" rtl="0">
              <a:lnSpc>
                <a:spcPct val="100000"/>
              </a:lnSpc>
              <a:spcBef>
                <a:spcPts val="360"/>
              </a:spcBef>
              <a:spcAft>
                <a:spcPts val="0"/>
              </a:spcAft>
              <a:buClr>
                <a:schemeClr val="dk1"/>
              </a:buClr>
              <a:buSzPts val="1200"/>
              <a:buFont typeface="Arial"/>
              <a:buNone/>
            </a:pPr>
            <a:r>
              <a:rPr lang="en-US" b="1"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Ask participants to turn to a neighbor and share one specific example from their teaching where students' literacy skills directly impacted their ability to master content (2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Facilitate a brief whole-group discussion where 3-4 participants share their examples.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If participants seem stuck, prompt with: "Think about a time when a student's reading difficulty prevented them from learning important content. How did you address both needs?"</a:t>
            </a:r>
            <a:endParaRPr dirty="0"/>
          </a:p>
          <a:p>
            <a:pPr marL="0" lvl="0" indent="0" algn="l" rtl="0">
              <a:lnSpc>
                <a:spcPct val="100000"/>
              </a:lnSpc>
              <a:spcBef>
                <a:spcPts val="360"/>
              </a:spcBef>
              <a:spcAft>
                <a:spcPts val="0"/>
              </a:spcAft>
              <a:buClr>
                <a:schemeClr val="dk1"/>
              </a:buClr>
              <a:buSzPts val="1200"/>
              <a:buFont typeface="Arial"/>
              <a:buNone/>
            </a:pPr>
            <a:endParaRPr dirty="0"/>
          </a:p>
        </p:txBody>
      </p:sp>
      <p:sp>
        <p:nvSpPr>
          <p:cNvPr id="476" name="Google Shape;47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Disciplinary literacy in CTE goes beyond general reading and writing skills. It’s also about mastering the specific ways professionals in each field communicate, think, and solve problems. Whether students are learning to interpret electrical schematics, write incident reports, or decode medical terminology, they're developing the authentic literacy practices of their future careers.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Each CTE field has its own "language" that includes technical vocabulary, abbreviations, symbols, and conventions that practitioners must fluently use. This specialized language helps ensure safety, accuracy, and professionalism in the workplace.</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Learners in CTE programs will apply knowledge and skills to industry situations while still in the high school program. They will develop and apply the authentic literacy practices in real-world settings, sometimes immediately. Because of this, disciplinary literacy throughout the course or program is a fundamental component of student success.</a:t>
            </a:r>
            <a:endParaRPr dirty="0"/>
          </a:p>
          <a:p>
            <a:pPr marL="0" lvl="0" indent="0" algn="l" rtl="0">
              <a:lnSpc>
                <a:spcPct val="100000"/>
              </a:lnSpc>
              <a:spcBef>
                <a:spcPts val="360"/>
              </a:spcBef>
              <a:spcAft>
                <a:spcPts val="0"/>
              </a:spcAft>
              <a:buSzPts val="1400"/>
              <a:buNone/>
            </a:pPr>
            <a:endParaRPr sz="1200" b="1" dirty="0">
              <a:latin typeface="Calibri"/>
              <a:ea typeface="Calibri"/>
              <a:cs typeface="Calibri"/>
              <a:sym typeface="Calibri"/>
            </a:endParaRPr>
          </a:p>
          <a:p>
            <a:pPr marL="0" lvl="0" indent="0" algn="l" rtl="0">
              <a:lnSpc>
                <a:spcPct val="100000"/>
              </a:lnSpc>
              <a:spcBef>
                <a:spcPts val="360"/>
              </a:spcBef>
              <a:spcAft>
                <a:spcPts val="0"/>
              </a:spcAft>
              <a:buSzPts val="1400"/>
              <a:buNone/>
            </a:pPr>
            <a:r>
              <a:rPr lang="en-US" sz="1200" b="1" dirty="0">
                <a:latin typeface="Calibri"/>
                <a:ea typeface="Calibri"/>
                <a:cs typeface="Calibri"/>
                <a:sym typeface="Calibri"/>
              </a:rPr>
              <a:t>Facilitator Considerations</a:t>
            </a:r>
            <a:endParaRPr dirty="0"/>
          </a:p>
          <a:p>
            <a:pPr marL="0" lvl="0" indent="0" algn="l" rtl="0">
              <a:lnSpc>
                <a:spcPct val="100000"/>
              </a:lnSpc>
              <a:spcBef>
                <a:spcPts val="360"/>
              </a:spcBef>
              <a:spcAft>
                <a:spcPts val="0"/>
              </a:spcAft>
              <a:buSzPts val="1400"/>
              <a:buNone/>
            </a:pPr>
            <a:r>
              <a:rPr lang="en-US" sz="1200" b="0" i="0" u="none" strike="noStrike" dirty="0">
                <a:solidFill>
                  <a:srgbClr val="000000"/>
                </a:solidFill>
                <a:latin typeface="Calibri"/>
                <a:ea typeface="Calibri"/>
                <a:cs typeface="Calibri"/>
                <a:sym typeface="Calibri"/>
              </a:rPr>
              <a:t>This slide establishes the foundational concept of disciplinary literacy in CTE contexts.</a:t>
            </a:r>
            <a:endParaRPr dirty="0"/>
          </a:p>
          <a:p>
            <a:pPr marL="0" lvl="0" indent="0" algn="l" rtl="0">
              <a:lnSpc>
                <a:spcPct val="100000"/>
              </a:lnSpc>
              <a:spcBef>
                <a:spcPts val="360"/>
              </a:spcBef>
              <a:spcAft>
                <a:spcPts val="0"/>
              </a:spcAft>
              <a:buSzPts val="1400"/>
              <a:buNone/>
            </a:pPr>
            <a:endParaRPr sz="1200" b="0" i="0" u="none" strike="noStrike" dirty="0">
              <a:solidFill>
                <a:srgbClr val="000000"/>
              </a:solidFill>
              <a:latin typeface="Calibri"/>
              <a:ea typeface="Calibri"/>
              <a:cs typeface="Calibri"/>
              <a:sym typeface="Calibri"/>
            </a:endParaRPr>
          </a:p>
          <a:p>
            <a:pPr marL="0" lvl="0" indent="0" algn="l" rtl="0">
              <a:lnSpc>
                <a:spcPct val="100000"/>
              </a:lnSpc>
              <a:spcBef>
                <a:spcPts val="360"/>
              </a:spcBef>
              <a:spcAft>
                <a:spcPts val="0"/>
              </a:spcAft>
              <a:buSzPts val="1400"/>
              <a:buNone/>
            </a:pPr>
            <a:r>
              <a:rPr lang="en-US" sz="1200" b="0" i="0" u="none" strike="noStrike" dirty="0">
                <a:solidFill>
                  <a:srgbClr val="000000"/>
                </a:solidFill>
                <a:latin typeface="Calibri"/>
                <a:ea typeface="Calibri"/>
                <a:cs typeface="Calibri"/>
                <a:sym typeface="Calibri"/>
              </a:rPr>
              <a:t>Considerations for interactivity:</a:t>
            </a:r>
            <a:endParaRPr dirty="0"/>
          </a:p>
          <a:p>
            <a:pPr marL="171450" lvl="0" indent="-171450" algn="l" rtl="0">
              <a:lnSpc>
                <a:spcPct val="100000"/>
              </a:lnSpc>
              <a:spcBef>
                <a:spcPts val="360"/>
              </a:spcBef>
              <a:spcAft>
                <a:spcPts val="0"/>
              </a:spcAft>
              <a:buClr>
                <a:srgbClr val="000000"/>
              </a:buClr>
              <a:buSzPts val="1200"/>
              <a:buFont typeface="Arial"/>
              <a:buChar char="•"/>
            </a:pPr>
            <a:r>
              <a:rPr lang="en-US" sz="1200" b="0" i="0" u="none" strike="noStrike" dirty="0">
                <a:solidFill>
                  <a:srgbClr val="000000"/>
                </a:solidFill>
                <a:latin typeface="Calibri"/>
                <a:ea typeface="Calibri"/>
                <a:cs typeface="Calibri"/>
                <a:sym typeface="Calibri"/>
              </a:rPr>
              <a:t>Ask participants to briefly share one example of specialized language from their field (30 seconds).</a:t>
            </a:r>
            <a:endParaRPr dirty="0"/>
          </a:p>
          <a:p>
            <a:pPr marL="171450" lvl="0" indent="-171450" algn="l" rtl="0">
              <a:lnSpc>
                <a:spcPct val="100000"/>
              </a:lnSpc>
              <a:spcBef>
                <a:spcPts val="360"/>
              </a:spcBef>
              <a:spcAft>
                <a:spcPts val="0"/>
              </a:spcAft>
              <a:buClr>
                <a:srgbClr val="000000"/>
              </a:buClr>
              <a:buSzPts val="1200"/>
              <a:buFont typeface="Arial"/>
              <a:buChar char="•"/>
            </a:pPr>
            <a:r>
              <a:rPr lang="en-US" sz="1200" b="0" i="0" u="none" strike="noStrike" dirty="0">
                <a:solidFill>
                  <a:srgbClr val="000000"/>
                </a:solidFill>
                <a:latin typeface="Calibri"/>
                <a:ea typeface="Calibri"/>
                <a:cs typeface="Calibri"/>
                <a:sym typeface="Calibri"/>
              </a:rPr>
              <a:t>As you discuss each bullet point, pause to let participants mentally connect it to their specific field.</a:t>
            </a:r>
            <a:endParaRPr dirty="0"/>
          </a:p>
          <a:p>
            <a:pPr marL="171450" lvl="0" indent="-171450" algn="l" rtl="0">
              <a:lnSpc>
                <a:spcPct val="100000"/>
              </a:lnSpc>
              <a:spcBef>
                <a:spcPts val="360"/>
              </a:spcBef>
              <a:spcAft>
                <a:spcPts val="0"/>
              </a:spcAft>
              <a:buClr>
                <a:srgbClr val="000000"/>
              </a:buClr>
              <a:buSzPts val="1200"/>
              <a:buFont typeface="Arial"/>
              <a:buChar char="•"/>
            </a:pPr>
            <a:r>
              <a:rPr lang="en-US" sz="1200" b="0" i="0" u="none" strike="noStrike" dirty="0">
                <a:solidFill>
                  <a:srgbClr val="000000"/>
                </a:solidFill>
                <a:latin typeface="Calibri"/>
                <a:ea typeface="Calibri"/>
                <a:cs typeface="Calibri"/>
                <a:sym typeface="Calibri"/>
              </a:rPr>
              <a:t>After presenting the framework quote, invite 2-3 participants to share how they've seen disciplinary literacy empower their students.</a:t>
            </a:r>
            <a:endParaRPr dirty="0"/>
          </a:p>
          <a:p>
            <a:pPr marL="171450" lvl="0" indent="-171450" algn="l" rtl="0">
              <a:lnSpc>
                <a:spcPct val="100000"/>
              </a:lnSpc>
              <a:spcBef>
                <a:spcPts val="360"/>
              </a:spcBef>
              <a:spcAft>
                <a:spcPts val="0"/>
              </a:spcAft>
              <a:buClr>
                <a:srgbClr val="000000"/>
              </a:buClr>
              <a:buSzPts val="1200"/>
              <a:buFont typeface="Arial"/>
              <a:buChar char="•"/>
            </a:pPr>
            <a:r>
              <a:rPr lang="en-US" sz="1200" b="0" i="0" u="none" strike="noStrike" dirty="0">
                <a:solidFill>
                  <a:srgbClr val="000000"/>
                </a:solidFill>
                <a:latin typeface="Calibri"/>
                <a:ea typeface="Calibri"/>
                <a:cs typeface="Calibri"/>
                <a:sym typeface="Calibri"/>
              </a:rPr>
              <a:t>Consider asking: "How is the literacy in your field different from what students learn in language arts classes?"</a:t>
            </a:r>
            <a:endParaRPr dirty="0"/>
          </a:p>
        </p:txBody>
      </p:sp>
      <p:sp>
        <p:nvSpPr>
          <p:cNvPr id="486" name="Google Shape;48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SzPts val="1400"/>
              <a:buFont typeface="Arial"/>
              <a:buChar char="•"/>
            </a:pPr>
            <a:r>
              <a:rPr lang="en-US" dirty="0"/>
              <a:t>CTE students must be able to read and write a wide range of complex industry-specific texts to succeed in the field of study. These texts describe processes and procedures; outline laws, guidelines, and regulations; show relationships (e.g., relationships among all the components of a heat pump); and dictate professional practice. </a:t>
            </a:r>
            <a:endParaRPr dirty="0"/>
          </a:p>
          <a:p>
            <a:pPr marL="171450" lvl="0" indent="-171450" algn="l" rtl="0">
              <a:lnSpc>
                <a:spcPct val="100000"/>
              </a:lnSpc>
              <a:spcBef>
                <a:spcPts val="360"/>
              </a:spcBef>
              <a:spcAft>
                <a:spcPts val="0"/>
              </a:spcAft>
              <a:buSzPts val="1400"/>
              <a:buFont typeface="Arial"/>
              <a:buChar char="•"/>
            </a:pPr>
            <a:r>
              <a:rPr lang="en-US" dirty="0"/>
              <a:t>Learners' facility with policies, procedures and practices will drive process/project completion and ensure safety and quality control. Since tasks within CTE content areas may involve the use of tools, equipment and substances that may be dangerous, it is imperative that learners grasp concepts and be able to perform appropriately for a given situation.</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sz="1200" b="1" dirty="0">
                <a:latin typeface="Calibri"/>
                <a:ea typeface="Calibri"/>
                <a:cs typeface="Calibri"/>
                <a:sym typeface="Calibri"/>
              </a:rPr>
              <a:t>Facilitator Considerations</a:t>
            </a:r>
            <a:endParaRPr dirty="0"/>
          </a:p>
          <a:p>
            <a:pPr marL="0" lvl="0" indent="0" algn="l" rtl="0">
              <a:lnSpc>
                <a:spcPct val="100000"/>
              </a:lnSpc>
              <a:spcBef>
                <a:spcPts val="360"/>
              </a:spcBef>
              <a:spcAft>
                <a:spcPts val="0"/>
              </a:spcAft>
              <a:buSzPts val="1400"/>
              <a:buNone/>
            </a:pPr>
            <a:r>
              <a:rPr lang="en-US" sz="1200" b="0" i="0" u="none" strike="noStrike" dirty="0">
                <a:solidFill>
                  <a:srgbClr val="000000"/>
                </a:solidFill>
                <a:latin typeface="Calibri"/>
                <a:ea typeface="Calibri"/>
                <a:cs typeface="Calibri"/>
                <a:sym typeface="Calibri"/>
              </a:rPr>
              <a:t>This slide is designed to invite CTE educators to begin to think about the industry-specific texts in their field.</a:t>
            </a:r>
            <a:endParaRPr sz="1200" b="0" dirty="0">
              <a:latin typeface="Calibri"/>
              <a:ea typeface="Calibri"/>
              <a:cs typeface="Calibri"/>
              <a:sym typeface="Calibri"/>
            </a:endParaRPr>
          </a:p>
          <a:p>
            <a:pPr marL="0" lvl="0" indent="0" algn="l" rtl="0">
              <a:lnSpc>
                <a:spcPct val="100000"/>
              </a:lnSpc>
              <a:spcBef>
                <a:spcPts val="0"/>
              </a:spcBef>
              <a:spcAft>
                <a:spcPts val="0"/>
              </a:spcAft>
              <a:buSzPts val="1400"/>
              <a:buNone/>
            </a:pPr>
            <a:br>
              <a:rPr lang="en-US" sz="1200" b="0" dirty="0">
                <a:latin typeface="Calibri"/>
                <a:ea typeface="Calibri"/>
                <a:cs typeface="Calibri"/>
                <a:sym typeface="Calibri"/>
              </a:rPr>
            </a:br>
            <a:r>
              <a:rPr lang="en-US" sz="1200" b="0" i="0" u="none" strike="noStrike" dirty="0">
                <a:solidFill>
                  <a:srgbClr val="000000"/>
                </a:solidFill>
                <a:latin typeface="Calibri"/>
                <a:ea typeface="Calibri"/>
                <a:cs typeface="Calibri"/>
                <a:sym typeface="Calibri"/>
              </a:rPr>
              <a:t>Considerations for interactivity:</a:t>
            </a:r>
            <a:endParaRPr sz="1200" b="0" dirty="0">
              <a:latin typeface="Calibri"/>
              <a:ea typeface="Calibri"/>
              <a:cs typeface="Calibri"/>
              <a:sym typeface="Calibri"/>
            </a:endParaRPr>
          </a:p>
          <a:p>
            <a:pPr marL="0" lvl="0" indent="0" algn="l" rtl="0">
              <a:lnSpc>
                <a:spcPct val="100000"/>
              </a:lnSpc>
              <a:spcBef>
                <a:spcPts val="0"/>
              </a:spcBef>
              <a:spcAft>
                <a:spcPts val="0"/>
              </a:spcAft>
              <a:buClr>
                <a:srgbClr val="000000"/>
              </a:buClr>
              <a:buSzPts val="1200"/>
              <a:buFont typeface="Arial"/>
              <a:buChar char="•"/>
            </a:pPr>
            <a:r>
              <a:rPr lang="en-US" sz="1200" b="0" i="0" u="none" strike="noStrike" dirty="0">
                <a:solidFill>
                  <a:srgbClr val="000000"/>
                </a:solidFill>
                <a:latin typeface="Calibri"/>
                <a:ea typeface="Calibri"/>
                <a:cs typeface="Calibri"/>
                <a:sym typeface="Calibri"/>
              </a:rPr>
              <a:t>Invite participants to read the text aloud.</a:t>
            </a:r>
            <a:endParaRPr dirty="0"/>
          </a:p>
          <a:p>
            <a:pPr marL="0" lvl="0" indent="0" algn="l" rtl="0">
              <a:lnSpc>
                <a:spcPct val="100000"/>
              </a:lnSpc>
              <a:spcBef>
                <a:spcPts val="360"/>
              </a:spcBef>
              <a:spcAft>
                <a:spcPts val="0"/>
              </a:spcAft>
              <a:buClr>
                <a:srgbClr val="000000"/>
              </a:buClr>
              <a:buSzPts val="1200"/>
              <a:buFont typeface="Arial"/>
              <a:buChar char="•"/>
            </a:pPr>
            <a:r>
              <a:rPr lang="en-US" sz="1200" b="0" i="0" u="none" strike="noStrike" dirty="0">
                <a:solidFill>
                  <a:srgbClr val="000000"/>
                </a:solidFill>
                <a:latin typeface="Calibri"/>
                <a:ea typeface="Calibri"/>
                <a:cs typeface="Calibri"/>
                <a:sym typeface="Calibri"/>
              </a:rPr>
              <a:t>After you read the text, invite participants to share additional text types that are specific to their industry.</a:t>
            </a:r>
            <a:endParaRPr dirty="0"/>
          </a:p>
          <a:p>
            <a:pPr marL="0" lvl="0" indent="0" algn="l" rtl="0">
              <a:lnSpc>
                <a:spcPct val="100000"/>
              </a:lnSpc>
              <a:spcBef>
                <a:spcPts val="360"/>
              </a:spcBef>
              <a:spcAft>
                <a:spcPts val="0"/>
              </a:spcAft>
              <a:buSzPts val="1400"/>
              <a:buNone/>
            </a:pPr>
            <a:endParaRPr dirty="0"/>
          </a:p>
        </p:txBody>
      </p:sp>
      <p:sp>
        <p:nvSpPr>
          <p:cNvPr id="496" name="Google Shape;49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a:extLst>
            <a:ext uri="{FF2B5EF4-FFF2-40B4-BE49-F238E27FC236}">
              <a16:creationId xmlns:a16="http://schemas.microsoft.com/office/drawing/2014/main" id="{53F07998-A18A-8F13-BD16-7686CA97C087}"/>
            </a:ext>
          </a:extLst>
        </p:cNvPr>
        <p:cNvGrpSpPr/>
        <p:nvPr/>
      </p:nvGrpSpPr>
      <p:grpSpPr>
        <a:xfrm>
          <a:off x="0" y="0"/>
          <a:ext cx="0" cy="0"/>
          <a:chOff x="0" y="0"/>
          <a:chExt cx="0" cy="0"/>
        </a:xfrm>
      </p:grpSpPr>
      <p:sp>
        <p:nvSpPr>
          <p:cNvPr id="502" name="Google Shape;502;p6:notes">
            <a:extLst>
              <a:ext uri="{FF2B5EF4-FFF2-40B4-BE49-F238E27FC236}">
                <a16:creationId xmlns:a16="http://schemas.microsoft.com/office/drawing/2014/main" id="{55DEE2A3-8C9F-49C8-A9B0-7FCC035EC24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6:notes">
            <a:extLst>
              <a:ext uri="{FF2B5EF4-FFF2-40B4-BE49-F238E27FC236}">
                <a16:creationId xmlns:a16="http://schemas.microsoft.com/office/drawing/2014/main" id="{99CBB6DD-07DB-0A18-1219-3BF1C142C9E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latin typeface="Calibri"/>
                <a:ea typeface="Calibri"/>
                <a:cs typeface="Calibri"/>
                <a:sym typeface="Calibri"/>
              </a:rPr>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sz="1200" b="0" dirty="0">
                <a:latin typeface="Calibri"/>
                <a:ea typeface="Calibri"/>
                <a:cs typeface="Calibri"/>
                <a:sym typeface="Calibri"/>
              </a:rPr>
              <a:t>We’ll start with a reflection so that you can ground the rest of our session in your own practice and get the most out of today.</a:t>
            </a:r>
            <a:endParaRPr dirty="0"/>
          </a:p>
          <a:p>
            <a:pPr marL="171450" lvl="0" indent="-95250" algn="l" rtl="0">
              <a:lnSpc>
                <a:spcPct val="100000"/>
              </a:lnSpc>
              <a:spcBef>
                <a:spcPts val="360"/>
              </a:spcBef>
              <a:spcAft>
                <a:spcPts val="0"/>
              </a:spcAft>
              <a:buClr>
                <a:schemeClr val="dk1"/>
              </a:buClr>
              <a:buSzPts val="1200"/>
              <a:buFont typeface="Arial"/>
              <a:buNone/>
            </a:pPr>
            <a:endParaRPr sz="1200" b="1" dirty="0">
              <a:latin typeface="Calibri"/>
              <a:ea typeface="Calibri"/>
              <a:cs typeface="Calibri"/>
              <a:sym typeface="Calibri"/>
            </a:endParaRPr>
          </a:p>
          <a:p>
            <a:pPr marL="0" lvl="0" indent="0" algn="l" rtl="0">
              <a:lnSpc>
                <a:spcPct val="100000"/>
              </a:lnSpc>
              <a:spcBef>
                <a:spcPts val="360"/>
              </a:spcBef>
              <a:spcAft>
                <a:spcPts val="0"/>
              </a:spcAft>
              <a:buSzPts val="1400"/>
              <a:buNone/>
            </a:pPr>
            <a:r>
              <a:rPr lang="en-US" sz="1200" b="1" dirty="0">
                <a:latin typeface="Calibri"/>
                <a:ea typeface="Calibri"/>
                <a:cs typeface="Calibri"/>
                <a:sym typeface="Calibri"/>
              </a:rPr>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reflection invites participants to examine their current practices around literacy in their field.</a:t>
            </a:r>
            <a:endParaRPr dirty="0"/>
          </a:p>
          <a:p>
            <a:pPr marL="171450" lvl="0" indent="-95250" algn="l" rtl="0">
              <a:lnSpc>
                <a:spcPct val="100000"/>
              </a:lnSpc>
              <a:spcBef>
                <a:spcPts val="360"/>
              </a:spcBef>
              <a:spcAft>
                <a:spcPts val="0"/>
              </a:spcAft>
              <a:buClr>
                <a:schemeClr val="dk1"/>
              </a:buClr>
              <a:buSzPts val="1200"/>
              <a:buFont typeface="Arial"/>
              <a:buNone/>
            </a:pPr>
            <a:endParaRPr dirty="0"/>
          </a:p>
          <a:p>
            <a:pPr marL="0" lvl="0" indent="0" algn="l" rtl="0">
              <a:lnSpc>
                <a:spcPct val="100000"/>
              </a:lnSpc>
              <a:spcBef>
                <a:spcPts val="360"/>
              </a:spcBef>
              <a:spcAft>
                <a:spcPts val="0"/>
              </a:spcAft>
              <a:buClr>
                <a:schemeClr val="dk1"/>
              </a:buClr>
              <a:buSzPts val="1200"/>
              <a:buFont typeface="Arial"/>
              <a:buNone/>
            </a:pPr>
            <a:r>
              <a:rPr lang="en-US"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Give participants 2 minutes of quiet thinking time to jot down responses to these questions.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Use a think-pair-share structure: Have participants discuss their answers with a partner from a different CTE field (3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Bring the group back together and ask for volunteers to share one surprising insight from their partner's field.</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If energy is low, do a quick stand-and-find activity where participants find someone who teaches in a different field to compare the types of texts their students encounter.</a:t>
            </a:r>
            <a:endParaRPr dirty="0"/>
          </a:p>
          <a:p>
            <a:pPr marL="0" lvl="0" indent="0" algn="l" rtl="0">
              <a:lnSpc>
                <a:spcPct val="100000"/>
              </a:lnSpc>
              <a:spcBef>
                <a:spcPts val="360"/>
              </a:spcBef>
              <a:spcAft>
                <a:spcPts val="0"/>
              </a:spcAft>
              <a:buClr>
                <a:schemeClr val="dk1"/>
              </a:buClr>
              <a:buSzPts val="1200"/>
              <a:buFont typeface="Arial"/>
              <a:buNone/>
            </a:pPr>
            <a:endParaRPr dirty="0"/>
          </a:p>
          <a:p>
            <a:pPr marL="0" marR="0" lvl="0" indent="0" algn="l" rtl="0">
              <a:lnSpc>
                <a:spcPct val="100000"/>
              </a:lnSpc>
              <a:spcBef>
                <a:spcPts val="360"/>
              </a:spcBef>
              <a:spcAft>
                <a:spcPts val="0"/>
              </a:spcAft>
              <a:buClr>
                <a:schemeClr val="dk1"/>
              </a:buClr>
              <a:buSzPts val="1200"/>
              <a:buFont typeface="Arial"/>
              <a:buNone/>
            </a:pPr>
            <a:r>
              <a:rPr lang="en-US" dirty="0"/>
              <a:t>Image source: Portland </a:t>
            </a:r>
            <a:r>
              <a:rPr lang="en-US" dirty="0" err="1"/>
              <a:t>flickr</a:t>
            </a:r>
            <a:endParaRPr dirty="0"/>
          </a:p>
          <a:p>
            <a:pPr marL="0" lvl="0" indent="0" algn="l" rtl="0">
              <a:lnSpc>
                <a:spcPct val="100000"/>
              </a:lnSpc>
              <a:spcBef>
                <a:spcPts val="360"/>
              </a:spcBef>
              <a:spcAft>
                <a:spcPts val="0"/>
              </a:spcAft>
              <a:buClr>
                <a:schemeClr val="dk1"/>
              </a:buClr>
              <a:buSzPts val="1200"/>
              <a:buFont typeface="Arial"/>
              <a:buNone/>
            </a:pPr>
            <a:endParaRPr dirty="0"/>
          </a:p>
        </p:txBody>
      </p:sp>
      <p:sp>
        <p:nvSpPr>
          <p:cNvPr id="504" name="Google Shape;504;p6:notes">
            <a:extLst>
              <a:ext uri="{FF2B5EF4-FFF2-40B4-BE49-F238E27FC236}">
                <a16:creationId xmlns:a16="http://schemas.microsoft.com/office/drawing/2014/main" id="{0E4D09C5-D7D1-20CF-D227-7D6B36A2D24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2000677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is the first of four impactful practices. Each practice includes a description, an example, and a potential pitfall to avoid.</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These practices can be incorporated into your instruction to increase student skills in disciplinary literacy. </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slide transitions from reflection to learning more about the four highlighted practices.</a:t>
            </a:r>
            <a:endParaRPr dirty="0"/>
          </a:p>
          <a:p>
            <a:pPr marL="0" lvl="0" indent="0" algn="l" rtl="0">
              <a:lnSpc>
                <a:spcPct val="100000"/>
              </a:lnSpc>
              <a:spcBef>
                <a:spcPts val="0"/>
              </a:spcBef>
              <a:spcAft>
                <a:spcPts val="0"/>
              </a:spcAft>
              <a:buSzPts val="1400"/>
              <a:buNone/>
            </a:pPr>
            <a:endParaRPr dirty="0"/>
          </a:p>
        </p:txBody>
      </p:sp>
      <p:sp>
        <p:nvSpPr>
          <p:cNvPr id="514" name="Google Shape;51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Every student walks into the classroom with knowledge and experiences that can become bridges to new learning. Some students have family members in the trade, others have hobbies that connect to your field, and some have workplace experiences that relate to your content. This prior knowledge is gold when it comes to teaching specialized vocabulary and concepts.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When we connect new technical terms to what students already know, the learning sticks better. A student who's helped their uncle fix cars already understands the concept of diagnostics, even if they don't know the formal terminology yet. A student who bakes at home grasps ratios and chemical reactions, providing a foundation for culinary chemistry terms.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Making these connections explicit helps all students see themselves as capable learners in your field. When you say, "That's exactly right, and in our field we call that..." you're validating their knowledge while building their professional vocabulary.</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slide emphasizes asset-based teaching and the importance of building on student knowledge to increase knowledge of discipline-specific terminology. Word knowledge and world knowledge go hand in hand and are mutually reinforcing.</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Ask participants to share a brief story about a time when a student's background knowledge surprised you or enhanced a lesson.</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Have participants brainstorm in pairs or small groups: What types of background knowledge do your students typically bring? How could you better tap into this? (3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If time allows, have participants think about students who might not have obvious connections to the field. How can we help them find entry points?</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dirty="0"/>
              <a:t>Image source: Portland </a:t>
            </a:r>
            <a:r>
              <a:rPr lang="en-US" dirty="0" err="1"/>
              <a:t>flickr</a:t>
            </a:r>
            <a:endParaRPr dirty="0"/>
          </a:p>
        </p:txBody>
      </p:sp>
      <p:sp>
        <p:nvSpPr>
          <p:cNvPr id="522" name="Google Shape;52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1_Title">
  <p:cSld name="11_Title">
    <p:spTree>
      <p:nvGrpSpPr>
        <p:cNvPr id="1" name="Shape 12"/>
        <p:cNvGrpSpPr/>
        <p:nvPr/>
      </p:nvGrpSpPr>
      <p:grpSpPr>
        <a:xfrm>
          <a:off x="0" y="0"/>
          <a:ext cx="0" cy="0"/>
          <a:chOff x="0" y="0"/>
          <a:chExt cx="0" cy="0"/>
        </a:xfrm>
      </p:grpSpPr>
      <p:pic>
        <p:nvPicPr>
          <p:cNvPr id="13" name="Google Shape;13;p28"/>
          <p:cNvPicPr preferRelativeResize="0"/>
          <p:nvPr/>
        </p:nvPicPr>
        <p:blipFill rotWithShape="1">
          <a:blip r:embed="rId2">
            <a:alphaModFix/>
          </a:blip>
          <a:srcRect l="4" t="24107" r="898"/>
          <a:stretch/>
        </p:blipFill>
        <p:spPr>
          <a:xfrm>
            <a:off x="-40708" y="0"/>
            <a:ext cx="12232707" cy="6858000"/>
          </a:xfrm>
          <a:prstGeom prst="rect">
            <a:avLst/>
          </a:prstGeom>
          <a:noFill/>
          <a:ln>
            <a:noFill/>
          </a:ln>
        </p:spPr>
      </p:pic>
      <p:sp>
        <p:nvSpPr>
          <p:cNvPr id="14" name="Google Shape;14;p28"/>
          <p:cNvSpPr/>
          <p:nvPr/>
        </p:nvSpPr>
        <p:spPr>
          <a:xfrm>
            <a:off x="-40707" y="1600200"/>
            <a:ext cx="12232707" cy="32766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 name="Google Shape;15;p28"/>
          <p:cNvPicPr preferRelativeResize="0"/>
          <p:nvPr/>
        </p:nvPicPr>
        <p:blipFill rotWithShape="1">
          <a:blip r:embed="rId3">
            <a:alphaModFix/>
          </a:blip>
          <a:srcRect/>
          <a:stretch/>
        </p:blipFill>
        <p:spPr>
          <a:xfrm>
            <a:off x="9110087" y="4127656"/>
            <a:ext cx="2933020" cy="551912"/>
          </a:xfrm>
          <a:prstGeom prst="rect">
            <a:avLst/>
          </a:prstGeom>
          <a:noFill/>
          <a:ln>
            <a:noFill/>
          </a:ln>
        </p:spPr>
      </p:pic>
      <p:sp>
        <p:nvSpPr>
          <p:cNvPr id="16" name="Google Shape;16;p28"/>
          <p:cNvSpPr txBox="1">
            <a:spLocks noGrp="1"/>
          </p:cNvSpPr>
          <p:nvPr>
            <p:ph type="title"/>
          </p:nvPr>
        </p:nvSpPr>
        <p:spPr>
          <a:xfrm>
            <a:off x="1454133" y="1977832"/>
            <a:ext cx="9283734" cy="1286067"/>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0737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454133" y="3338794"/>
            <a:ext cx="9283734"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Title">
  <p:cSld name="10_Title">
    <p:spTree>
      <p:nvGrpSpPr>
        <p:cNvPr id="1" name="Shape 69"/>
        <p:cNvGrpSpPr/>
        <p:nvPr/>
      </p:nvGrpSpPr>
      <p:grpSpPr>
        <a:xfrm>
          <a:off x="0" y="0"/>
          <a:ext cx="0" cy="0"/>
          <a:chOff x="0" y="0"/>
          <a:chExt cx="0" cy="0"/>
        </a:xfrm>
      </p:grpSpPr>
      <p:pic>
        <p:nvPicPr>
          <p:cNvPr id="70" name="Google Shape;70;p40"/>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71" name="Google Shape;71;p40"/>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40"/>
          <p:cNvSpPr txBox="1">
            <a:spLocks noGrp="1"/>
          </p:cNvSpPr>
          <p:nvPr>
            <p:ph type="title"/>
          </p:nvPr>
        </p:nvSpPr>
        <p:spPr>
          <a:xfrm>
            <a:off x="1478702" y="1979671"/>
            <a:ext cx="4899660" cy="1286067"/>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0737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0"/>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4_Title">
  <p:cSld name="14_Title">
    <p:spTree>
      <p:nvGrpSpPr>
        <p:cNvPr id="1" name="Shape 74"/>
        <p:cNvGrpSpPr/>
        <p:nvPr/>
      </p:nvGrpSpPr>
      <p:grpSpPr>
        <a:xfrm>
          <a:off x="0" y="0"/>
          <a:ext cx="0" cy="0"/>
          <a:chOff x="0" y="0"/>
          <a:chExt cx="0" cy="0"/>
        </a:xfrm>
      </p:grpSpPr>
      <p:pic>
        <p:nvPicPr>
          <p:cNvPr id="75" name="Google Shape;75;p41"/>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76" name="Google Shape;76;p41"/>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41"/>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1"/>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79" name="Google Shape;79;p41"/>
          <p:cNvGrpSpPr/>
          <p:nvPr/>
        </p:nvGrpSpPr>
        <p:grpSpPr>
          <a:xfrm>
            <a:off x="424602" y="-1"/>
            <a:ext cx="1389888" cy="2099322"/>
            <a:chOff x="2413975" y="-1"/>
            <a:chExt cx="1389888" cy="2099322"/>
          </a:xfrm>
        </p:grpSpPr>
        <p:grpSp>
          <p:nvGrpSpPr>
            <p:cNvPr id="80" name="Google Shape;80;p41"/>
            <p:cNvGrpSpPr/>
            <p:nvPr/>
          </p:nvGrpSpPr>
          <p:grpSpPr>
            <a:xfrm>
              <a:off x="2413975" y="-1"/>
              <a:ext cx="1389888" cy="2099322"/>
              <a:chOff x="2365422" y="-1"/>
              <a:chExt cx="1460502" cy="2099322"/>
            </a:xfrm>
          </p:grpSpPr>
          <p:sp>
            <p:nvSpPr>
              <p:cNvPr id="81" name="Google Shape;81;p41"/>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 name="Google Shape;82;p41"/>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3" name="Google Shape;83;p41"/>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4" name="Google Shape;84;p41"/>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41"/>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5_Title">
  <p:cSld name="15_Title">
    <p:spTree>
      <p:nvGrpSpPr>
        <p:cNvPr id="1" name="Shape 86"/>
        <p:cNvGrpSpPr/>
        <p:nvPr/>
      </p:nvGrpSpPr>
      <p:grpSpPr>
        <a:xfrm>
          <a:off x="0" y="0"/>
          <a:ext cx="0" cy="0"/>
          <a:chOff x="0" y="0"/>
          <a:chExt cx="0" cy="0"/>
        </a:xfrm>
      </p:grpSpPr>
      <p:pic>
        <p:nvPicPr>
          <p:cNvPr id="87" name="Google Shape;87;p42"/>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88" name="Google Shape;88;p42"/>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42"/>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2"/>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91" name="Google Shape;91;p42"/>
          <p:cNvGrpSpPr/>
          <p:nvPr/>
        </p:nvGrpSpPr>
        <p:grpSpPr>
          <a:xfrm>
            <a:off x="424602" y="-1"/>
            <a:ext cx="1389888" cy="2099322"/>
            <a:chOff x="2413975" y="-1"/>
            <a:chExt cx="1389888" cy="2099322"/>
          </a:xfrm>
        </p:grpSpPr>
        <p:grpSp>
          <p:nvGrpSpPr>
            <p:cNvPr id="92" name="Google Shape;92;p42"/>
            <p:cNvGrpSpPr/>
            <p:nvPr/>
          </p:nvGrpSpPr>
          <p:grpSpPr>
            <a:xfrm>
              <a:off x="2413975" y="-1"/>
              <a:ext cx="1389888" cy="2099322"/>
              <a:chOff x="2365422" y="-1"/>
              <a:chExt cx="1460502" cy="2099322"/>
            </a:xfrm>
          </p:grpSpPr>
          <p:sp>
            <p:nvSpPr>
              <p:cNvPr id="93" name="Google Shape;93;p42"/>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42"/>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5" name="Google Shape;95;p42"/>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6" name="Google Shape;96;p42"/>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42"/>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6_Title">
  <p:cSld name="16_Title">
    <p:spTree>
      <p:nvGrpSpPr>
        <p:cNvPr id="1" name="Shape 98"/>
        <p:cNvGrpSpPr/>
        <p:nvPr/>
      </p:nvGrpSpPr>
      <p:grpSpPr>
        <a:xfrm>
          <a:off x="0" y="0"/>
          <a:ext cx="0" cy="0"/>
          <a:chOff x="0" y="0"/>
          <a:chExt cx="0" cy="0"/>
        </a:xfrm>
      </p:grpSpPr>
      <p:pic>
        <p:nvPicPr>
          <p:cNvPr id="99" name="Google Shape;99;p43"/>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100" name="Google Shape;100;p43"/>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3"/>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3"/>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03" name="Google Shape;103;p43"/>
          <p:cNvGrpSpPr/>
          <p:nvPr/>
        </p:nvGrpSpPr>
        <p:grpSpPr>
          <a:xfrm>
            <a:off x="424602" y="-1"/>
            <a:ext cx="1389888" cy="2099322"/>
            <a:chOff x="2413975" y="-1"/>
            <a:chExt cx="1389888" cy="2099322"/>
          </a:xfrm>
        </p:grpSpPr>
        <p:grpSp>
          <p:nvGrpSpPr>
            <p:cNvPr id="104" name="Google Shape;104;p43"/>
            <p:cNvGrpSpPr/>
            <p:nvPr/>
          </p:nvGrpSpPr>
          <p:grpSpPr>
            <a:xfrm>
              <a:off x="2413975" y="-1"/>
              <a:ext cx="1389888" cy="2099322"/>
              <a:chOff x="2365422" y="-1"/>
              <a:chExt cx="1460502" cy="2099322"/>
            </a:xfrm>
          </p:grpSpPr>
          <p:sp>
            <p:nvSpPr>
              <p:cNvPr id="105" name="Google Shape;105;p43"/>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43"/>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7" name="Google Shape;107;p43"/>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8" name="Google Shape;108;p43"/>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43"/>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3_Title">
  <p:cSld name="13_Title">
    <p:spTree>
      <p:nvGrpSpPr>
        <p:cNvPr id="1" name="Shape 110"/>
        <p:cNvGrpSpPr/>
        <p:nvPr/>
      </p:nvGrpSpPr>
      <p:grpSpPr>
        <a:xfrm>
          <a:off x="0" y="0"/>
          <a:ext cx="0" cy="0"/>
          <a:chOff x="0" y="0"/>
          <a:chExt cx="0" cy="0"/>
        </a:xfrm>
      </p:grpSpPr>
      <p:pic>
        <p:nvPicPr>
          <p:cNvPr id="111" name="Google Shape;111;p44"/>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112" name="Google Shape;112;p44"/>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44"/>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0737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44"/>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15" name="Google Shape;115;p44"/>
          <p:cNvGrpSpPr/>
          <p:nvPr/>
        </p:nvGrpSpPr>
        <p:grpSpPr>
          <a:xfrm>
            <a:off x="424602" y="-1"/>
            <a:ext cx="1389888" cy="2099322"/>
            <a:chOff x="2413975" y="-1"/>
            <a:chExt cx="1389888" cy="2099322"/>
          </a:xfrm>
        </p:grpSpPr>
        <p:grpSp>
          <p:nvGrpSpPr>
            <p:cNvPr id="116" name="Google Shape;116;p44"/>
            <p:cNvGrpSpPr/>
            <p:nvPr/>
          </p:nvGrpSpPr>
          <p:grpSpPr>
            <a:xfrm>
              <a:off x="2413975" y="-1"/>
              <a:ext cx="1389888" cy="2099322"/>
              <a:chOff x="2365422" y="-1"/>
              <a:chExt cx="1460502" cy="2099322"/>
            </a:xfrm>
          </p:grpSpPr>
          <p:sp>
            <p:nvSpPr>
              <p:cNvPr id="117" name="Google Shape;117;p44"/>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44"/>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9" name="Google Shape;119;p44"/>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0" name="Google Shape;120;p44"/>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44"/>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1 column full-width" type="obj">
  <p:cSld name="OBJECT">
    <p:spTree>
      <p:nvGrpSpPr>
        <p:cNvPr id="1" name="Shape 122"/>
        <p:cNvGrpSpPr/>
        <p:nvPr/>
      </p:nvGrpSpPr>
      <p:grpSpPr>
        <a:xfrm>
          <a:off x="0" y="0"/>
          <a:ext cx="0" cy="0"/>
          <a:chOff x="0" y="0"/>
          <a:chExt cx="0" cy="0"/>
        </a:xfrm>
      </p:grpSpPr>
      <p:sp>
        <p:nvSpPr>
          <p:cNvPr id="123" name="Google Shape;123;p45"/>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45"/>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5"/>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45"/>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2_2 column" type="twoObj">
  <p:cSld name="TWO_OBJECTS">
    <p:spTree>
      <p:nvGrpSpPr>
        <p:cNvPr id="1" name="Shape 127"/>
        <p:cNvGrpSpPr/>
        <p:nvPr/>
      </p:nvGrpSpPr>
      <p:grpSpPr>
        <a:xfrm>
          <a:off x="0" y="0"/>
          <a:ext cx="0" cy="0"/>
          <a:chOff x="0" y="0"/>
          <a:chExt cx="0" cy="0"/>
        </a:xfrm>
      </p:grpSpPr>
      <p:sp>
        <p:nvSpPr>
          <p:cNvPr id="128" name="Google Shape;128;p47"/>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4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47"/>
          <p:cNvSpPr txBox="1">
            <a:spLocks noGrp="1"/>
          </p:cNvSpPr>
          <p:nvPr>
            <p:ph type="body" idx="1"/>
          </p:nvPr>
        </p:nvSpPr>
        <p:spPr>
          <a:xfrm>
            <a:off x="417443" y="1353312"/>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47"/>
          <p:cNvSpPr txBox="1">
            <a:spLocks noGrp="1"/>
          </p:cNvSpPr>
          <p:nvPr>
            <p:ph type="body" idx="2"/>
          </p:nvPr>
        </p:nvSpPr>
        <p:spPr>
          <a:xfrm>
            <a:off x="6172199" y="1353312"/>
            <a:ext cx="563548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3_2column wHeaders">
  <p:cSld name="13_2column wHeaders">
    <p:spTree>
      <p:nvGrpSpPr>
        <p:cNvPr id="1" name="Shape 132"/>
        <p:cNvGrpSpPr/>
        <p:nvPr/>
      </p:nvGrpSpPr>
      <p:grpSpPr>
        <a:xfrm>
          <a:off x="0" y="0"/>
          <a:ext cx="0" cy="0"/>
          <a:chOff x="0" y="0"/>
          <a:chExt cx="0" cy="0"/>
        </a:xfrm>
      </p:grpSpPr>
      <p:sp>
        <p:nvSpPr>
          <p:cNvPr id="133" name="Google Shape;133;p48"/>
          <p:cNvSpPr/>
          <p:nvPr/>
        </p:nvSpPr>
        <p:spPr>
          <a:xfrm>
            <a:off x="0" y="0"/>
            <a:ext cx="12188825"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 name="Google Shape;134;p48"/>
          <p:cNvSpPr txBox="1">
            <a:spLocks noGrp="1"/>
          </p:cNvSpPr>
          <p:nvPr>
            <p:ph type="body" idx="1"/>
          </p:nvPr>
        </p:nvSpPr>
        <p:spPr>
          <a:xfrm>
            <a:off x="839787" y="1695851"/>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5" name="Google Shape;135;p48"/>
          <p:cNvSpPr txBox="1">
            <a:spLocks noGrp="1"/>
          </p:cNvSpPr>
          <p:nvPr>
            <p:ph type="body" idx="2"/>
          </p:nvPr>
        </p:nvSpPr>
        <p:spPr>
          <a:xfrm>
            <a:off x="839787" y="2273117"/>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48"/>
          <p:cNvSpPr txBox="1">
            <a:spLocks noGrp="1"/>
          </p:cNvSpPr>
          <p:nvPr>
            <p:ph type="body" idx="3"/>
          </p:nvPr>
        </p:nvSpPr>
        <p:spPr>
          <a:xfrm>
            <a:off x="6326188" y="1695851"/>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7" name="Google Shape;137;p48"/>
          <p:cNvSpPr txBox="1">
            <a:spLocks noGrp="1"/>
          </p:cNvSpPr>
          <p:nvPr>
            <p:ph type="body" idx="4"/>
          </p:nvPr>
        </p:nvSpPr>
        <p:spPr>
          <a:xfrm>
            <a:off x="6326188" y="2273117"/>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4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9_1 column, halfWidth wHeader, fullBleed img">
  <p:cSld name="9_1 column, halfWidth wHeader, fullBleed img">
    <p:spTree>
      <p:nvGrpSpPr>
        <p:cNvPr id="1" name="Shape 139"/>
        <p:cNvGrpSpPr/>
        <p:nvPr/>
      </p:nvGrpSpPr>
      <p:grpSpPr>
        <a:xfrm>
          <a:off x="0" y="0"/>
          <a:ext cx="0" cy="0"/>
          <a:chOff x="0" y="0"/>
          <a:chExt cx="0" cy="0"/>
        </a:xfrm>
      </p:grpSpPr>
      <p:sp>
        <p:nvSpPr>
          <p:cNvPr id="140" name="Google Shape;140;p49"/>
          <p:cNvSpPr>
            <a:spLocks noGrp="1"/>
          </p:cNvSpPr>
          <p:nvPr>
            <p:ph type="pic" idx="2"/>
          </p:nvPr>
        </p:nvSpPr>
        <p:spPr>
          <a:xfrm>
            <a:off x="6556916" y="0"/>
            <a:ext cx="5635083" cy="6858000"/>
          </a:xfrm>
          <a:prstGeom prst="rect">
            <a:avLst/>
          </a:prstGeom>
          <a:noFill/>
          <a:ln>
            <a:noFill/>
          </a:ln>
        </p:spPr>
      </p:sp>
      <p:sp>
        <p:nvSpPr>
          <p:cNvPr id="141" name="Google Shape;141;p49"/>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49"/>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49"/>
          <p:cNvSpPr/>
          <p:nvPr/>
        </p:nvSpPr>
        <p:spPr>
          <a:xfrm>
            <a:off x="0" y="0"/>
            <a:ext cx="6556375"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49"/>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49"/>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49"/>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49"/>
          <p:cNvSpPr txBox="1">
            <a:spLocks noGrp="1"/>
          </p:cNvSpPr>
          <p:nvPr>
            <p:ph type="body" idx="4"/>
          </p:nvPr>
        </p:nvSpPr>
        <p:spPr>
          <a:xfrm>
            <a:off x="7943850" y="1955800"/>
            <a:ext cx="3143250" cy="235902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_1 column, longTitle, halfWidth, fullBleed img">
  <p:cSld name="6_1 column, longTitle, halfWidth, fullBleed img">
    <p:spTree>
      <p:nvGrpSpPr>
        <p:cNvPr id="1" name="Shape 148"/>
        <p:cNvGrpSpPr/>
        <p:nvPr/>
      </p:nvGrpSpPr>
      <p:grpSpPr>
        <a:xfrm>
          <a:off x="0" y="0"/>
          <a:ext cx="0" cy="0"/>
          <a:chOff x="0" y="0"/>
          <a:chExt cx="0" cy="0"/>
        </a:xfrm>
      </p:grpSpPr>
      <p:sp>
        <p:nvSpPr>
          <p:cNvPr id="149" name="Google Shape;149;p50"/>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50"/>
          <p:cNvSpPr/>
          <p:nvPr/>
        </p:nvSpPr>
        <p:spPr>
          <a:xfrm>
            <a:off x="0" y="0"/>
            <a:ext cx="6556375" cy="1536700"/>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50"/>
          <p:cNvSpPr txBox="1">
            <a:spLocks noGrp="1"/>
          </p:cNvSpPr>
          <p:nvPr>
            <p:ph type="title"/>
          </p:nvPr>
        </p:nvSpPr>
        <p:spPr>
          <a:xfrm>
            <a:off x="329184" y="243708"/>
            <a:ext cx="5897880" cy="574581"/>
          </a:xfrm>
          <a:prstGeom prst="rect">
            <a:avLst/>
          </a:prstGeom>
          <a:noFill/>
          <a:ln>
            <a:noFill/>
          </a:ln>
        </p:spPr>
        <p:txBody>
          <a:bodyPr spcFirstLastPara="1" wrap="square" lIns="91425" tIns="45700" rIns="91425" bIns="45700" anchor="t" anchorCtr="0">
            <a:spAutoFit/>
          </a:bodyPr>
          <a:lstStyle>
            <a:lvl1pPr lvl="0" algn="l">
              <a:lnSpc>
                <a:spcPct val="114000"/>
              </a:lnSpc>
              <a:spcBef>
                <a:spcPts val="0"/>
              </a:spcBef>
              <a:spcAft>
                <a:spcPts val="0"/>
              </a:spcAft>
              <a:buSzPts val="1400"/>
              <a:buNone/>
              <a:defRPr sz="3000">
                <a:solidFill>
                  <a:srgbClr val="F6F3E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50"/>
          <p:cNvSpPr txBox="1">
            <a:spLocks noGrp="1"/>
          </p:cNvSpPr>
          <p:nvPr>
            <p:ph type="body" idx="1"/>
          </p:nvPr>
        </p:nvSpPr>
        <p:spPr>
          <a:xfrm>
            <a:off x="329184" y="1817094"/>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50"/>
          <p:cNvSpPr txBox="1">
            <a:spLocks noGrp="1"/>
          </p:cNvSpPr>
          <p:nvPr>
            <p:ph type="body" idx="2"/>
          </p:nvPr>
        </p:nvSpPr>
        <p:spPr>
          <a:xfrm>
            <a:off x="329184" y="2440945"/>
            <a:ext cx="589788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50"/>
          <p:cNvSpPr>
            <a:spLocks noGrp="1"/>
          </p:cNvSpPr>
          <p:nvPr>
            <p:ph type="pic" idx="3"/>
          </p:nvPr>
        </p:nvSpPr>
        <p:spPr>
          <a:xfrm>
            <a:off x="6556916" y="0"/>
            <a:ext cx="5635083" cy="6858000"/>
          </a:xfrm>
          <a:prstGeom prst="rect">
            <a:avLst/>
          </a:prstGeom>
          <a:noFill/>
          <a:ln>
            <a:noFill/>
          </a:ln>
        </p:spPr>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4_3column, panels">
  <p:cSld name="24_3column, panels">
    <p:spTree>
      <p:nvGrpSpPr>
        <p:cNvPr id="1" name="Shape 18"/>
        <p:cNvGrpSpPr/>
        <p:nvPr/>
      </p:nvGrpSpPr>
      <p:grpSpPr>
        <a:xfrm>
          <a:off x="0" y="0"/>
          <a:ext cx="0" cy="0"/>
          <a:chOff x="0" y="0"/>
          <a:chExt cx="0" cy="0"/>
        </a:xfrm>
      </p:grpSpPr>
      <p:sp>
        <p:nvSpPr>
          <p:cNvPr id="19" name="Google Shape;19;p29"/>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 name="Google Shape;20;p29"/>
          <p:cNvSpPr txBox="1">
            <a:spLocks noGrp="1"/>
          </p:cNvSpPr>
          <p:nvPr>
            <p:ph type="body" idx="1"/>
          </p:nvPr>
        </p:nvSpPr>
        <p:spPr>
          <a:xfrm>
            <a:off x="329184"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9"/>
          <p:cNvSpPr txBox="1">
            <a:spLocks noGrp="1"/>
          </p:cNvSpPr>
          <p:nvPr>
            <p:ph type="body" idx="2"/>
          </p:nvPr>
        </p:nvSpPr>
        <p:spPr>
          <a:xfrm>
            <a:off x="4221413"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9"/>
          <p:cNvSpPr txBox="1">
            <a:spLocks noGrp="1"/>
          </p:cNvSpPr>
          <p:nvPr>
            <p:ph type="body" idx="3"/>
          </p:nvPr>
        </p:nvSpPr>
        <p:spPr>
          <a:xfrm>
            <a:off x="8113643"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6_3columns">
  <p:cSld name="16_3columns">
    <p:spTree>
      <p:nvGrpSpPr>
        <p:cNvPr id="1" name="Shape 155"/>
        <p:cNvGrpSpPr/>
        <p:nvPr/>
      </p:nvGrpSpPr>
      <p:grpSpPr>
        <a:xfrm>
          <a:off x="0" y="0"/>
          <a:ext cx="0" cy="0"/>
          <a:chOff x="0" y="0"/>
          <a:chExt cx="0" cy="0"/>
        </a:xfrm>
      </p:grpSpPr>
      <p:sp>
        <p:nvSpPr>
          <p:cNvPr id="156" name="Google Shape;156;p51"/>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51"/>
          <p:cNvSpPr txBox="1">
            <a:spLocks noGrp="1"/>
          </p:cNvSpPr>
          <p:nvPr>
            <p:ph type="body" idx="1"/>
          </p:nvPr>
        </p:nvSpPr>
        <p:spPr>
          <a:xfrm>
            <a:off x="417443"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51"/>
          <p:cNvSpPr txBox="1">
            <a:spLocks noGrp="1"/>
          </p:cNvSpPr>
          <p:nvPr>
            <p:ph type="body" idx="2"/>
          </p:nvPr>
        </p:nvSpPr>
        <p:spPr>
          <a:xfrm>
            <a:off x="4414520"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51"/>
          <p:cNvSpPr txBox="1">
            <a:spLocks noGrp="1"/>
          </p:cNvSpPr>
          <p:nvPr>
            <p:ph type="body" idx="3"/>
          </p:nvPr>
        </p:nvSpPr>
        <p:spPr>
          <a:xfrm>
            <a:off x="8411597"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5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7_3column, headers">
  <p:cSld name="17_3column, headers">
    <p:spTree>
      <p:nvGrpSpPr>
        <p:cNvPr id="1" name="Shape 161"/>
        <p:cNvGrpSpPr/>
        <p:nvPr/>
      </p:nvGrpSpPr>
      <p:grpSpPr>
        <a:xfrm>
          <a:off x="0" y="0"/>
          <a:ext cx="0" cy="0"/>
          <a:chOff x="0" y="0"/>
          <a:chExt cx="0" cy="0"/>
        </a:xfrm>
      </p:grpSpPr>
      <p:sp>
        <p:nvSpPr>
          <p:cNvPr id="162" name="Google Shape;162;p52"/>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52"/>
          <p:cNvSpPr txBox="1">
            <a:spLocks noGrp="1"/>
          </p:cNvSpPr>
          <p:nvPr>
            <p:ph type="body" idx="1"/>
          </p:nvPr>
        </p:nvSpPr>
        <p:spPr>
          <a:xfrm>
            <a:off x="417443"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4" name="Google Shape;164;p52"/>
          <p:cNvSpPr txBox="1">
            <a:spLocks noGrp="1"/>
          </p:cNvSpPr>
          <p:nvPr>
            <p:ph type="body" idx="2"/>
          </p:nvPr>
        </p:nvSpPr>
        <p:spPr>
          <a:xfrm>
            <a:off x="417443"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52"/>
          <p:cNvSpPr txBox="1">
            <a:spLocks noGrp="1"/>
          </p:cNvSpPr>
          <p:nvPr>
            <p:ph type="body" idx="3"/>
          </p:nvPr>
        </p:nvSpPr>
        <p:spPr>
          <a:xfrm>
            <a:off x="4414520"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6" name="Google Shape;166;p52"/>
          <p:cNvSpPr txBox="1">
            <a:spLocks noGrp="1"/>
          </p:cNvSpPr>
          <p:nvPr>
            <p:ph type="body" idx="4"/>
          </p:nvPr>
        </p:nvSpPr>
        <p:spPr>
          <a:xfrm>
            <a:off x="4414520"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52"/>
          <p:cNvSpPr txBox="1">
            <a:spLocks noGrp="1"/>
          </p:cNvSpPr>
          <p:nvPr>
            <p:ph type="body" idx="5"/>
          </p:nvPr>
        </p:nvSpPr>
        <p:spPr>
          <a:xfrm>
            <a:off x="8411596" y="1584315"/>
            <a:ext cx="3362917"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8" name="Google Shape;168;p52"/>
          <p:cNvSpPr txBox="1">
            <a:spLocks noGrp="1"/>
          </p:cNvSpPr>
          <p:nvPr>
            <p:ph type="body" idx="6"/>
          </p:nvPr>
        </p:nvSpPr>
        <p:spPr>
          <a:xfrm>
            <a:off x="8411596" y="2186199"/>
            <a:ext cx="3362917"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5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0_3column, intro">
  <p:cSld name="20_3column, intro">
    <p:spTree>
      <p:nvGrpSpPr>
        <p:cNvPr id="1" name="Shape 170"/>
        <p:cNvGrpSpPr/>
        <p:nvPr/>
      </p:nvGrpSpPr>
      <p:grpSpPr>
        <a:xfrm>
          <a:off x="0" y="0"/>
          <a:ext cx="0" cy="0"/>
          <a:chOff x="0" y="0"/>
          <a:chExt cx="0" cy="0"/>
        </a:xfrm>
      </p:grpSpPr>
      <p:sp>
        <p:nvSpPr>
          <p:cNvPr id="171" name="Google Shape;171;p53"/>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53"/>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1">
                <a:solidFill>
                  <a:srgbClr val="007371"/>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53"/>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53"/>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53"/>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5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1_4 column">
  <p:cSld name="21_4 column">
    <p:spTree>
      <p:nvGrpSpPr>
        <p:cNvPr id="1" name="Shape 177"/>
        <p:cNvGrpSpPr/>
        <p:nvPr/>
      </p:nvGrpSpPr>
      <p:grpSpPr>
        <a:xfrm>
          <a:off x="0" y="0"/>
          <a:ext cx="0" cy="0"/>
          <a:chOff x="0" y="0"/>
          <a:chExt cx="0" cy="0"/>
        </a:xfrm>
      </p:grpSpPr>
      <p:sp>
        <p:nvSpPr>
          <p:cNvPr id="178" name="Google Shape;178;p54"/>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54"/>
          <p:cNvSpPr txBox="1">
            <a:spLocks noGrp="1"/>
          </p:cNvSpPr>
          <p:nvPr>
            <p:ph type="body" idx="1"/>
          </p:nvPr>
        </p:nvSpPr>
        <p:spPr>
          <a:xfrm>
            <a:off x="417443"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54"/>
          <p:cNvSpPr txBox="1">
            <a:spLocks noGrp="1"/>
          </p:cNvSpPr>
          <p:nvPr>
            <p:ph type="body" idx="2"/>
          </p:nvPr>
        </p:nvSpPr>
        <p:spPr>
          <a:xfrm>
            <a:off x="3337516"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54"/>
          <p:cNvSpPr txBox="1">
            <a:spLocks noGrp="1"/>
          </p:cNvSpPr>
          <p:nvPr>
            <p:ph type="body" idx="3"/>
          </p:nvPr>
        </p:nvSpPr>
        <p:spPr>
          <a:xfrm>
            <a:off x="6257589"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54"/>
          <p:cNvSpPr txBox="1">
            <a:spLocks noGrp="1"/>
          </p:cNvSpPr>
          <p:nvPr>
            <p:ph type="body" idx="4"/>
          </p:nvPr>
        </p:nvSpPr>
        <p:spPr>
          <a:xfrm>
            <a:off x="9177661"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5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2_4 column, intro">
  <p:cSld name="22_4 column, intro">
    <p:spTree>
      <p:nvGrpSpPr>
        <p:cNvPr id="1" name="Shape 184"/>
        <p:cNvGrpSpPr/>
        <p:nvPr/>
      </p:nvGrpSpPr>
      <p:grpSpPr>
        <a:xfrm>
          <a:off x="0" y="0"/>
          <a:ext cx="0" cy="0"/>
          <a:chOff x="0" y="0"/>
          <a:chExt cx="0" cy="0"/>
        </a:xfrm>
      </p:grpSpPr>
      <p:sp>
        <p:nvSpPr>
          <p:cNvPr id="185" name="Google Shape;185;p55"/>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 name="Google Shape;186;p55"/>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1">
                <a:solidFill>
                  <a:srgbClr val="007371"/>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55"/>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5"/>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5"/>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5"/>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3_3column, panels">
  <p:cSld name="23_3column, panels">
    <p:spTree>
      <p:nvGrpSpPr>
        <p:cNvPr id="1" name="Shape 192"/>
        <p:cNvGrpSpPr/>
        <p:nvPr/>
      </p:nvGrpSpPr>
      <p:grpSpPr>
        <a:xfrm>
          <a:off x="0" y="0"/>
          <a:ext cx="0" cy="0"/>
          <a:chOff x="0" y="0"/>
          <a:chExt cx="0" cy="0"/>
        </a:xfrm>
      </p:grpSpPr>
      <p:sp>
        <p:nvSpPr>
          <p:cNvPr id="193" name="Google Shape;193;p56"/>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p56"/>
          <p:cNvSpPr txBox="1">
            <a:spLocks noGrp="1"/>
          </p:cNvSpPr>
          <p:nvPr>
            <p:ph type="body" idx="1"/>
          </p:nvPr>
        </p:nvSpPr>
        <p:spPr>
          <a:xfrm>
            <a:off x="329184"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56"/>
          <p:cNvSpPr txBox="1">
            <a:spLocks noGrp="1"/>
          </p:cNvSpPr>
          <p:nvPr>
            <p:ph type="body" idx="2"/>
          </p:nvPr>
        </p:nvSpPr>
        <p:spPr>
          <a:xfrm>
            <a:off x="3276291"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56"/>
          <p:cNvSpPr txBox="1">
            <a:spLocks noGrp="1"/>
          </p:cNvSpPr>
          <p:nvPr>
            <p:ph type="body" idx="3"/>
          </p:nvPr>
        </p:nvSpPr>
        <p:spPr>
          <a:xfrm>
            <a:off x="6223398"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5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56"/>
          <p:cNvSpPr txBox="1">
            <a:spLocks noGrp="1"/>
          </p:cNvSpPr>
          <p:nvPr>
            <p:ph type="body" idx="4"/>
          </p:nvPr>
        </p:nvSpPr>
        <p:spPr>
          <a:xfrm>
            <a:off x="9170504"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6_3column, panels">
  <p:cSld name="26_3column, panels">
    <p:spTree>
      <p:nvGrpSpPr>
        <p:cNvPr id="1" name="Shape 199"/>
        <p:cNvGrpSpPr/>
        <p:nvPr/>
      </p:nvGrpSpPr>
      <p:grpSpPr>
        <a:xfrm>
          <a:off x="0" y="0"/>
          <a:ext cx="0" cy="0"/>
          <a:chOff x="0" y="0"/>
          <a:chExt cx="0" cy="0"/>
        </a:xfrm>
      </p:grpSpPr>
      <p:sp>
        <p:nvSpPr>
          <p:cNvPr id="200" name="Google Shape;200;p57"/>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p57"/>
          <p:cNvSpPr txBox="1">
            <a:spLocks noGrp="1"/>
          </p:cNvSpPr>
          <p:nvPr>
            <p:ph type="body" idx="1"/>
          </p:nvPr>
        </p:nvSpPr>
        <p:spPr>
          <a:xfrm>
            <a:off x="329184"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57"/>
          <p:cNvSpPr txBox="1">
            <a:spLocks noGrp="1"/>
          </p:cNvSpPr>
          <p:nvPr>
            <p:ph type="body" idx="2"/>
          </p:nvPr>
        </p:nvSpPr>
        <p:spPr>
          <a:xfrm>
            <a:off x="3276291"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57"/>
          <p:cNvSpPr txBox="1">
            <a:spLocks noGrp="1"/>
          </p:cNvSpPr>
          <p:nvPr>
            <p:ph type="body" idx="3"/>
          </p:nvPr>
        </p:nvSpPr>
        <p:spPr>
          <a:xfrm>
            <a:off x="6223398"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5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57"/>
          <p:cNvSpPr txBox="1">
            <a:spLocks noGrp="1"/>
          </p:cNvSpPr>
          <p:nvPr>
            <p:ph type="body" idx="4"/>
          </p:nvPr>
        </p:nvSpPr>
        <p:spPr>
          <a:xfrm>
            <a:off x="9170504"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57"/>
          <p:cNvSpPr txBox="1">
            <a:spLocks noGrp="1"/>
          </p:cNvSpPr>
          <p:nvPr>
            <p:ph type="body" idx="5"/>
          </p:nvPr>
        </p:nvSpPr>
        <p:spPr>
          <a:xfrm>
            <a:off x="328613" y="1422400"/>
            <a:ext cx="11585575" cy="88106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2_4 column">
  <p:cSld name="22_4 column">
    <p:spTree>
      <p:nvGrpSpPr>
        <p:cNvPr id="1" name="Shape 207"/>
        <p:cNvGrpSpPr/>
        <p:nvPr/>
      </p:nvGrpSpPr>
      <p:grpSpPr>
        <a:xfrm>
          <a:off x="0" y="0"/>
          <a:ext cx="0" cy="0"/>
          <a:chOff x="0" y="0"/>
          <a:chExt cx="0" cy="0"/>
        </a:xfrm>
      </p:grpSpPr>
      <p:sp>
        <p:nvSpPr>
          <p:cNvPr id="208" name="Google Shape;208;p58"/>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 name="Google Shape;209;p58"/>
          <p:cNvSpPr txBox="1">
            <a:spLocks noGrp="1"/>
          </p:cNvSpPr>
          <p:nvPr>
            <p:ph type="body" idx="1"/>
          </p:nvPr>
        </p:nvSpPr>
        <p:spPr>
          <a:xfrm>
            <a:off x="32918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58"/>
          <p:cNvSpPr txBox="1">
            <a:spLocks noGrp="1"/>
          </p:cNvSpPr>
          <p:nvPr>
            <p:ph type="body" idx="2"/>
          </p:nvPr>
        </p:nvSpPr>
        <p:spPr>
          <a:xfrm>
            <a:off x="4267200"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58"/>
          <p:cNvSpPr txBox="1">
            <a:spLocks noGrp="1"/>
          </p:cNvSpPr>
          <p:nvPr>
            <p:ph type="body" idx="3"/>
          </p:nvPr>
        </p:nvSpPr>
        <p:spPr>
          <a:xfrm>
            <a:off x="825610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58"/>
          <p:cNvSpPr txBox="1">
            <a:spLocks noGrp="1"/>
          </p:cNvSpPr>
          <p:nvPr>
            <p:ph type="body" idx="4"/>
          </p:nvPr>
        </p:nvSpPr>
        <p:spPr>
          <a:xfrm>
            <a:off x="32918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5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58"/>
          <p:cNvSpPr txBox="1">
            <a:spLocks noGrp="1"/>
          </p:cNvSpPr>
          <p:nvPr>
            <p:ph type="body" idx="5"/>
          </p:nvPr>
        </p:nvSpPr>
        <p:spPr>
          <a:xfrm>
            <a:off x="4292644" y="4037188"/>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58"/>
          <p:cNvSpPr txBox="1">
            <a:spLocks noGrp="1"/>
          </p:cNvSpPr>
          <p:nvPr>
            <p:ph type="body" idx="6"/>
          </p:nvPr>
        </p:nvSpPr>
        <p:spPr>
          <a:xfrm>
            <a:off x="825610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3_4 Column, Headers">
  <p:cSld name="23_4 Column, Headers">
    <p:spTree>
      <p:nvGrpSpPr>
        <p:cNvPr id="1" name="Shape 216"/>
        <p:cNvGrpSpPr/>
        <p:nvPr/>
      </p:nvGrpSpPr>
      <p:grpSpPr>
        <a:xfrm>
          <a:off x="0" y="0"/>
          <a:ext cx="0" cy="0"/>
          <a:chOff x="0" y="0"/>
          <a:chExt cx="0" cy="0"/>
        </a:xfrm>
      </p:grpSpPr>
      <p:sp>
        <p:nvSpPr>
          <p:cNvPr id="217" name="Google Shape;217;p59"/>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59"/>
          <p:cNvSpPr txBox="1">
            <a:spLocks noGrp="1"/>
          </p:cNvSpPr>
          <p:nvPr>
            <p:ph type="body" idx="1"/>
          </p:nvPr>
        </p:nvSpPr>
        <p:spPr>
          <a:xfrm>
            <a:off x="417443"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9" name="Google Shape;219;p59"/>
          <p:cNvSpPr txBox="1">
            <a:spLocks noGrp="1"/>
          </p:cNvSpPr>
          <p:nvPr>
            <p:ph type="body" idx="2"/>
          </p:nvPr>
        </p:nvSpPr>
        <p:spPr>
          <a:xfrm>
            <a:off x="417443"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59"/>
          <p:cNvSpPr txBox="1">
            <a:spLocks noGrp="1"/>
          </p:cNvSpPr>
          <p:nvPr>
            <p:ph type="body" idx="3"/>
          </p:nvPr>
        </p:nvSpPr>
        <p:spPr>
          <a:xfrm>
            <a:off x="3347054" y="1550449"/>
            <a:ext cx="2588223"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1" name="Google Shape;221;p59"/>
          <p:cNvSpPr txBox="1">
            <a:spLocks noGrp="1"/>
          </p:cNvSpPr>
          <p:nvPr>
            <p:ph type="body" idx="4"/>
          </p:nvPr>
        </p:nvSpPr>
        <p:spPr>
          <a:xfrm>
            <a:off x="3347054" y="2152333"/>
            <a:ext cx="2588223"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59"/>
          <p:cNvSpPr txBox="1">
            <a:spLocks noGrp="1"/>
          </p:cNvSpPr>
          <p:nvPr>
            <p:ph type="body" idx="5"/>
          </p:nvPr>
        </p:nvSpPr>
        <p:spPr>
          <a:xfrm>
            <a:off x="6255380"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3" name="Google Shape;223;p59"/>
          <p:cNvSpPr txBox="1">
            <a:spLocks noGrp="1"/>
          </p:cNvSpPr>
          <p:nvPr>
            <p:ph type="body" idx="6"/>
          </p:nvPr>
        </p:nvSpPr>
        <p:spPr>
          <a:xfrm>
            <a:off x="6255380"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59"/>
          <p:cNvSpPr txBox="1">
            <a:spLocks noGrp="1"/>
          </p:cNvSpPr>
          <p:nvPr>
            <p:ph type="body" idx="7"/>
          </p:nvPr>
        </p:nvSpPr>
        <p:spPr>
          <a:xfrm>
            <a:off x="9174849"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5" name="Google Shape;225;p59"/>
          <p:cNvSpPr txBox="1">
            <a:spLocks noGrp="1"/>
          </p:cNvSpPr>
          <p:nvPr>
            <p:ph type="body" idx="8"/>
          </p:nvPr>
        </p:nvSpPr>
        <p:spPr>
          <a:xfrm>
            <a:off x="9174849"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5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5_Title Left, Picture Right" type="picTx">
  <p:cSld name="PICTURE_WITH_CAPTION_TEXT">
    <p:spTree>
      <p:nvGrpSpPr>
        <p:cNvPr id="1" name="Shape 227"/>
        <p:cNvGrpSpPr/>
        <p:nvPr/>
      </p:nvGrpSpPr>
      <p:grpSpPr>
        <a:xfrm>
          <a:off x="0" y="0"/>
          <a:ext cx="0" cy="0"/>
          <a:chOff x="0" y="0"/>
          <a:chExt cx="0" cy="0"/>
        </a:xfrm>
      </p:grpSpPr>
      <p:sp>
        <p:nvSpPr>
          <p:cNvPr id="228" name="Google Shape;228;p60"/>
          <p:cNvSpPr txBox="1">
            <a:spLocks noGrp="1"/>
          </p:cNvSpPr>
          <p:nvPr>
            <p:ph type="title"/>
          </p:nvPr>
        </p:nvSpPr>
        <p:spPr>
          <a:xfrm>
            <a:off x="839788" y="1041737"/>
            <a:ext cx="3932237" cy="101566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60"/>
          <p:cNvSpPr txBox="1">
            <a:spLocks noGrp="1"/>
          </p:cNvSpPr>
          <p:nvPr>
            <p:ph type="body" idx="1"/>
          </p:nvPr>
        </p:nvSpPr>
        <p:spPr>
          <a:xfrm>
            <a:off x="839788" y="2260600"/>
            <a:ext cx="3932237"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0" name="Google Shape;230;p60"/>
          <p:cNvSpPr>
            <a:spLocks noGrp="1"/>
          </p:cNvSpPr>
          <p:nvPr>
            <p:ph type="pic" idx="2"/>
          </p:nvPr>
        </p:nvSpPr>
        <p:spPr>
          <a:xfrm>
            <a:off x="5183188" y="987425"/>
            <a:ext cx="6172200" cy="606833"/>
          </a:xfrm>
          <a:prstGeom prst="rect">
            <a:avLst/>
          </a:prstGeom>
          <a:noFill/>
          <a:ln>
            <a:noFill/>
          </a:ln>
        </p:spPr>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1 column full-width">
  <p:cSld name="14_1 column full-width">
    <p:spTree>
      <p:nvGrpSpPr>
        <p:cNvPr id="1" name="Shape 24"/>
        <p:cNvGrpSpPr/>
        <p:nvPr/>
      </p:nvGrpSpPr>
      <p:grpSpPr>
        <a:xfrm>
          <a:off x="0" y="0"/>
          <a:ext cx="0" cy="0"/>
          <a:chOff x="0" y="0"/>
          <a:chExt cx="0" cy="0"/>
        </a:xfrm>
      </p:grpSpPr>
      <p:sp>
        <p:nvSpPr>
          <p:cNvPr id="25" name="Google Shape;25;p31"/>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6;p31"/>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27;p3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1"/>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1"/>
          <p:cNvSpPr txBox="1">
            <a:spLocks noGrp="1"/>
          </p:cNvSpPr>
          <p:nvPr>
            <p:ph type="body" idx="2"/>
          </p:nvPr>
        </p:nvSpPr>
        <p:spPr>
          <a:xfrm>
            <a:off x="6094412" y="1392026"/>
            <a:ext cx="5599616" cy="3219728"/>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6_Split Horizontal, text, picture">
  <p:cSld name="26_Split Horizontal, text, picture">
    <p:spTree>
      <p:nvGrpSpPr>
        <p:cNvPr id="1" name="Shape 231"/>
        <p:cNvGrpSpPr/>
        <p:nvPr/>
      </p:nvGrpSpPr>
      <p:grpSpPr>
        <a:xfrm>
          <a:off x="0" y="0"/>
          <a:ext cx="0" cy="0"/>
          <a:chOff x="0" y="0"/>
          <a:chExt cx="0" cy="0"/>
        </a:xfrm>
      </p:grpSpPr>
      <p:sp>
        <p:nvSpPr>
          <p:cNvPr id="232" name="Google Shape;232;p61"/>
          <p:cNvSpPr/>
          <p:nvPr/>
        </p:nvSpPr>
        <p:spPr>
          <a:xfrm rot="5400000">
            <a:off x="5951537" y="-3273424"/>
            <a:ext cx="288925" cy="12192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p61"/>
          <p:cNvSpPr/>
          <p:nvPr/>
        </p:nvSpPr>
        <p:spPr>
          <a:xfrm>
            <a:off x="0" y="0"/>
            <a:ext cx="12192000" cy="1006475"/>
          </a:xfrm>
          <a:prstGeom prst="rect">
            <a:avLst/>
          </a:prstGeom>
          <a:solidFill>
            <a:schemeClr val="lt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4" name="Google Shape;234;p61"/>
          <p:cNvSpPr>
            <a:spLocks noGrp="1"/>
          </p:cNvSpPr>
          <p:nvPr>
            <p:ph type="pic" idx="2"/>
          </p:nvPr>
        </p:nvSpPr>
        <p:spPr>
          <a:xfrm>
            <a:off x="0" y="2677887"/>
            <a:ext cx="12192000" cy="4180114"/>
          </a:xfrm>
          <a:prstGeom prst="rect">
            <a:avLst/>
          </a:prstGeom>
          <a:noFill/>
          <a:ln>
            <a:noFill/>
          </a:ln>
        </p:spPr>
      </p:sp>
      <p:sp>
        <p:nvSpPr>
          <p:cNvPr id="235" name="Google Shape;235;p61"/>
          <p:cNvSpPr txBox="1">
            <a:spLocks noGrp="1"/>
          </p:cNvSpPr>
          <p:nvPr>
            <p:ph type="title"/>
          </p:nvPr>
        </p:nvSpPr>
        <p:spPr>
          <a:xfrm>
            <a:off x="329184" y="246888"/>
            <a:ext cx="10374086"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61"/>
          <p:cNvSpPr txBox="1">
            <a:spLocks noGrp="1"/>
          </p:cNvSpPr>
          <p:nvPr>
            <p:ph type="body" idx="1"/>
          </p:nvPr>
        </p:nvSpPr>
        <p:spPr>
          <a:xfrm>
            <a:off x="329184" y="1353312"/>
            <a:ext cx="11604172"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240"/>
              <a:buNone/>
              <a:defRPr sz="16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7_title only">
  <p:cSld name="27_title only">
    <p:spTree>
      <p:nvGrpSpPr>
        <p:cNvPr id="1" name="Shape 237"/>
        <p:cNvGrpSpPr/>
        <p:nvPr/>
      </p:nvGrpSpPr>
      <p:grpSpPr>
        <a:xfrm>
          <a:off x="0" y="0"/>
          <a:ext cx="0" cy="0"/>
          <a:chOff x="0" y="0"/>
          <a:chExt cx="0" cy="0"/>
        </a:xfrm>
      </p:grpSpPr>
      <p:sp>
        <p:nvSpPr>
          <p:cNvPr id="238" name="Google Shape;238;p62"/>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p6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8_title only, noPanel" type="titleOnly">
  <p:cSld name="TITLE_ONLY">
    <p:spTree>
      <p:nvGrpSpPr>
        <p:cNvPr id="1" name="Shape 240"/>
        <p:cNvGrpSpPr/>
        <p:nvPr/>
      </p:nvGrpSpPr>
      <p:grpSpPr>
        <a:xfrm>
          <a:off x="0" y="0"/>
          <a:ext cx="0" cy="0"/>
          <a:chOff x="0" y="0"/>
          <a:chExt cx="0" cy="0"/>
        </a:xfrm>
      </p:grpSpPr>
      <p:sp>
        <p:nvSpPr>
          <p:cNvPr id="241" name="Google Shape;241;p63"/>
          <p:cNvSpPr txBox="1">
            <a:spLocks noGrp="1"/>
          </p:cNvSpPr>
          <p:nvPr>
            <p:ph type="title"/>
          </p:nvPr>
        </p:nvSpPr>
        <p:spPr>
          <a:xfrm>
            <a:off x="329184" y="243708"/>
            <a:ext cx="1143515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9_blank" type="blank">
  <p:cSld name="BLANK">
    <p:spTree>
      <p:nvGrpSpPr>
        <p:cNvPr id="1" name="Shape 242"/>
        <p:cNvGrpSpPr/>
        <p:nvPr/>
      </p:nvGrpSpPr>
      <p:grpSpPr>
        <a:xfrm>
          <a:off x="0" y="0"/>
          <a:ext cx="0" cy="0"/>
          <a:chOff x="0" y="0"/>
          <a:chExt cx="0" cy="0"/>
        </a:xfrm>
      </p:grpSpPr>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0_quote green">
  <p:cSld name="30_quote green">
    <p:spTree>
      <p:nvGrpSpPr>
        <p:cNvPr id="1" name="Shape 243"/>
        <p:cNvGrpSpPr/>
        <p:nvPr/>
      </p:nvGrpSpPr>
      <p:grpSpPr>
        <a:xfrm>
          <a:off x="0" y="0"/>
          <a:ext cx="0" cy="0"/>
          <a:chOff x="0" y="0"/>
          <a:chExt cx="0" cy="0"/>
        </a:xfrm>
      </p:grpSpPr>
      <p:sp>
        <p:nvSpPr>
          <p:cNvPr id="244" name="Google Shape;244;p65"/>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5" name="Google Shape;245;p65"/>
          <p:cNvSpPr txBox="1">
            <a:spLocks noGrp="1"/>
          </p:cNvSpPr>
          <p:nvPr>
            <p:ph type="body" idx="2"/>
          </p:nvPr>
        </p:nvSpPr>
        <p:spPr>
          <a:xfrm>
            <a:off x="2253342" y="768350"/>
            <a:ext cx="8349343" cy="2157898"/>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00737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6" name="Google Shape;246;p65"/>
          <p:cNvPicPr preferRelativeResize="0"/>
          <p:nvPr/>
        </p:nvPicPr>
        <p:blipFill rotWithShape="1">
          <a:blip r:embed="rId2">
            <a:alphaModFix/>
          </a:blip>
          <a:srcRect/>
          <a:stretch/>
        </p:blipFill>
        <p:spPr>
          <a:xfrm>
            <a:off x="614965" y="669271"/>
            <a:ext cx="1162319" cy="1162319"/>
          </a:xfrm>
          <a:prstGeom prst="rect">
            <a:avLst/>
          </a:prstGeom>
          <a:noFill/>
          <a:ln>
            <a:noFill/>
          </a:ln>
        </p:spPr>
      </p:pic>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1_Quote" type="secHead">
  <p:cSld name="SECTION_HEADER">
    <p:spTree>
      <p:nvGrpSpPr>
        <p:cNvPr id="1" name="Shape 247"/>
        <p:cNvGrpSpPr/>
        <p:nvPr/>
      </p:nvGrpSpPr>
      <p:grpSpPr>
        <a:xfrm>
          <a:off x="0" y="0"/>
          <a:ext cx="0" cy="0"/>
          <a:chOff x="0" y="0"/>
          <a:chExt cx="0" cy="0"/>
        </a:xfrm>
      </p:grpSpPr>
      <p:sp>
        <p:nvSpPr>
          <p:cNvPr id="248" name="Google Shape;248;p66"/>
          <p:cNvSpPr txBox="1">
            <a:spLocks noGrp="1"/>
          </p:cNvSpPr>
          <p:nvPr>
            <p:ph type="title"/>
          </p:nvPr>
        </p:nvSpPr>
        <p:spPr>
          <a:xfrm>
            <a:off x="1674541" y="780744"/>
            <a:ext cx="8842918" cy="776945"/>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66"/>
          <p:cNvSpPr txBox="1">
            <a:spLocks noGrp="1"/>
          </p:cNvSpPr>
          <p:nvPr>
            <p:ph type="body" idx="1"/>
          </p:nvPr>
        </p:nvSpPr>
        <p:spPr>
          <a:xfrm>
            <a:off x="831850" y="1686000"/>
            <a:ext cx="10515600" cy="496098"/>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a:solidFill>
                  <a:schemeClr val="dk1"/>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4_Title">
  <p:cSld name="14_Title">
    <p:spTree>
      <p:nvGrpSpPr>
        <p:cNvPr id="1" name="Shape 253"/>
        <p:cNvGrpSpPr/>
        <p:nvPr/>
      </p:nvGrpSpPr>
      <p:grpSpPr>
        <a:xfrm>
          <a:off x="0" y="0"/>
          <a:ext cx="0" cy="0"/>
          <a:chOff x="0" y="0"/>
          <a:chExt cx="0" cy="0"/>
        </a:xfrm>
      </p:grpSpPr>
      <p:pic>
        <p:nvPicPr>
          <p:cNvPr id="254" name="Google Shape;254;p33"/>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255" name="Google Shape;255;p33"/>
          <p:cNvSpPr/>
          <p:nvPr/>
        </p:nvSpPr>
        <p:spPr>
          <a:xfrm>
            <a:off x="-1" y="0"/>
            <a:ext cx="7857067" cy="6858000"/>
          </a:xfrm>
          <a:prstGeom prst="rect">
            <a:avLst/>
          </a:prstGeom>
          <a:solidFill>
            <a:srgbClr val="971260"/>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6" name="Google Shape;256;p33"/>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33"/>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58" name="Google Shape;258;p33"/>
          <p:cNvGrpSpPr/>
          <p:nvPr/>
        </p:nvGrpSpPr>
        <p:grpSpPr>
          <a:xfrm>
            <a:off x="424602" y="-1"/>
            <a:ext cx="1389888" cy="2099322"/>
            <a:chOff x="2413975" y="-1"/>
            <a:chExt cx="1389888" cy="2099322"/>
          </a:xfrm>
        </p:grpSpPr>
        <p:grpSp>
          <p:nvGrpSpPr>
            <p:cNvPr id="259" name="Google Shape;259;p33"/>
            <p:cNvGrpSpPr/>
            <p:nvPr/>
          </p:nvGrpSpPr>
          <p:grpSpPr>
            <a:xfrm>
              <a:off x="2413975" y="-1"/>
              <a:ext cx="1389888" cy="2099322"/>
              <a:chOff x="2365422" y="-1"/>
              <a:chExt cx="1460502" cy="2099322"/>
            </a:xfrm>
          </p:grpSpPr>
          <p:sp>
            <p:nvSpPr>
              <p:cNvPr id="260" name="Google Shape;260;p33"/>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 name="Google Shape;261;p33"/>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62" name="Google Shape;262;p33"/>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63" name="Google Shape;263;p33"/>
          <p:cNvSpPr/>
          <p:nvPr/>
        </p:nvSpPr>
        <p:spPr>
          <a:xfrm>
            <a:off x="616626" y="888214"/>
            <a:ext cx="1005840" cy="1005840"/>
          </a:xfrm>
          <a:prstGeom prst="ellipse">
            <a:avLst/>
          </a:prstGeom>
          <a:solidFill>
            <a:srgbClr val="9712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 name="Google Shape;264;p33"/>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4_1 column full-width">
  <p:cSld name="14_1 column full-width">
    <p:spTree>
      <p:nvGrpSpPr>
        <p:cNvPr id="1" name="Shape 265"/>
        <p:cNvGrpSpPr/>
        <p:nvPr/>
      </p:nvGrpSpPr>
      <p:grpSpPr>
        <a:xfrm>
          <a:off x="0" y="0"/>
          <a:ext cx="0" cy="0"/>
          <a:chOff x="0" y="0"/>
          <a:chExt cx="0" cy="0"/>
        </a:xfrm>
      </p:grpSpPr>
      <p:sp>
        <p:nvSpPr>
          <p:cNvPr id="266" name="Google Shape;266;p34"/>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7" name="Google Shape;267;p34"/>
          <p:cNvSpPr/>
          <p:nvPr/>
        </p:nvSpPr>
        <p:spPr>
          <a:xfrm>
            <a:off x="0" y="0"/>
            <a:ext cx="12188825" cy="1006475"/>
          </a:xfrm>
          <a:prstGeom prst="rect">
            <a:avLst/>
          </a:prstGeom>
          <a:solidFill>
            <a:srgbClr val="9712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8" name="Google Shape;268;p34"/>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p34"/>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34"/>
          <p:cNvSpPr txBox="1">
            <a:spLocks noGrp="1"/>
          </p:cNvSpPr>
          <p:nvPr>
            <p:ph type="body" idx="2"/>
          </p:nvPr>
        </p:nvSpPr>
        <p:spPr>
          <a:xfrm>
            <a:off x="6094412" y="1392026"/>
            <a:ext cx="5599616" cy="3219728"/>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1_2column wHeaders">
  <p:cSld name="21_2column wHeaders">
    <p:spTree>
      <p:nvGrpSpPr>
        <p:cNvPr id="1" name="Shape 271"/>
        <p:cNvGrpSpPr/>
        <p:nvPr/>
      </p:nvGrpSpPr>
      <p:grpSpPr>
        <a:xfrm>
          <a:off x="0" y="0"/>
          <a:ext cx="0" cy="0"/>
          <a:chOff x="0" y="0"/>
          <a:chExt cx="0" cy="0"/>
        </a:xfrm>
      </p:grpSpPr>
      <p:sp>
        <p:nvSpPr>
          <p:cNvPr id="272" name="Google Shape;272;p35"/>
          <p:cNvSpPr txBox="1">
            <a:spLocks noGrp="1"/>
          </p:cNvSpPr>
          <p:nvPr>
            <p:ph type="body" idx="1"/>
          </p:nvPr>
        </p:nvSpPr>
        <p:spPr>
          <a:xfrm>
            <a:off x="5074920" y="350161"/>
            <a:ext cx="673946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2E6AA5"/>
              </a:buClr>
              <a:buSzPts val="240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Clr>
                <a:srgbClr val="1E1E2D"/>
              </a:buClr>
              <a:buSzPts val="2000"/>
              <a:buNone/>
              <a:defRPr sz="2000" b="1"/>
            </a:lvl2pPr>
            <a:lvl3pPr marL="1371600" lvl="2" indent="-228600" algn="l">
              <a:lnSpc>
                <a:spcPct val="90000"/>
              </a:lnSpc>
              <a:spcBef>
                <a:spcPts val="600"/>
              </a:spcBef>
              <a:spcAft>
                <a:spcPts val="0"/>
              </a:spcAft>
              <a:buClr>
                <a:srgbClr val="1E1E2D"/>
              </a:buClr>
              <a:buSzPts val="1800"/>
              <a:buNone/>
              <a:defRPr sz="1800" b="1"/>
            </a:lvl3pPr>
            <a:lvl4pPr marL="1828800" lvl="3" indent="-228600" algn="l">
              <a:lnSpc>
                <a:spcPct val="90000"/>
              </a:lnSpc>
              <a:spcBef>
                <a:spcPts val="600"/>
              </a:spcBef>
              <a:spcAft>
                <a:spcPts val="0"/>
              </a:spcAft>
              <a:buClr>
                <a:srgbClr val="1E1E2D"/>
              </a:buClr>
              <a:buSzPts val="1600"/>
              <a:buNone/>
              <a:defRPr sz="1600" b="1"/>
            </a:lvl4pPr>
            <a:lvl5pPr marL="2286000" lvl="4" indent="-228600" algn="l">
              <a:lnSpc>
                <a:spcPct val="90000"/>
              </a:lnSpc>
              <a:spcBef>
                <a:spcPts val="600"/>
              </a:spcBef>
              <a:spcAft>
                <a:spcPts val="0"/>
              </a:spcAft>
              <a:buClr>
                <a:srgbClr val="1E1E2D"/>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3" name="Google Shape;273;p35"/>
          <p:cNvSpPr txBox="1">
            <a:spLocks noGrp="1"/>
          </p:cNvSpPr>
          <p:nvPr>
            <p:ph type="body" idx="2"/>
          </p:nvPr>
        </p:nvSpPr>
        <p:spPr>
          <a:xfrm>
            <a:off x="5074920" y="932452"/>
            <a:ext cx="6739467"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1E1E2D"/>
              </a:buClr>
              <a:buSzPts val="2200"/>
              <a:buNone/>
              <a:defRPr sz="2200"/>
            </a:lvl1pPr>
            <a:lvl2pPr marL="914400" lvl="1" indent="-355600" algn="l">
              <a:lnSpc>
                <a:spcPct val="90000"/>
              </a:lnSpc>
              <a:spcBef>
                <a:spcPts val="600"/>
              </a:spcBef>
              <a:spcAft>
                <a:spcPts val="0"/>
              </a:spcAft>
              <a:buClr>
                <a:srgbClr val="1E1E2D"/>
              </a:buClr>
              <a:buSzPts val="2000"/>
              <a:buChar char="•"/>
              <a:defRPr sz="2000"/>
            </a:lvl2pPr>
            <a:lvl3pPr marL="1371600" lvl="2" indent="-342900" algn="l">
              <a:lnSpc>
                <a:spcPct val="90000"/>
              </a:lnSpc>
              <a:spcBef>
                <a:spcPts val="600"/>
              </a:spcBef>
              <a:spcAft>
                <a:spcPts val="0"/>
              </a:spcAft>
              <a:buClr>
                <a:srgbClr val="1E1E2D"/>
              </a:buClr>
              <a:buSzPts val="1800"/>
              <a:buChar char="•"/>
              <a:defRPr sz="1800"/>
            </a:lvl3pPr>
            <a:lvl4pPr marL="1828800" lvl="3" indent="-342900" algn="l">
              <a:lnSpc>
                <a:spcPct val="90000"/>
              </a:lnSpc>
              <a:spcBef>
                <a:spcPts val="600"/>
              </a:spcBef>
              <a:spcAft>
                <a:spcPts val="0"/>
              </a:spcAft>
              <a:buClr>
                <a:srgbClr val="1E1E2D"/>
              </a:buClr>
              <a:buSzPts val="1800"/>
              <a:buChar char="•"/>
              <a:defRPr sz="1800"/>
            </a:lvl4pPr>
            <a:lvl5pPr marL="2286000" lvl="4" indent="-342900" algn="l">
              <a:lnSpc>
                <a:spcPct val="90000"/>
              </a:lnSpc>
              <a:spcBef>
                <a:spcPts val="600"/>
              </a:spcBef>
              <a:spcAft>
                <a:spcPts val="0"/>
              </a:spcAft>
              <a:buClr>
                <a:srgbClr val="1E1E2D"/>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35"/>
          <p:cNvSpPr/>
          <p:nvPr/>
        </p:nvSpPr>
        <p:spPr>
          <a:xfrm>
            <a:off x="-1" y="0"/>
            <a:ext cx="4707467" cy="6858000"/>
          </a:xfrm>
          <a:prstGeom prst="rect">
            <a:avLst/>
          </a:prstGeom>
          <a:solidFill>
            <a:schemeClr val="lt1"/>
          </a:solidFill>
          <a:ln>
            <a:noFill/>
          </a:ln>
          <a:effectLst>
            <a:outerShdw blurRad="355142" dist="38100" dir="5400000" algn="t" rotWithShape="0">
              <a:srgbClr val="000000">
                <a:alpha val="2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75" name="Google Shape;275;p35"/>
          <p:cNvSpPr txBox="1">
            <a:spLocks noGrp="1"/>
          </p:cNvSpPr>
          <p:nvPr>
            <p:ph type="title"/>
          </p:nvPr>
        </p:nvSpPr>
        <p:spPr>
          <a:xfrm>
            <a:off x="329183" y="350161"/>
            <a:ext cx="4069080" cy="193852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Clr>
                <a:srgbClr val="D14F97"/>
              </a:buClr>
              <a:buSzPts val="3000"/>
              <a:buFont typeface="Arial"/>
              <a:buNone/>
              <a:defRPr sz="3000"/>
            </a:lvl1pPr>
            <a:lvl2pPr lvl="1" algn="l">
              <a:lnSpc>
                <a:spcPct val="100000"/>
              </a:lnSpc>
              <a:spcBef>
                <a:spcPts val="0"/>
              </a:spcBef>
              <a:spcAft>
                <a:spcPts val="0"/>
              </a:spcAft>
              <a:buClr>
                <a:srgbClr val="D14F97"/>
              </a:buClr>
              <a:buSzPts val="1400"/>
              <a:buFont typeface="Arial"/>
              <a:buNone/>
              <a:defRPr/>
            </a:lvl2pPr>
            <a:lvl3pPr lvl="2" algn="l">
              <a:lnSpc>
                <a:spcPct val="100000"/>
              </a:lnSpc>
              <a:spcBef>
                <a:spcPts val="0"/>
              </a:spcBef>
              <a:spcAft>
                <a:spcPts val="0"/>
              </a:spcAft>
              <a:buClr>
                <a:srgbClr val="D14F97"/>
              </a:buClr>
              <a:buSzPts val="1400"/>
              <a:buFont typeface="Arial"/>
              <a:buNone/>
              <a:defRPr/>
            </a:lvl3pPr>
            <a:lvl4pPr lvl="3" algn="l">
              <a:lnSpc>
                <a:spcPct val="100000"/>
              </a:lnSpc>
              <a:spcBef>
                <a:spcPts val="0"/>
              </a:spcBef>
              <a:spcAft>
                <a:spcPts val="0"/>
              </a:spcAft>
              <a:buClr>
                <a:srgbClr val="D14F97"/>
              </a:buClr>
              <a:buSzPts val="1400"/>
              <a:buFont typeface="Arial"/>
              <a:buNone/>
              <a:defRPr/>
            </a:lvl4pPr>
            <a:lvl5pPr lvl="4" algn="l">
              <a:lnSpc>
                <a:spcPct val="100000"/>
              </a:lnSpc>
              <a:spcBef>
                <a:spcPts val="0"/>
              </a:spcBef>
              <a:spcAft>
                <a:spcPts val="0"/>
              </a:spcAft>
              <a:buClr>
                <a:srgbClr val="D14F97"/>
              </a:buClr>
              <a:buSzPts val="1400"/>
              <a:buFont typeface="Arial"/>
              <a:buNone/>
              <a:defRPr/>
            </a:lvl5pPr>
            <a:lvl6pPr lvl="5" algn="l">
              <a:lnSpc>
                <a:spcPct val="100000"/>
              </a:lnSpc>
              <a:spcBef>
                <a:spcPts val="0"/>
              </a:spcBef>
              <a:spcAft>
                <a:spcPts val="0"/>
              </a:spcAft>
              <a:buClr>
                <a:srgbClr val="D14F97"/>
              </a:buClr>
              <a:buSzPts val="1400"/>
              <a:buFont typeface="Arial"/>
              <a:buNone/>
              <a:defRPr/>
            </a:lvl6pPr>
            <a:lvl7pPr lvl="6" algn="l">
              <a:lnSpc>
                <a:spcPct val="100000"/>
              </a:lnSpc>
              <a:spcBef>
                <a:spcPts val="0"/>
              </a:spcBef>
              <a:spcAft>
                <a:spcPts val="0"/>
              </a:spcAft>
              <a:buClr>
                <a:srgbClr val="D14F97"/>
              </a:buClr>
              <a:buSzPts val="1400"/>
              <a:buFont typeface="Arial"/>
              <a:buNone/>
              <a:defRPr/>
            </a:lvl7pPr>
            <a:lvl8pPr lvl="7" algn="l">
              <a:lnSpc>
                <a:spcPct val="100000"/>
              </a:lnSpc>
              <a:spcBef>
                <a:spcPts val="0"/>
              </a:spcBef>
              <a:spcAft>
                <a:spcPts val="0"/>
              </a:spcAft>
              <a:buClr>
                <a:srgbClr val="D14F97"/>
              </a:buClr>
              <a:buSzPts val="1400"/>
              <a:buFont typeface="Arial"/>
              <a:buNone/>
              <a:defRPr/>
            </a:lvl8pPr>
            <a:lvl9pPr lvl="8" algn="l">
              <a:lnSpc>
                <a:spcPct val="100000"/>
              </a:lnSpc>
              <a:spcBef>
                <a:spcPts val="0"/>
              </a:spcBef>
              <a:spcAft>
                <a:spcPts val="0"/>
              </a:spcAft>
              <a:buClr>
                <a:srgbClr val="D14F97"/>
              </a:buClr>
              <a:buSzPts val="1400"/>
              <a:buFont typeface="Arial"/>
              <a:buNone/>
              <a:defRPr/>
            </a:lvl9pPr>
          </a:lstStyle>
          <a:p>
            <a:endParaRPr/>
          </a:p>
        </p:txBody>
      </p:sp>
      <p:sp>
        <p:nvSpPr>
          <p:cNvPr id="276" name="Google Shape;276;p35"/>
          <p:cNvSpPr txBox="1">
            <a:spLocks noGrp="1"/>
          </p:cNvSpPr>
          <p:nvPr>
            <p:ph type="body" idx="3"/>
          </p:nvPr>
        </p:nvSpPr>
        <p:spPr>
          <a:xfrm>
            <a:off x="5074920" y="4026154"/>
            <a:ext cx="4409710"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2E6AA5"/>
              </a:buClr>
              <a:buSzPts val="240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Clr>
                <a:srgbClr val="1E1E2D"/>
              </a:buClr>
              <a:buSzPts val="2000"/>
              <a:buNone/>
              <a:defRPr sz="2000" b="1"/>
            </a:lvl2pPr>
            <a:lvl3pPr marL="1371600" lvl="2" indent="-228600" algn="l">
              <a:lnSpc>
                <a:spcPct val="90000"/>
              </a:lnSpc>
              <a:spcBef>
                <a:spcPts val="600"/>
              </a:spcBef>
              <a:spcAft>
                <a:spcPts val="0"/>
              </a:spcAft>
              <a:buClr>
                <a:srgbClr val="1E1E2D"/>
              </a:buClr>
              <a:buSzPts val="1800"/>
              <a:buNone/>
              <a:defRPr sz="1800" b="1"/>
            </a:lvl3pPr>
            <a:lvl4pPr marL="1828800" lvl="3" indent="-228600" algn="l">
              <a:lnSpc>
                <a:spcPct val="90000"/>
              </a:lnSpc>
              <a:spcBef>
                <a:spcPts val="600"/>
              </a:spcBef>
              <a:spcAft>
                <a:spcPts val="0"/>
              </a:spcAft>
              <a:buClr>
                <a:srgbClr val="1E1E2D"/>
              </a:buClr>
              <a:buSzPts val="1600"/>
              <a:buNone/>
              <a:defRPr sz="1600" b="1"/>
            </a:lvl4pPr>
            <a:lvl5pPr marL="2286000" lvl="4" indent="-228600" algn="l">
              <a:lnSpc>
                <a:spcPct val="90000"/>
              </a:lnSpc>
              <a:spcBef>
                <a:spcPts val="600"/>
              </a:spcBef>
              <a:spcAft>
                <a:spcPts val="0"/>
              </a:spcAft>
              <a:buClr>
                <a:srgbClr val="1E1E2D"/>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7" name="Google Shape;277;p35"/>
          <p:cNvSpPr txBox="1">
            <a:spLocks noGrp="1"/>
          </p:cNvSpPr>
          <p:nvPr>
            <p:ph type="body" idx="4"/>
          </p:nvPr>
        </p:nvSpPr>
        <p:spPr>
          <a:xfrm>
            <a:off x="5074920" y="4608445"/>
            <a:ext cx="4409711"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1E1E2D"/>
              </a:buClr>
              <a:buSzPts val="2200"/>
              <a:buNone/>
              <a:defRPr sz="2200"/>
            </a:lvl1pPr>
            <a:lvl2pPr marL="914400" lvl="1" indent="-355600" algn="l">
              <a:lnSpc>
                <a:spcPct val="90000"/>
              </a:lnSpc>
              <a:spcBef>
                <a:spcPts val="600"/>
              </a:spcBef>
              <a:spcAft>
                <a:spcPts val="0"/>
              </a:spcAft>
              <a:buClr>
                <a:srgbClr val="1E1E2D"/>
              </a:buClr>
              <a:buSzPts val="2000"/>
              <a:buChar char="•"/>
              <a:defRPr sz="2000"/>
            </a:lvl2pPr>
            <a:lvl3pPr marL="1371600" lvl="2" indent="-342900" algn="l">
              <a:lnSpc>
                <a:spcPct val="90000"/>
              </a:lnSpc>
              <a:spcBef>
                <a:spcPts val="600"/>
              </a:spcBef>
              <a:spcAft>
                <a:spcPts val="0"/>
              </a:spcAft>
              <a:buClr>
                <a:srgbClr val="1E1E2D"/>
              </a:buClr>
              <a:buSzPts val="1800"/>
              <a:buChar char="•"/>
              <a:defRPr sz="1800"/>
            </a:lvl3pPr>
            <a:lvl4pPr marL="1828800" lvl="3" indent="-342900" algn="l">
              <a:lnSpc>
                <a:spcPct val="90000"/>
              </a:lnSpc>
              <a:spcBef>
                <a:spcPts val="600"/>
              </a:spcBef>
              <a:spcAft>
                <a:spcPts val="0"/>
              </a:spcAft>
              <a:buClr>
                <a:srgbClr val="1E1E2D"/>
              </a:buClr>
              <a:buSzPts val="1800"/>
              <a:buChar char="•"/>
              <a:defRPr sz="1800"/>
            </a:lvl4pPr>
            <a:lvl5pPr marL="2286000" lvl="4" indent="-342900" algn="l">
              <a:lnSpc>
                <a:spcPct val="90000"/>
              </a:lnSpc>
              <a:spcBef>
                <a:spcPts val="600"/>
              </a:spcBef>
              <a:spcAft>
                <a:spcPts val="0"/>
              </a:spcAft>
              <a:buClr>
                <a:srgbClr val="1E1E2D"/>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1_Title">
  <p:cSld name="11_Title">
    <p:spTree>
      <p:nvGrpSpPr>
        <p:cNvPr id="1" name="Shape 278"/>
        <p:cNvGrpSpPr/>
        <p:nvPr/>
      </p:nvGrpSpPr>
      <p:grpSpPr>
        <a:xfrm>
          <a:off x="0" y="0"/>
          <a:ext cx="0" cy="0"/>
          <a:chOff x="0" y="0"/>
          <a:chExt cx="0" cy="0"/>
        </a:xfrm>
      </p:grpSpPr>
      <p:pic>
        <p:nvPicPr>
          <p:cNvPr id="279" name="Google Shape;279;p67"/>
          <p:cNvPicPr preferRelativeResize="0"/>
          <p:nvPr/>
        </p:nvPicPr>
        <p:blipFill rotWithShape="1">
          <a:blip r:embed="rId2">
            <a:alphaModFix/>
          </a:blip>
          <a:srcRect l="4" t="24107" r="898"/>
          <a:stretch/>
        </p:blipFill>
        <p:spPr>
          <a:xfrm>
            <a:off x="-40708" y="0"/>
            <a:ext cx="12232707" cy="6858000"/>
          </a:xfrm>
          <a:prstGeom prst="rect">
            <a:avLst/>
          </a:prstGeom>
          <a:noFill/>
          <a:ln>
            <a:noFill/>
          </a:ln>
        </p:spPr>
      </p:pic>
      <p:sp>
        <p:nvSpPr>
          <p:cNvPr id="280" name="Google Shape;280;p67"/>
          <p:cNvSpPr/>
          <p:nvPr/>
        </p:nvSpPr>
        <p:spPr>
          <a:xfrm>
            <a:off x="-40707" y="1600200"/>
            <a:ext cx="12232707" cy="32766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1" name="Google Shape;281;p67"/>
          <p:cNvPicPr preferRelativeResize="0"/>
          <p:nvPr/>
        </p:nvPicPr>
        <p:blipFill rotWithShape="1">
          <a:blip r:embed="rId3">
            <a:alphaModFix/>
          </a:blip>
          <a:srcRect/>
          <a:stretch/>
        </p:blipFill>
        <p:spPr>
          <a:xfrm>
            <a:off x="9110087" y="4127656"/>
            <a:ext cx="2933020" cy="551912"/>
          </a:xfrm>
          <a:prstGeom prst="rect">
            <a:avLst/>
          </a:prstGeom>
          <a:noFill/>
          <a:ln>
            <a:noFill/>
          </a:ln>
        </p:spPr>
      </p:pic>
      <p:sp>
        <p:nvSpPr>
          <p:cNvPr id="282" name="Google Shape;282;p67"/>
          <p:cNvSpPr txBox="1">
            <a:spLocks noGrp="1"/>
          </p:cNvSpPr>
          <p:nvPr>
            <p:ph type="title"/>
          </p:nvPr>
        </p:nvSpPr>
        <p:spPr>
          <a:xfrm>
            <a:off x="1454133" y="2556013"/>
            <a:ext cx="9283734"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97126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67"/>
          <p:cNvSpPr txBox="1">
            <a:spLocks noGrp="1"/>
          </p:cNvSpPr>
          <p:nvPr>
            <p:ph type="subTitle" idx="1"/>
          </p:nvPr>
        </p:nvSpPr>
        <p:spPr>
          <a:xfrm>
            <a:off x="1454133" y="3338794"/>
            <a:ext cx="9283734"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971260"/>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7_1 column, halfWidth wHeader, fullBleed img">
    <p:spTree>
      <p:nvGrpSpPr>
        <p:cNvPr id="1" name="Shape 30"/>
        <p:cNvGrpSpPr/>
        <p:nvPr/>
      </p:nvGrpSpPr>
      <p:grpSpPr>
        <a:xfrm>
          <a:off x="0" y="0"/>
          <a:ext cx="0" cy="0"/>
          <a:chOff x="0" y="0"/>
          <a:chExt cx="0" cy="0"/>
        </a:xfrm>
      </p:grpSpPr>
      <p:sp>
        <p:nvSpPr>
          <p:cNvPr id="31" name="Google Shape;31;p30"/>
          <p:cNvSpPr>
            <a:spLocks noGrp="1"/>
          </p:cNvSpPr>
          <p:nvPr>
            <p:ph type="pic" idx="2"/>
          </p:nvPr>
        </p:nvSpPr>
        <p:spPr>
          <a:xfrm>
            <a:off x="6556916" y="0"/>
            <a:ext cx="5635083" cy="6858000"/>
          </a:xfrm>
          <a:prstGeom prst="rect">
            <a:avLst/>
          </a:prstGeom>
          <a:noFill/>
          <a:ln>
            <a:noFill/>
          </a:ln>
        </p:spPr>
      </p:sp>
      <p:sp>
        <p:nvSpPr>
          <p:cNvPr id="32" name="Google Shape;32;p30"/>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30"/>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30"/>
          <p:cNvSpPr/>
          <p:nvPr/>
        </p:nvSpPr>
        <p:spPr>
          <a:xfrm>
            <a:off x="0" y="0"/>
            <a:ext cx="6556375"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30"/>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0"/>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2_Title">
  <p:cSld name="12_Title">
    <p:spTree>
      <p:nvGrpSpPr>
        <p:cNvPr id="1" name="Shape 284"/>
        <p:cNvGrpSpPr/>
        <p:nvPr/>
      </p:nvGrpSpPr>
      <p:grpSpPr>
        <a:xfrm>
          <a:off x="0" y="0"/>
          <a:ext cx="0" cy="0"/>
          <a:chOff x="0" y="0"/>
          <a:chExt cx="0" cy="0"/>
        </a:xfrm>
      </p:grpSpPr>
      <p:pic>
        <p:nvPicPr>
          <p:cNvPr id="285" name="Google Shape;285;p68"/>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286" name="Google Shape;286;p68"/>
          <p:cNvSpPr/>
          <p:nvPr/>
        </p:nvSpPr>
        <p:spPr>
          <a:xfrm>
            <a:off x="-1" y="0"/>
            <a:ext cx="7857067" cy="6858000"/>
          </a:xfrm>
          <a:prstGeom prst="rect">
            <a:avLst/>
          </a:prstGeom>
          <a:solidFill>
            <a:srgbClr val="971260"/>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7371"/>
              </a:solidFill>
              <a:latin typeface="Calibri"/>
              <a:ea typeface="Calibri"/>
              <a:cs typeface="Calibri"/>
              <a:sym typeface="Calibri"/>
            </a:endParaRPr>
          </a:p>
        </p:txBody>
      </p:sp>
      <p:sp>
        <p:nvSpPr>
          <p:cNvPr id="287" name="Google Shape;287;p68"/>
          <p:cNvSpPr txBox="1">
            <a:spLocks noGrp="1"/>
          </p:cNvSpPr>
          <p:nvPr>
            <p:ph type="title"/>
          </p:nvPr>
        </p:nvSpPr>
        <p:spPr>
          <a:xfrm>
            <a:off x="1478702" y="1942299"/>
            <a:ext cx="4899660" cy="1323439"/>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 name="Google Shape;288;p68"/>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0_Title">
  <p:cSld name="10_Title">
    <p:spTree>
      <p:nvGrpSpPr>
        <p:cNvPr id="1" name="Shape 289"/>
        <p:cNvGrpSpPr/>
        <p:nvPr/>
      </p:nvGrpSpPr>
      <p:grpSpPr>
        <a:xfrm>
          <a:off x="0" y="0"/>
          <a:ext cx="0" cy="0"/>
          <a:chOff x="0" y="0"/>
          <a:chExt cx="0" cy="0"/>
        </a:xfrm>
      </p:grpSpPr>
      <p:pic>
        <p:nvPicPr>
          <p:cNvPr id="290" name="Google Shape;290;p69"/>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291" name="Google Shape;291;p69"/>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971260"/>
              </a:solidFill>
              <a:latin typeface="Calibri"/>
              <a:ea typeface="Calibri"/>
              <a:cs typeface="Calibri"/>
              <a:sym typeface="Calibri"/>
            </a:endParaRPr>
          </a:p>
        </p:txBody>
      </p:sp>
      <p:sp>
        <p:nvSpPr>
          <p:cNvPr id="292" name="Google Shape;292;p69"/>
          <p:cNvSpPr txBox="1">
            <a:spLocks noGrp="1"/>
          </p:cNvSpPr>
          <p:nvPr>
            <p:ph type="title"/>
          </p:nvPr>
        </p:nvSpPr>
        <p:spPr>
          <a:xfrm>
            <a:off x="1478702" y="1942299"/>
            <a:ext cx="4899660" cy="1323439"/>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97126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p69"/>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971260"/>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3_Title">
  <p:cSld name="13_Title">
    <p:spTree>
      <p:nvGrpSpPr>
        <p:cNvPr id="1" name="Shape 294"/>
        <p:cNvGrpSpPr/>
        <p:nvPr/>
      </p:nvGrpSpPr>
      <p:grpSpPr>
        <a:xfrm>
          <a:off x="0" y="0"/>
          <a:ext cx="0" cy="0"/>
          <a:chOff x="0" y="0"/>
          <a:chExt cx="0" cy="0"/>
        </a:xfrm>
      </p:grpSpPr>
      <p:pic>
        <p:nvPicPr>
          <p:cNvPr id="295" name="Google Shape;295;p70"/>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296" name="Google Shape;296;p70"/>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7" name="Google Shape;297;p70"/>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97126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 name="Google Shape;298;p70"/>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971260"/>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99" name="Google Shape;299;p70"/>
          <p:cNvGrpSpPr/>
          <p:nvPr/>
        </p:nvGrpSpPr>
        <p:grpSpPr>
          <a:xfrm>
            <a:off x="424602" y="-1"/>
            <a:ext cx="1389888" cy="2099322"/>
            <a:chOff x="2413975" y="-1"/>
            <a:chExt cx="1389888" cy="2099322"/>
          </a:xfrm>
        </p:grpSpPr>
        <p:grpSp>
          <p:nvGrpSpPr>
            <p:cNvPr id="300" name="Google Shape;300;p70"/>
            <p:cNvGrpSpPr/>
            <p:nvPr/>
          </p:nvGrpSpPr>
          <p:grpSpPr>
            <a:xfrm>
              <a:off x="2413975" y="-1"/>
              <a:ext cx="1389888" cy="2099322"/>
              <a:chOff x="2365422" y="-1"/>
              <a:chExt cx="1460502" cy="2099322"/>
            </a:xfrm>
          </p:grpSpPr>
          <p:sp>
            <p:nvSpPr>
              <p:cNvPr id="301" name="Google Shape;301;p70"/>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2" name="Google Shape;302;p70"/>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03" name="Google Shape;303;p70"/>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04" name="Google Shape;304;p70"/>
          <p:cNvSpPr/>
          <p:nvPr/>
        </p:nvSpPr>
        <p:spPr>
          <a:xfrm>
            <a:off x="616626" y="888214"/>
            <a:ext cx="1005840" cy="1005840"/>
          </a:xfrm>
          <a:prstGeom prst="ellipse">
            <a:avLst/>
          </a:prstGeom>
          <a:solidFill>
            <a:srgbClr val="9712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5" name="Google Shape;305;p70"/>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6_1 column full-width" type="obj">
  <p:cSld name="OBJECT">
    <p:spTree>
      <p:nvGrpSpPr>
        <p:cNvPr id="1" name="Shape 306"/>
        <p:cNvGrpSpPr/>
        <p:nvPr/>
      </p:nvGrpSpPr>
      <p:grpSpPr>
        <a:xfrm>
          <a:off x="0" y="0"/>
          <a:ext cx="0" cy="0"/>
          <a:chOff x="0" y="0"/>
          <a:chExt cx="0" cy="0"/>
        </a:xfrm>
      </p:grpSpPr>
      <p:sp>
        <p:nvSpPr>
          <p:cNvPr id="307" name="Google Shape;307;p71"/>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8" name="Google Shape;308;p71"/>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9" name="Google Shape;309;p7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p71"/>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7_1 column full-width">
  <p:cSld name="7_1 column full-width">
    <p:spTree>
      <p:nvGrpSpPr>
        <p:cNvPr id="1" name="Shape 311"/>
        <p:cNvGrpSpPr/>
        <p:nvPr/>
      </p:nvGrpSpPr>
      <p:grpSpPr>
        <a:xfrm>
          <a:off x="0" y="0"/>
          <a:ext cx="0" cy="0"/>
          <a:chOff x="0" y="0"/>
          <a:chExt cx="0" cy="0"/>
        </a:xfrm>
      </p:grpSpPr>
      <p:sp>
        <p:nvSpPr>
          <p:cNvPr id="312" name="Google Shape;312;p72"/>
          <p:cNvSpPr/>
          <p:nvPr/>
        </p:nvSpPr>
        <p:spPr>
          <a:xfrm>
            <a:off x="0" y="-1"/>
            <a:ext cx="12192000" cy="1463040"/>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3" name="Google Shape;313;p72"/>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 name="Google Shape;314;p72"/>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 name="Google Shape;315;p72"/>
          <p:cNvSpPr txBox="1">
            <a:spLocks noGrp="1"/>
          </p:cNvSpPr>
          <p:nvPr>
            <p:ph type="body" idx="1"/>
          </p:nvPr>
        </p:nvSpPr>
        <p:spPr>
          <a:xfrm>
            <a:off x="329184" y="1706351"/>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2_2 column" type="twoObj">
  <p:cSld name="TWO_OBJECTS">
    <p:spTree>
      <p:nvGrpSpPr>
        <p:cNvPr id="1" name="Shape 316"/>
        <p:cNvGrpSpPr/>
        <p:nvPr/>
      </p:nvGrpSpPr>
      <p:grpSpPr>
        <a:xfrm>
          <a:off x="0" y="0"/>
          <a:ext cx="0" cy="0"/>
          <a:chOff x="0" y="0"/>
          <a:chExt cx="0" cy="0"/>
        </a:xfrm>
      </p:grpSpPr>
      <p:sp>
        <p:nvSpPr>
          <p:cNvPr id="317" name="Google Shape;317;p73"/>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8" name="Google Shape;318;p7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9" name="Google Shape;319;p73"/>
          <p:cNvSpPr txBox="1">
            <a:spLocks noGrp="1"/>
          </p:cNvSpPr>
          <p:nvPr>
            <p:ph type="body" idx="1"/>
          </p:nvPr>
        </p:nvSpPr>
        <p:spPr>
          <a:xfrm>
            <a:off x="417443" y="1353312"/>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73"/>
          <p:cNvSpPr txBox="1">
            <a:spLocks noGrp="1"/>
          </p:cNvSpPr>
          <p:nvPr>
            <p:ph type="body" idx="2"/>
          </p:nvPr>
        </p:nvSpPr>
        <p:spPr>
          <a:xfrm>
            <a:off x="6172199" y="1353312"/>
            <a:ext cx="563548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3_2column wHeaders">
  <p:cSld name="13_2column wHeaders">
    <p:spTree>
      <p:nvGrpSpPr>
        <p:cNvPr id="1" name="Shape 321"/>
        <p:cNvGrpSpPr/>
        <p:nvPr/>
      </p:nvGrpSpPr>
      <p:grpSpPr>
        <a:xfrm>
          <a:off x="0" y="0"/>
          <a:ext cx="0" cy="0"/>
          <a:chOff x="0" y="0"/>
          <a:chExt cx="0" cy="0"/>
        </a:xfrm>
      </p:grpSpPr>
      <p:sp>
        <p:nvSpPr>
          <p:cNvPr id="322" name="Google Shape;322;p74"/>
          <p:cNvSpPr/>
          <p:nvPr/>
        </p:nvSpPr>
        <p:spPr>
          <a:xfrm>
            <a:off x="0" y="0"/>
            <a:ext cx="12188825" cy="1006475"/>
          </a:xfrm>
          <a:prstGeom prst="rect">
            <a:avLst/>
          </a:prstGeom>
          <a:solidFill>
            <a:srgbClr val="971260"/>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p74"/>
          <p:cNvSpPr txBox="1">
            <a:spLocks noGrp="1"/>
          </p:cNvSpPr>
          <p:nvPr>
            <p:ph type="body" idx="1"/>
          </p:nvPr>
        </p:nvSpPr>
        <p:spPr>
          <a:xfrm>
            <a:off x="839787" y="1695851"/>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4" name="Google Shape;324;p74"/>
          <p:cNvSpPr txBox="1">
            <a:spLocks noGrp="1"/>
          </p:cNvSpPr>
          <p:nvPr>
            <p:ph type="body" idx="2"/>
          </p:nvPr>
        </p:nvSpPr>
        <p:spPr>
          <a:xfrm>
            <a:off x="839787" y="2273117"/>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74"/>
          <p:cNvSpPr txBox="1">
            <a:spLocks noGrp="1"/>
          </p:cNvSpPr>
          <p:nvPr>
            <p:ph type="body" idx="3"/>
          </p:nvPr>
        </p:nvSpPr>
        <p:spPr>
          <a:xfrm>
            <a:off x="6326188" y="1695851"/>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6" name="Google Shape;326;p74"/>
          <p:cNvSpPr txBox="1">
            <a:spLocks noGrp="1"/>
          </p:cNvSpPr>
          <p:nvPr>
            <p:ph type="body" idx="4"/>
          </p:nvPr>
        </p:nvSpPr>
        <p:spPr>
          <a:xfrm>
            <a:off x="6326188" y="2273117"/>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7" name="Google Shape;327;p7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7_1 column, halfWidth wHeader, fullBleed img">
    <p:spTree>
      <p:nvGrpSpPr>
        <p:cNvPr id="1" name="Shape 328"/>
        <p:cNvGrpSpPr/>
        <p:nvPr/>
      </p:nvGrpSpPr>
      <p:grpSpPr>
        <a:xfrm>
          <a:off x="0" y="0"/>
          <a:ext cx="0" cy="0"/>
          <a:chOff x="0" y="0"/>
          <a:chExt cx="0" cy="0"/>
        </a:xfrm>
      </p:grpSpPr>
      <p:sp>
        <p:nvSpPr>
          <p:cNvPr id="329" name="Google Shape;329;p75"/>
          <p:cNvSpPr>
            <a:spLocks noGrp="1"/>
          </p:cNvSpPr>
          <p:nvPr>
            <p:ph type="pic" idx="2"/>
          </p:nvPr>
        </p:nvSpPr>
        <p:spPr>
          <a:xfrm>
            <a:off x="6556916" y="0"/>
            <a:ext cx="5635083" cy="6858000"/>
          </a:xfrm>
          <a:prstGeom prst="rect">
            <a:avLst/>
          </a:prstGeom>
          <a:noFill/>
          <a:ln>
            <a:noFill/>
          </a:ln>
        </p:spPr>
      </p:sp>
      <p:sp>
        <p:nvSpPr>
          <p:cNvPr id="330" name="Google Shape;330;p75"/>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 name="Google Shape;331;p75"/>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 name="Google Shape;332;p75"/>
          <p:cNvSpPr/>
          <p:nvPr/>
        </p:nvSpPr>
        <p:spPr>
          <a:xfrm>
            <a:off x="0" y="0"/>
            <a:ext cx="6556375" cy="1006475"/>
          </a:xfrm>
          <a:prstGeom prst="rect">
            <a:avLst/>
          </a:prstGeom>
          <a:solidFill>
            <a:srgbClr val="971260"/>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75"/>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4" name="Google Shape;334;p75"/>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 name="Google Shape;335;p75"/>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6_1 column, longTitle, halfWidth, fullBleed img">
  <p:cSld name="6_1 column, longTitle, halfWidth, fullBleed img">
    <p:spTree>
      <p:nvGrpSpPr>
        <p:cNvPr id="1" name="Shape 336"/>
        <p:cNvGrpSpPr/>
        <p:nvPr/>
      </p:nvGrpSpPr>
      <p:grpSpPr>
        <a:xfrm>
          <a:off x="0" y="0"/>
          <a:ext cx="0" cy="0"/>
          <a:chOff x="0" y="0"/>
          <a:chExt cx="0" cy="0"/>
        </a:xfrm>
      </p:grpSpPr>
      <p:sp>
        <p:nvSpPr>
          <p:cNvPr id="337" name="Google Shape;337;p76"/>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8" name="Google Shape;338;p76"/>
          <p:cNvSpPr/>
          <p:nvPr/>
        </p:nvSpPr>
        <p:spPr>
          <a:xfrm>
            <a:off x="0" y="0"/>
            <a:ext cx="6556375" cy="1536700"/>
          </a:xfrm>
          <a:prstGeom prst="rect">
            <a:avLst/>
          </a:prstGeom>
          <a:solidFill>
            <a:srgbClr val="971260"/>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9" name="Google Shape;339;p76"/>
          <p:cNvSpPr txBox="1">
            <a:spLocks noGrp="1"/>
          </p:cNvSpPr>
          <p:nvPr>
            <p:ph type="title"/>
          </p:nvPr>
        </p:nvSpPr>
        <p:spPr>
          <a:xfrm>
            <a:off x="329184" y="243708"/>
            <a:ext cx="5897880" cy="574581"/>
          </a:xfrm>
          <a:prstGeom prst="rect">
            <a:avLst/>
          </a:prstGeom>
          <a:noFill/>
          <a:ln>
            <a:noFill/>
          </a:ln>
        </p:spPr>
        <p:txBody>
          <a:bodyPr spcFirstLastPara="1" wrap="square" lIns="91425" tIns="45700" rIns="91425" bIns="45700" anchor="t" anchorCtr="0">
            <a:spAutoFit/>
          </a:bodyPr>
          <a:lstStyle>
            <a:lvl1pPr lvl="0" algn="l">
              <a:lnSpc>
                <a:spcPct val="114000"/>
              </a:lnSpc>
              <a:spcBef>
                <a:spcPts val="0"/>
              </a:spcBef>
              <a:spcAft>
                <a:spcPts val="0"/>
              </a:spcAft>
              <a:buSzPts val="1400"/>
              <a:buNone/>
              <a:defRPr sz="3000">
                <a:solidFill>
                  <a:srgbClr val="F6F3E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 name="Google Shape;340;p76"/>
          <p:cNvSpPr txBox="1">
            <a:spLocks noGrp="1"/>
          </p:cNvSpPr>
          <p:nvPr>
            <p:ph type="body" idx="1"/>
          </p:nvPr>
        </p:nvSpPr>
        <p:spPr>
          <a:xfrm>
            <a:off x="329184" y="1817094"/>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76"/>
          <p:cNvSpPr txBox="1">
            <a:spLocks noGrp="1"/>
          </p:cNvSpPr>
          <p:nvPr>
            <p:ph type="body" idx="2"/>
          </p:nvPr>
        </p:nvSpPr>
        <p:spPr>
          <a:xfrm>
            <a:off x="329184" y="2440945"/>
            <a:ext cx="589788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76"/>
          <p:cNvSpPr>
            <a:spLocks noGrp="1"/>
          </p:cNvSpPr>
          <p:nvPr>
            <p:ph type="pic" idx="3"/>
          </p:nvPr>
        </p:nvSpPr>
        <p:spPr>
          <a:xfrm>
            <a:off x="6556916" y="0"/>
            <a:ext cx="5635083" cy="6858000"/>
          </a:xfrm>
          <a:prstGeom prst="rect">
            <a:avLst/>
          </a:prstGeom>
          <a:noFill/>
          <a:ln>
            <a:noFill/>
          </a:ln>
        </p:spPr>
      </p:sp>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6_3columns">
  <p:cSld name="16_3columns">
    <p:spTree>
      <p:nvGrpSpPr>
        <p:cNvPr id="1" name="Shape 343"/>
        <p:cNvGrpSpPr/>
        <p:nvPr/>
      </p:nvGrpSpPr>
      <p:grpSpPr>
        <a:xfrm>
          <a:off x="0" y="0"/>
          <a:ext cx="0" cy="0"/>
          <a:chOff x="0" y="0"/>
          <a:chExt cx="0" cy="0"/>
        </a:xfrm>
      </p:grpSpPr>
      <p:sp>
        <p:nvSpPr>
          <p:cNvPr id="344" name="Google Shape;344;p77"/>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5" name="Google Shape;345;p77"/>
          <p:cNvSpPr txBox="1">
            <a:spLocks noGrp="1"/>
          </p:cNvSpPr>
          <p:nvPr>
            <p:ph type="body" idx="1"/>
          </p:nvPr>
        </p:nvSpPr>
        <p:spPr>
          <a:xfrm>
            <a:off x="417443"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 name="Google Shape;346;p77"/>
          <p:cNvSpPr txBox="1">
            <a:spLocks noGrp="1"/>
          </p:cNvSpPr>
          <p:nvPr>
            <p:ph type="body" idx="2"/>
          </p:nvPr>
        </p:nvSpPr>
        <p:spPr>
          <a:xfrm>
            <a:off x="4414520"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77"/>
          <p:cNvSpPr txBox="1">
            <a:spLocks noGrp="1"/>
          </p:cNvSpPr>
          <p:nvPr>
            <p:ph type="body" idx="3"/>
          </p:nvPr>
        </p:nvSpPr>
        <p:spPr>
          <a:xfrm>
            <a:off x="8411597"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7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10_1 column, halfWidth wHeader, fullBleed img">
    <p:spTree>
      <p:nvGrpSpPr>
        <p:cNvPr id="1" name="Shape 38"/>
        <p:cNvGrpSpPr/>
        <p:nvPr/>
      </p:nvGrpSpPr>
      <p:grpSpPr>
        <a:xfrm>
          <a:off x="0" y="0"/>
          <a:ext cx="0" cy="0"/>
          <a:chOff x="0" y="0"/>
          <a:chExt cx="0" cy="0"/>
        </a:xfrm>
      </p:grpSpPr>
      <p:sp>
        <p:nvSpPr>
          <p:cNvPr id="39" name="Google Shape;39;p96"/>
          <p:cNvSpPr>
            <a:spLocks noGrp="1"/>
          </p:cNvSpPr>
          <p:nvPr>
            <p:ph type="pic" idx="2"/>
          </p:nvPr>
        </p:nvSpPr>
        <p:spPr>
          <a:xfrm>
            <a:off x="6556916" y="0"/>
            <a:ext cx="5635083" cy="6858000"/>
          </a:xfrm>
          <a:prstGeom prst="rect">
            <a:avLst/>
          </a:prstGeom>
          <a:noFill/>
          <a:ln>
            <a:noFill/>
          </a:ln>
        </p:spPr>
      </p:sp>
      <p:sp>
        <p:nvSpPr>
          <p:cNvPr id="40" name="Google Shape;40;p96"/>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96"/>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96"/>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6"/>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96"/>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7_3column, headers">
  <p:cSld name="17_3column, headers">
    <p:spTree>
      <p:nvGrpSpPr>
        <p:cNvPr id="1" name="Shape 349"/>
        <p:cNvGrpSpPr/>
        <p:nvPr/>
      </p:nvGrpSpPr>
      <p:grpSpPr>
        <a:xfrm>
          <a:off x="0" y="0"/>
          <a:ext cx="0" cy="0"/>
          <a:chOff x="0" y="0"/>
          <a:chExt cx="0" cy="0"/>
        </a:xfrm>
      </p:grpSpPr>
      <p:sp>
        <p:nvSpPr>
          <p:cNvPr id="350" name="Google Shape;350;p78"/>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1" name="Google Shape;351;p78"/>
          <p:cNvSpPr txBox="1">
            <a:spLocks noGrp="1"/>
          </p:cNvSpPr>
          <p:nvPr>
            <p:ph type="body" idx="1"/>
          </p:nvPr>
        </p:nvSpPr>
        <p:spPr>
          <a:xfrm>
            <a:off x="417443"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2" name="Google Shape;352;p78"/>
          <p:cNvSpPr txBox="1">
            <a:spLocks noGrp="1"/>
          </p:cNvSpPr>
          <p:nvPr>
            <p:ph type="body" idx="2"/>
          </p:nvPr>
        </p:nvSpPr>
        <p:spPr>
          <a:xfrm>
            <a:off x="417443"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p78"/>
          <p:cNvSpPr txBox="1">
            <a:spLocks noGrp="1"/>
          </p:cNvSpPr>
          <p:nvPr>
            <p:ph type="body" idx="3"/>
          </p:nvPr>
        </p:nvSpPr>
        <p:spPr>
          <a:xfrm>
            <a:off x="4414520"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4" name="Google Shape;354;p78"/>
          <p:cNvSpPr txBox="1">
            <a:spLocks noGrp="1"/>
          </p:cNvSpPr>
          <p:nvPr>
            <p:ph type="body" idx="4"/>
          </p:nvPr>
        </p:nvSpPr>
        <p:spPr>
          <a:xfrm>
            <a:off x="4414520"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 name="Google Shape;355;p78"/>
          <p:cNvSpPr txBox="1">
            <a:spLocks noGrp="1"/>
          </p:cNvSpPr>
          <p:nvPr>
            <p:ph type="body" idx="5"/>
          </p:nvPr>
        </p:nvSpPr>
        <p:spPr>
          <a:xfrm>
            <a:off x="8411596" y="1584315"/>
            <a:ext cx="3362917"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6" name="Google Shape;356;p78"/>
          <p:cNvSpPr txBox="1">
            <a:spLocks noGrp="1"/>
          </p:cNvSpPr>
          <p:nvPr>
            <p:ph type="body" idx="6"/>
          </p:nvPr>
        </p:nvSpPr>
        <p:spPr>
          <a:xfrm>
            <a:off x="8411596" y="2186199"/>
            <a:ext cx="3362917"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7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0_3column, intro">
  <p:cSld name="20_3column, intro">
    <p:spTree>
      <p:nvGrpSpPr>
        <p:cNvPr id="1" name="Shape 358"/>
        <p:cNvGrpSpPr/>
        <p:nvPr/>
      </p:nvGrpSpPr>
      <p:grpSpPr>
        <a:xfrm>
          <a:off x="0" y="0"/>
          <a:ext cx="0" cy="0"/>
          <a:chOff x="0" y="0"/>
          <a:chExt cx="0" cy="0"/>
        </a:xfrm>
      </p:grpSpPr>
      <p:sp>
        <p:nvSpPr>
          <p:cNvPr id="359" name="Google Shape;359;p79"/>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0" name="Google Shape;360;p79"/>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1">
                <a:solidFill>
                  <a:srgbClr val="971260"/>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 name="Google Shape;361;p79"/>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79"/>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79"/>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 name="Google Shape;364;p7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4_3column, panels">
  <p:cSld name="24_3column, panels">
    <p:spTree>
      <p:nvGrpSpPr>
        <p:cNvPr id="1" name="Shape 365"/>
        <p:cNvGrpSpPr/>
        <p:nvPr/>
      </p:nvGrpSpPr>
      <p:grpSpPr>
        <a:xfrm>
          <a:off x="0" y="0"/>
          <a:ext cx="0" cy="0"/>
          <a:chOff x="0" y="0"/>
          <a:chExt cx="0" cy="0"/>
        </a:xfrm>
      </p:grpSpPr>
      <p:sp>
        <p:nvSpPr>
          <p:cNvPr id="366" name="Google Shape;366;p80"/>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 name="Google Shape;367;p80"/>
          <p:cNvSpPr txBox="1">
            <a:spLocks noGrp="1"/>
          </p:cNvSpPr>
          <p:nvPr>
            <p:ph type="body" idx="1"/>
          </p:nvPr>
        </p:nvSpPr>
        <p:spPr>
          <a:xfrm>
            <a:off x="329184"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80"/>
          <p:cNvSpPr txBox="1">
            <a:spLocks noGrp="1"/>
          </p:cNvSpPr>
          <p:nvPr>
            <p:ph type="body" idx="2"/>
          </p:nvPr>
        </p:nvSpPr>
        <p:spPr>
          <a:xfrm>
            <a:off x="4221413"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80"/>
          <p:cNvSpPr txBox="1">
            <a:spLocks noGrp="1"/>
          </p:cNvSpPr>
          <p:nvPr>
            <p:ph type="body" idx="3"/>
          </p:nvPr>
        </p:nvSpPr>
        <p:spPr>
          <a:xfrm>
            <a:off x="8113643"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0" name="Google Shape;370;p80"/>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1_4 column">
  <p:cSld name="21_4 column">
    <p:spTree>
      <p:nvGrpSpPr>
        <p:cNvPr id="1" name="Shape 371"/>
        <p:cNvGrpSpPr/>
        <p:nvPr/>
      </p:nvGrpSpPr>
      <p:grpSpPr>
        <a:xfrm>
          <a:off x="0" y="0"/>
          <a:ext cx="0" cy="0"/>
          <a:chOff x="0" y="0"/>
          <a:chExt cx="0" cy="0"/>
        </a:xfrm>
      </p:grpSpPr>
      <p:sp>
        <p:nvSpPr>
          <p:cNvPr id="372" name="Google Shape;372;p81"/>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3" name="Google Shape;373;p81"/>
          <p:cNvSpPr txBox="1">
            <a:spLocks noGrp="1"/>
          </p:cNvSpPr>
          <p:nvPr>
            <p:ph type="body" idx="1"/>
          </p:nvPr>
        </p:nvSpPr>
        <p:spPr>
          <a:xfrm>
            <a:off x="417443"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81"/>
          <p:cNvSpPr txBox="1">
            <a:spLocks noGrp="1"/>
          </p:cNvSpPr>
          <p:nvPr>
            <p:ph type="body" idx="2"/>
          </p:nvPr>
        </p:nvSpPr>
        <p:spPr>
          <a:xfrm>
            <a:off x="3337516"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81"/>
          <p:cNvSpPr txBox="1">
            <a:spLocks noGrp="1"/>
          </p:cNvSpPr>
          <p:nvPr>
            <p:ph type="body" idx="3"/>
          </p:nvPr>
        </p:nvSpPr>
        <p:spPr>
          <a:xfrm>
            <a:off x="6257589"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6" name="Google Shape;376;p81"/>
          <p:cNvSpPr txBox="1">
            <a:spLocks noGrp="1"/>
          </p:cNvSpPr>
          <p:nvPr>
            <p:ph type="body" idx="4"/>
          </p:nvPr>
        </p:nvSpPr>
        <p:spPr>
          <a:xfrm>
            <a:off x="9177661"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7" name="Google Shape;377;p8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2_4 column, intro">
  <p:cSld name="22_4 column, intro">
    <p:spTree>
      <p:nvGrpSpPr>
        <p:cNvPr id="1" name="Shape 378"/>
        <p:cNvGrpSpPr/>
        <p:nvPr/>
      </p:nvGrpSpPr>
      <p:grpSpPr>
        <a:xfrm>
          <a:off x="0" y="0"/>
          <a:ext cx="0" cy="0"/>
          <a:chOff x="0" y="0"/>
          <a:chExt cx="0" cy="0"/>
        </a:xfrm>
      </p:grpSpPr>
      <p:sp>
        <p:nvSpPr>
          <p:cNvPr id="379" name="Google Shape;379;p82"/>
          <p:cNvSpPr/>
          <p:nvPr/>
        </p:nvSpPr>
        <p:spPr>
          <a:xfrm>
            <a:off x="0" y="0"/>
            <a:ext cx="12192000" cy="1006475"/>
          </a:xfrm>
          <a:prstGeom prst="rect">
            <a:avLst/>
          </a:prstGeom>
          <a:solidFill>
            <a:srgbClr val="971260"/>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0" name="Google Shape;380;p82"/>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1">
                <a:solidFill>
                  <a:srgbClr val="971260"/>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82"/>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p82"/>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82"/>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4" name="Google Shape;384;p82"/>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5" name="Google Shape;385;p8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3_3column, panels">
  <p:cSld name="23_3column, panels">
    <p:spTree>
      <p:nvGrpSpPr>
        <p:cNvPr id="1" name="Shape 386"/>
        <p:cNvGrpSpPr/>
        <p:nvPr/>
      </p:nvGrpSpPr>
      <p:grpSpPr>
        <a:xfrm>
          <a:off x="0" y="0"/>
          <a:ext cx="0" cy="0"/>
          <a:chOff x="0" y="0"/>
          <a:chExt cx="0" cy="0"/>
        </a:xfrm>
      </p:grpSpPr>
      <p:sp>
        <p:nvSpPr>
          <p:cNvPr id="387" name="Google Shape;387;p83"/>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83"/>
          <p:cNvSpPr txBox="1">
            <a:spLocks noGrp="1"/>
          </p:cNvSpPr>
          <p:nvPr>
            <p:ph type="body" idx="1"/>
          </p:nvPr>
        </p:nvSpPr>
        <p:spPr>
          <a:xfrm>
            <a:off x="329184"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83"/>
          <p:cNvSpPr txBox="1">
            <a:spLocks noGrp="1"/>
          </p:cNvSpPr>
          <p:nvPr>
            <p:ph type="body" idx="2"/>
          </p:nvPr>
        </p:nvSpPr>
        <p:spPr>
          <a:xfrm>
            <a:off x="3276291"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0" name="Google Shape;390;p83"/>
          <p:cNvSpPr txBox="1">
            <a:spLocks noGrp="1"/>
          </p:cNvSpPr>
          <p:nvPr>
            <p:ph type="body" idx="3"/>
          </p:nvPr>
        </p:nvSpPr>
        <p:spPr>
          <a:xfrm>
            <a:off x="6223398"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1" name="Google Shape;391;p8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p83"/>
          <p:cNvSpPr txBox="1">
            <a:spLocks noGrp="1"/>
          </p:cNvSpPr>
          <p:nvPr>
            <p:ph type="body" idx="4"/>
          </p:nvPr>
        </p:nvSpPr>
        <p:spPr>
          <a:xfrm>
            <a:off x="9170504"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6_3column, panels">
  <p:cSld name="26_3column, panels">
    <p:spTree>
      <p:nvGrpSpPr>
        <p:cNvPr id="1" name="Shape 393"/>
        <p:cNvGrpSpPr/>
        <p:nvPr/>
      </p:nvGrpSpPr>
      <p:grpSpPr>
        <a:xfrm>
          <a:off x="0" y="0"/>
          <a:ext cx="0" cy="0"/>
          <a:chOff x="0" y="0"/>
          <a:chExt cx="0" cy="0"/>
        </a:xfrm>
      </p:grpSpPr>
      <p:sp>
        <p:nvSpPr>
          <p:cNvPr id="394" name="Google Shape;394;p84"/>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5" name="Google Shape;395;p84"/>
          <p:cNvSpPr txBox="1">
            <a:spLocks noGrp="1"/>
          </p:cNvSpPr>
          <p:nvPr>
            <p:ph type="body" idx="1"/>
          </p:nvPr>
        </p:nvSpPr>
        <p:spPr>
          <a:xfrm>
            <a:off x="329184"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6" name="Google Shape;396;p84"/>
          <p:cNvSpPr txBox="1">
            <a:spLocks noGrp="1"/>
          </p:cNvSpPr>
          <p:nvPr>
            <p:ph type="body" idx="2"/>
          </p:nvPr>
        </p:nvSpPr>
        <p:spPr>
          <a:xfrm>
            <a:off x="3276291"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p84"/>
          <p:cNvSpPr txBox="1">
            <a:spLocks noGrp="1"/>
          </p:cNvSpPr>
          <p:nvPr>
            <p:ph type="body" idx="3"/>
          </p:nvPr>
        </p:nvSpPr>
        <p:spPr>
          <a:xfrm>
            <a:off x="6223398"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8" name="Google Shape;398;p8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9" name="Google Shape;399;p84"/>
          <p:cNvSpPr txBox="1">
            <a:spLocks noGrp="1"/>
          </p:cNvSpPr>
          <p:nvPr>
            <p:ph type="body" idx="4"/>
          </p:nvPr>
        </p:nvSpPr>
        <p:spPr>
          <a:xfrm>
            <a:off x="9170504"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0" name="Google Shape;400;p84"/>
          <p:cNvSpPr txBox="1">
            <a:spLocks noGrp="1"/>
          </p:cNvSpPr>
          <p:nvPr>
            <p:ph type="body" idx="5"/>
          </p:nvPr>
        </p:nvSpPr>
        <p:spPr>
          <a:xfrm>
            <a:off x="328613" y="1422400"/>
            <a:ext cx="11585575" cy="88106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2_4 column">
  <p:cSld name="22_4 column">
    <p:spTree>
      <p:nvGrpSpPr>
        <p:cNvPr id="1" name="Shape 401"/>
        <p:cNvGrpSpPr/>
        <p:nvPr/>
      </p:nvGrpSpPr>
      <p:grpSpPr>
        <a:xfrm>
          <a:off x="0" y="0"/>
          <a:ext cx="0" cy="0"/>
          <a:chOff x="0" y="0"/>
          <a:chExt cx="0" cy="0"/>
        </a:xfrm>
      </p:grpSpPr>
      <p:sp>
        <p:nvSpPr>
          <p:cNvPr id="402" name="Google Shape;402;p85"/>
          <p:cNvSpPr/>
          <p:nvPr/>
        </p:nvSpPr>
        <p:spPr>
          <a:xfrm>
            <a:off x="0" y="0"/>
            <a:ext cx="12192000" cy="1006475"/>
          </a:xfrm>
          <a:prstGeom prst="rect">
            <a:avLst/>
          </a:prstGeom>
          <a:solidFill>
            <a:srgbClr val="971260"/>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3" name="Google Shape;403;p85"/>
          <p:cNvSpPr txBox="1">
            <a:spLocks noGrp="1"/>
          </p:cNvSpPr>
          <p:nvPr>
            <p:ph type="body" idx="1"/>
          </p:nvPr>
        </p:nvSpPr>
        <p:spPr>
          <a:xfrm>
            <a:off x="32918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4" name="Google Shape;404;p85"/>
          <p:cNvSpPr txBox="1">
            <a:spLocks noGrp="1"/>
          </p:cNvSpPr>
          <p:nvPr>
            <p:ph type="body" idx="2"/>
          </p:nvPr>
        </p:nvSpPr>
        <p:spPr>
          <a:xfrm>
            <a:off x="4267200"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5" name="Google Shape;405;p85"/>
          <p:cNvSpPr txBox="1">
            <a:spLocks noGrp="1"/>
          </p:cNvSpPr>
          <p:nvPr>
            <p:ph type="body" idx="3"/>
          </p:nvPr>
        </p:nvSpPr>
        <p:spPr>
          <a:xfrm>
            <a:off x="825610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6" name="Google Shape;406;p85"/>
          <p:cNvSpPr txBox="1">
            <a:spLocks noGrp="1"/>
          </p:cNvSpPr>
          <p:nvPr>
            <p:ph type="body" idx="4"/>
          </p:nvPr>
        </p:nvSpPr>
        <p:spPr>
          <a:xfrm>
            <a:off x="32918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8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p85"/>
          <p:cNvSpPr txBox="1">
            <a:spLocks noGrp="1"/>
          </p:cNvSpPr>
          <p:nvPr>
            <p:ph type="body" idx="5"/>
          </p:nvPr>
        </p:nvSpPr>
        <p:spPr>
          <a:xfrm>
            <a:off x="4292644" y="4037188"/>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85"/>
          <p:cNvSpPr txBox="1">
            <a:spLocks noGrp="1"/>
          </p:cNvSpPr>
          <p:nvPr>
            <p:ph type="body" idx="6"/>
          </p:nvPr>
        </p:nvSpPr>
        <p:spPr>
          <a:xfrm>
            <a:off x="825610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3_4 Column, Headers">
  <p:cSld name="23_4 Column, Headers">
    <p:spTree>
      <p:nvGrpSpPr>
        <p:cNvPr id="1" name="Shape 410"/>
        <p:cNvGrpSpPr/>
        <p:nvPr/>
      </p:nvGrpSpPr>
      <p:grpSpPr>
        <a:xfrm>
          <a:off x="0" y="0"/>
          <a:ext cx="0" cy="0"/>
          <a:chOff x="0" y="0"/>
          <a:chExt cx="0" cy="0"/>
        </a:xfrm>
      </p:grpSpPr>
      <p:sp>
        <p:nvSpPr>
          <p:cNvPr id="411" name="Google Shape;411;p86"/>
          <p:cNvSpPr/>
          <p:nvPr/>
        </p:nvSpPr>
        <p:spPr>
          <a:xfrm>
            <a:off x="0" y="0"/>
            <a:ext cx="12192000" cy="1006475"/>
          </a:xfrm>
          <a:prstGeom prst="rect">
            <a:avLst/>
          </a:prstGeom>
          <a:solidFill>
            <a:srgbClr val="971260"/>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2" name="Google Shape;412;p86"/>
          <p:cNvSpPr txBox="1">
            <a:spLocks noGrp="1"/>
          </p:cNvSpPr>
          <p:nvPr>
            <p:ph type="body" idx="1"/>
          </p:nvPr>
        </p:nvSpPr>
        <p:spPr>
          <a:xfrm>
            <a:off x="417443"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3" name="Google Shape;413;p86"/>
          <p:cNvSpPr txBox="1">
            <a:spLocks noGrp="1"/>
          </p:cNvSpPr>
          <p:nvPr>
            <p:ph type="body" idx="2"/>
          </p:nvPr>
        </p:nvSpPr>
        <p:spPr>
          <a:xfrm>
            <a:off x="417443"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4" name="Google Shape;414;p86"/>
          <p:cNvSpPr txBox="1">
            <a:spLocks noGrp="1"/>
          </p:cNvSpPr>
          <p:nvPr>
            <p:ph type="body" idx="3"/>
          </p:nvPr>
        </p:nvSpPr>
        <p:spPr>
          <a:xfrm>
            <a:off x="3347054" y="1550449"/>
            <a:ext cx="2588223"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5" name="Google Shape;415;p86"/>
          <p:cNvSpPr txBox="1">
            <a:spLocks noGrp="1"/>
          </p:cNvSpPr>
          <p:nvPr>
            <p:ph type="body" idx="4"/>
          </p:nvPr>
        </p:nvSpPr>
        <p:spPr>
          <a:xfrm>
            <a:off x="3347054" y="2152333"/>
            <a:ext cx="2588223"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6" name="Google Shape;416;p86"/>
          <p:cNvSpPr txBox="1">
            <a:spLocks noGrp="1"/>
          </p:cNvSpPr>
          <p:nvPr>
            <p:ph type="body" idx="5"/>
          </p:nvPr>
        </p:nvSpPr>
        <p:spPr>
          <a:xfrm>
            <a:off x="6255380"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7" name="Google Shape;417;p86"/>
          <p:cNvSpPr txBox="1">
            <a:spLocks noGrp="1"/>
          </p:cNvSpPr>
          <p:nvPr>
            <p:ph type="body" idx="6"/>
          </p:nvPr>
        </p:nvSpPr>
        <p:spPr>
          <a:xfrm>
            <a:off x="6255380"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8" name="Google Shape;418;p86"/>
          <p:cNvSpPr txBox="1">
            <a:spLocks noGrp="1"/>
          </p:cNvSpPr>
          <p:nvPr>
            <p:ph type="body" idx="7"/>
          </p:nvPr>
        </p:nvSpPr>
        <p:spPr>
          <a:xfrm>
            <a:off x="9174849"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9" name="Google Shape;419;p86"/>
          <p:cNvSpPr txBox="1">
            <a:spLocks noGrp="1"/>
          </p:cNvSpPr>
          <p:nvPr>
            <p:ph type="body" idx="8"/>
          </p:nvPr>
        </p:nvSpPr>
        <p:spPr>
          <a:xfrm>
            <a:off x="9174849"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0" name="Google Shape;420;p8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5_Title Left, Picture Right" type="picTx">
  <p:cSld name="PICTURE_WITH_CAPTION_TEXT">
    <p:spTree>
      <p:nvGrpSpPr>
        <p:cNvPr id="1" name="Shape 421"/>
        <p:cNvGrpSpPr/>
        <p:nvPr/>
      </p:nvGrpSpPr>
      <p:grpSpPr>
        <a:xfrm>
          <a:off x="0" y="0"/>
          <a:ext cx="0" cy="0"/>
          <a:chOff x="0" y="0"/>
          <a:chExt cx="0" cy="0"/>
        </a:xfrm>
      </p:grpSpPr>
      <p:sp>
        <p:nvSpPr>
          <p:cNvPr id="422" name="Google Shape;422;p87"/>
          <p:cNvSpPr txBox="1">
            <a:spLocks noGrp="1"/>
          </p:cNvSpPr>
          <p:nvPr>
            <p:ph type="title"/>
          </p:nvPr>
        </p:nvSpPr>
        <p:spPr>
          <a:xfrm>
            <a:off x="839788" y="1041737"/>
            <a:ext cx="3932237" cy="101566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3" name="Google Shape;423;p87"/>
          <p:cNvSpPr txBox="1">
            <a:spLocks noGrp="1"/>
          </p:cNvSpPr>
          <p:nvPr>
            <p:ph type="body" idx="1"/>
          </p:nvPr>
        </p:nvSpPr>
        <p:spPr>
          <a:xfrm>
            <a:off x="839788" y="2260600"/>
            <a:ext cx="3932237"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4" name="Google Shape;424;p87"/>
          <p:cNvSpPr>
            <a:spLocks noGrp="1"/>
          </p:cNvSpPr>
          <p:nvPr>
            <p:ph type="pic" idx="2"/>
          </p:nvPr>
        </p:nvSpPr>
        <p:spPr>
          <a:xfrm>
            <a:off x="5183188" y="987425"/>
            <a:ext cx="6172200" cy="606833"/>
          </a:xfrm>
          <a:prstGeom prst="rect">
            <a:avLst/>
          </a:prstGeom>
          <a:noFill/>
          <a:ln>
            <a:noFill/>
          </a:ln>
        </p:spPr>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1_2column wHeaders">
  <p:cSld name="21_2column wHeaders">
    <p:spTree>
      <p:nvGrpSpPr>
        <p:cNvPr id="1" name="Shape 45"/>
        <p:cNvGrpSpPr/>
        <p:nvPr/>
      </p:nvGrpSpPr>
      <p:grpSpPr>
        <a:xfrm>
          <a:off x="0" y="0"/>
          <a:ext cx="0" cy="0"/>
          <a:chOff x="0" y="0"/>
          <a:chExt cx="0" cy="0"/>
        </a:xfrm>
      </p:grpSpPr>
      <p:sp>
        <p:nvSpPr>
          <p:cNvPr id="46" name="Google Shape;46;p36"/>
          <p:cNvSpPr txBox="1">
            <a:spLocks noGrp="1"/>
          </p:cNvSpPr>
          <p:nvPr>
            <p:ph type="body" idx="1"/>
          </p:nvPr>
        </p:nvSpPr>
        <p:spPr>
          <a:xfrm>
            <a:off x="5074920" y="350161"/>
            <a:ext cx="673946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2E6AA5"/>
              </a:buClr>
              <a:buSzPts val="240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Clr>
                <a:srgbClr val="1E1E2D"/>
              </a:buClr>
              <a:buSzPts val="2000"/>
              <a:buNone/>
              <a:defRPr sz="2000" b="1"/>
            </a:lvl2pPr>
            <a:lvl3pPr marL="1371600" lvl="2" indent="-228600" algn="l">
              <a:lnSpc>
                <a:spcPct val="90000"/>
              </a:lnSpc>
              <a:spcBef>
                <a:spcPts val="600"/>
              </a:spcBef>
              <a:spcAft>
                <a:spcPts val="0"/>
              </a:spcAft>
              <a:buClr>
                <a:srgbClr val="1E1E2D"/>
              </a:buClr>
              <a:buSzPts val="1800"/>
              <a:buNone/>
              <a:defRPr sz="1800" b="1"/>
            </a:lvl3pPr>
            <a:lvl4pPr marL="1828800" lvl="3" indent="-228600" algn="l">
              <a:lnSpc>
                <a:spcPct val="90000"/>
              </a:lnSpc>
              <a:spcBef>
                <a:spcPts val="600"/>
              </a:spcBef>
              <a:spcAft>
                <a:spcPts val="0"/>
              </a:spcAft>
              <a:buClr>
                <a:srgbClr val="1E1E2D"/>
              </a:buClr>
              <a:buSzPts val="1600"/>
              <a:buNone/>
              <a:defRPr sz="1600" b="1"/>
            </a:lvl4pPr>
            <a:lvl5pPr marL="2286000" lvl="4" indent="-228600" algn="l">
              <a:lnSpc>
                <a:spcPct val="90000"/>
              </a:lnSpc>
              <a:spcBef>
                <a:spcPts val="600"/>
              </a:spcBef>
              <a:spcAft>
                <a:spcPts val="0"/>
              </a:spcAft>
              <a:buClr>
                <a:srgbClr val="1E1E2D"/>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6"/>
          <p:cNvSpPr txBox="1">
            <a:spLocks noGrp="1"/>
          </p:cNvSpPr>
          <p:nvPr>
            <p:ph type="body" idx="2"/>
          </p:nvPr>
        </p:nvSpPr>
        <p:spPr>
          <a:xfrm>
            <a:off x="5074920" y="932452"/>
            <a:ext cx="6739467"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1E1E2D"/>
              </a:buClr>
              <a:buSzPts val="2200"/>
              <a:buNone/>
              <a:defRPr sz="2200"/>
            </a:lvl1pPr>
            <a:lvl2pPr marL="914400" lvl="1" indent="-355600" algn="l">
              <a:lnSpc>
                <a:spcPct val="90000"/>
              </a:lnSpc>
              <a:spcBef>
                <a:spcPts val="600"/>
              </a:spcBef>
              <a:spcAft>
                <a:spcPts val="0"/>
              </a:spcAft>
              <a:buClr>
                <a:srgbClr val="1E1E2D"/>
              </a:buClr>
              <a:buSzPts val="2000"/>
              <a:buChar char="•"/>
              <a:defRPr sz="2000"/>
            </a:lvl2pPr>
            <a:lvl3pPr marL="1371600" lvl="2" indent="-342900" algn="l">
              <a:lnSpc>
                <a:spcPct val="90000"/>
              </a:lnSpc>
              <a:spcBef>
                <a:spcPts val="600"/>
              </a:spcBef>
              <a:spcAft>
                <a:spcPts val="0"/>
              </a:spcAft>
              <a:buClr>
                <a:srgbClr val="1E1E2D"/>
              </a:buClr>
              <a:buSzPts val="1800"/>
              <a:buChar char="•"/>
              <a:defRPr sz="1800"/>
            </a:lvl3pPr>
            <a:lvl4pPr marL="1828800" lvl="3" indent="-342900" algn="l">
              <a:lnSpc>
                <a:spcPct val="90000"/>
              </a:lnSpc>
              <a:spcBef>
                <a:spcPts val="600"/>
              </a:spcBef>
              <a:spcAft>
                <a:spcPts val="0"/>
              </a:spcAft>
              <a:buClr>
                <a:srgbClr val="1E1E2D"/>
              </a:buClr>
              <a:buSzPts val="1800"/>
              <a:buChar char="•"/>
              <a:defRPr sz="1800"/>
            </a:lvl4pPr>
            <a:lvl5pPr marL="2286000" lvl="4" indent="-342900" algn="l">
              <a:lnSpc>
                <a:spcPct val="90000"/>
              </a:lnSpc>
              <a:spcBef>
                <a:spcPts val="600"/>
              </a:spcBef>
              <a:spcAft>
                <a:spcPts val="0"/>
              </a:spcAft>
              <a:buClr>
                <a:srgbClr val="1E1E2D"/>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6"/>
          <p:cNvSpPr/>
          <p:nvPr/>
        </p:nvSpPr>
        <p:spPr>
          <a:xfrm>
            <a:off x="-1" y="0"/>
            <a:ext cx="4707467" cy="6858000"/>
          </a:xfrm>
          <a:prstGeom prst="rect">
            <a:avLst/>
          </a:prstGeom>
          <a:solidFill>
            <a:schemeClr val="lt1"/>
          </a:solidFill>
          <a:ln>
            <a:noFill/>
          </a:ln>
          <a:effectLst>
            <a:outerShdw blurRad="355142" dist="38100" dir="5400000" algn="t" rotWithShape="0">
              <a:srgbClr val="000000">
                <a:alpha val="2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9" name="Google Shape;49;p36"/>
          <p:cNvSpPr txBox="1">
            <a:spLocks noGrp="1"/>
          </p:cNvSpPr>
          <p:nvPr>
            <p:ph type="title"/>
          </p:nvPr>
        </p:nvSpPr>
        <p:spPr>
          <a:xfrm>
            <a:off x="329183" y="350161"/>
            <a:ext cx="4069080" cy="193852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Clr>
                <a:srgbClr val="D14F97"/>
              </a:buClr>
              <a:buSzPts val="3000"/>
              <a:buFont typeface="Arial"/>
              <a:buNone/>
              <a:defRPr sz="3000"/>
            </a:lvl1pPr>
            <a:lvl2pPr lvl="1" algn="l">
              <a:lnSpc>
                <a:spcPct val="100000"/>
              </a:lnSpc>
              <a:spcBef>
                <a:spcPts val="0"/>
              </a:spcBef>
              <a:spcAft>
                <a:spcPts val="0"/>
              </a:spcAft>
              <a:buClr>
                <a:srgbClr val="D14F97"/>
              </a:buClr>
              <a:buSzPts val="1400"/>
              <a:buFont typeface="Arial"/>
              <a:buNone/>
              <a:defRPr/>
            </a:lvl2pPr>
            <a:lvl3pPr lvl="2" algn="l">
              <a:lnSpc>
                <a:spcPct val="100000"/>
              </a:lnSpc>
              <a:spcBef>
                <a:spcPts val="0"/>
              </a:spcBef>
              <a:spcAft>
                <a:spcPts val="0"/>
              </a:spcAft>
              <a:buClr>
                <a:srgbClr val="D14F97"/>
              </a:buClr>
              <a:buSzPts val="1400"/>
              <a:buFont typeface="Arial"/>
              <a:buNone/>
              <a:defRPr/>
            </a:lvl3pPr>
            <a:lvl4pPr lvl="3" algn="l">
              <a:lnSpc>
                <a:spcPct val="100000"/>
              </a:lnSpc>
              <a:spcBef>
                <a:spcPts val="0"/>
              </a:spcBef>
              <a:spcAft>
                <a:spcPts val="0"/>
              </a:spcAft>
              <a:buClr>
                <a:srgbClr val="D14F97"/>
              </a:buClr>
              <a:buSzPts val="1400"/>
              <a:buFont typeface="Arial"/>
              <a:buNone/>
              <a:defRPr/>
            </a:lvl4pPr>
            <a:lvl5pPr lvl="4" algn="l">
              <a:lnSpc>
                <a:spcPct val="100000"/>
              </a:lnSpc>
              <a:spcBef>
                <a:spcPts val="0"/>
              </a:spcBef>
              <a:spcAft>
                <a:spcPts val="0"/>
              </a:spcAft>
              <a:buClr>
                <a:srgbClr val="D14F97"/>
              </a:buClr>
              <a:buSzPts val="1400"/>
              <a:buFont typeface="Arial"/>
              <a:buNone/>
              <a:defRPr/>
            </a:lvl5pPr>
            <a:lvl6pPr lvl="5" algn="l">
              <a:lnSpc>
                <a:spcPct val="100000"/>
              </a:lnSpc>
              <a:spcBef>
                <a:spcPts val="0"/>
              </a:spcBef>
              <a:spcAft>
                <a:spcPts val="0"/>
              </a:spcAft>
              <a:buClr>
                <a:srgbClr val="D14F97"/>
              </a:buClr>
              <a:buSzPts val="1400"/>
              <a:buFont typeface="Arial"/>
              <a:buNone/>
              <a:defRPr/>
            </a:lvl6pPr>
            <a:lvl7pPr lvl="6" algn="l">
              <a:lnSpc>
                <a:spcPct val="100000"/>
              </a:lnSpc>
              <a:spcBef>
                <a:spcPts val="0"/>
              </a:spcBef>
              <a:spcAft>
                <a:spcPts val="0"/>
              </a:spcAft>
              <a:buClr>
                <a:srgbClr val="D14F97"/>
              </a:buClr>
              <a:buSzPts val="1400"/>
              <a:buFont typeface="Arial"/>
              <a:buNone/>
              <a:defRPr/>
            </a:lvl7pPr>
            <a:lvl8pPr lvl="7" algn="l">
              <a:lnSpc>
                <a:spcPct val="100000"/>
              </a:lnSpc>
              <a:spcBef>
                <a:spcPts val="0"/>
              </a:spcBef>
              <a:spcAft>
                <a:spcPts val="0"/>
              </a:spcAft>
              <a:buClr>
                <a:srgbClr val="D14F97"/>
              </a:buClr>
              <a:buSzPts val="1400"/>
              <a:buFont typeface="Arial"/>
              <a:buNone/>
              <a:defRPr/>
            </a:lvl8pPr>
            <a:lvl9pPr lvl="8" algn="l">
              <a:lnSpc>
                <a:spcPct val="100000"/>
              </a:lnSpc>
              <a:spcBef>
                <a:spcPts val="0"/>
              </a:spcBef>
              <a:spcAft>
                <a:spcPts val="0"/>
              </a:spcAft>
              <a:buClr>
                <a:srgbClr val="D14F97"/>
              </a:buClr>
              <a:buSzPts val="1400"/>
              <a:buFont typeface="Arial"/>
              <a:buNone/>
              <a:defRPr/>
            </a:lvl9pPr>
          </a:lstStyle>
          <a:p>
            <a:endParaRPr/>
          </a:p>
        </p:txBody>
      </p:sp>
      <p:sp>
        <p:nvSpPr>
          <p:cNvPr id="50" name="Google Shape;50;p36"/>
          <p:cNvSpPr txBox="1">
            <a:spLocks noGrp="1"/>
          </p:cNvSpPr>
          <p:nvPr>
            <p:ph type="body" idx="3"/>
          </p:nvPr>
        </p:nvSpPr>
        <p:spPr>
          <a:xfrm>
            <a:off x="5074920" y="4026154"/>
            <a:ext cx="4409710"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2E6AA5"/>
              </a:buClr>
              <a:buSzPts val="240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Clr>
                <a:srgbClr val="1E1E2D"/>
              </a:buClr>
              <a:buSzPts val="2000"/>
              <a:buNone/>
              <a:defRPr sz="2000" b="1"/>
            </a:lvl2pPr>
            <a:lvl3pPr marL="1371600" lvl="2" indent="-228600" algn="l">
              <a:lnSpc>
                <a:spcPct val="90000"/>
              </a:lnSpc>
              <a:spcBef>
                <a:spcPts val="600"/>
              </a:spcBef>
              <a:spcAft>
                <a:spcPts val="0"/>
              </a:spcAft>
              <a:buClr>
                <a:srgbClr val="1E1E2D"/>
              </a:buClr>
              <a:buSzPts val="1800"/>
              <a:buNone/>
              <a:defRPr sz="1800" b="1"/>
            </a:lvl3pPr>
            <a:lvl4pPr marL="1828800" lvl="3" indent="-228600" algn="l">
              <a:lnSpc>
                <a:spcPct val="90000"/>
              </a:lnSpc>
              <a:spcBef>
                <a:spcPts val="600"/>
              </a:spcBef>
              <a:spcAft>
                <a:spcPts val="0"/>
              </a:spcAft>
              <a:buClr>
                <a:srgbClr val="1E1E2D"/>
              </a:buClr>
              <a:buSzPts val="1600"/>
              <a:buNone/>
              <a:defRPr sz="1600" b="1"/>
            </a:lvl4pPr>
            <a:lvl5pPr marL="2286000" lvl="4" indent="-228600" algn="l">
              <a:lnSpc>
                <a:spcPct val="90000"/>
              </a:lnSpc>
              <a:spcBef>
                <a:spcPts val="600"/>
              </a:spcBef>
              <a:spcAft>
                <a:spcPts val="0"/>
              </a:spcAft>
              <a:buClr>
                <a:srgbClr val="1E1E2D"/>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6"/>
          <p:cNvSpPr txBox="1">
            <a:spLocks noGrp="1"/>
          </p:cNvSpPr>
          <p:nvPr>
            <p:ph type="body" idx="4"/>
          </p:nvPr>
        </p:nvSpPr>
        <p:spPr>
          <a:xfrm>
            <a:off x="5074920" y="4608445"/>
            <a:ext cx="4409711"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1E1E2D"/>
              </a:buClr>
              <a:buSzPts val="2200"/>
              <a:buNone/>
              <a:defRPr sz="2200"/>
            </a:lvl1pPr>
            <a:lvl2pPr marL="914400" lvl="1" indent="-355600" algn="l">
              <a:lnSpc>
                <a:spcPct val="90000"/>
              </a:lnSpc>
              <a:spcBef>
                <a:spcPts val="600"/>
              </a:spcBef>
              <a:spcAft>
                <a:spcPts val="0"/>
              </a:spcAft>
              <a:buClr>
                <a:srgbClr val="1E1E2D"/>
              </a:buClr>
              <a:buSzPts val="2000"/>
              <a:buChar char="•"/>
              <a:defRPr sz="2000"/>
            </a:lvl2pPr>
            <a:lvl3pPr marL="1371600" lvl="2" indent="-342900" algn="l">
              <a:lnSpc>
                <a:spcPct val="90000"/>
              </a:lnSpc>
              <a:spcBef>
                <a:spcPts val="600"/>
              </a:spcBef>
              <a:spcAft>
                <a:spcPts val="0"/>
              </a:spcAft>
              <a:buClr>
                <a:srgbClr val="1E1E2D"/>
              </a:buClr>
              <a:buSzPts val="1800"/>
              <a:buChar char="•"/>
              <a:defRPr sz="1800"/>
            </a:lvl3pPr>
            <a:lvl4pPr marL="1828800" lvl="3" indent="-342900" algn="l">
              <a:lnSpc>
                <a:spcPct val="90000"/>
              </a:lnSpc>
              <a:spcBef>
                <a:spcPts val="600"/>
              </a:spcBef>
              <a:spcAft>
                <a:spcPts val="0"/>
              </a:spcAft>
              <a:buClr>
                <a:srgbClr val="1E1E2D"/>
              </a:buClr>
              <a:buSzPts val="1800"/>
              <a:buChar char="•"/>
              <a:defRPr sz="1800"/>
            </a:lvl4pPr>
            <a:lvl5pPr marL="2286000" lvl="4" indent="-342900" algn="l">
              <a:lnSpc>
                <a:spcPct val="90000"/>
              </a:lnSpc>
              <a:spcBef>
                <a:spcPts val="600"/>
              </a:spcBef>
              <a:spcAft>
                <a:spcPts val="0"/>
              </a:spcAft>
              <a:buClr>
                <a:srgbClr val="1E1E2D"/>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6_Split Horizontal, text, picture">
  <p:cSld name="26_Split Horizontal, text, picture">
    <p:spTree>
      <p:nvGrpSpPr>
        <p:cNvPr id="1" name="Shape 425"/>
        <p:cNvGrpSpPr/>
        <p:nvPr/>
      </p:nvGrpSpPr>
      <p:grpSpPr>
        <a:xfrm>
          <a:off x="0" y="0"/>
          <a:ext cx="0" cy="0"/>
          <a:chOff x="0" y="0"/>
          <a:chExt cx="0" cy="0"/>
        </a:xfrm>
      </p:grpSpPr>
      <p:sp>
        <p:nvSpPr>
          <p:cNvPr id="426" name="Google Shape;426;p88"/>
          <p:cNvSpPr/>
          <p:nvPr/>
        </p:nvSpPr>
        <p:spPr>
          <a:xfrm rot="5400000">
            <a:off x="5951537" y="-3273424"/>
            <a:ext cx="288925" cy="12192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7" name="Google Shape;427;p88"/>
          <p:cNvSpPr/>
          <p:nvPr/>
        </p:nvSpPr>
        <p:spPr>
          <a:xfrm>
            <a:off x="0" y="0"/>
            <a:ext cx="12192000" cy="1006475"/>
          </a:xfrm>
          <a:prstGeom prst="rect">
            <a:avLst/>
          </a:prstGeom>
          <a:solidFill>
            <a:schemeClr val="lt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8" name="Google Shape;428;p88"/>
          <p:cNvSpPr>
            <a:spLocks noGrp="1"/>
          </p:cNvSpPr>
          <p:nvPr>
            <p:ph type="pic" idx="2"/>
          </p:nvPr>
        </p:nvSpPr>
        <p:spPr>
          <a:xfrm>
            <a:off x="0" y="2677887"/>
            <a:ext cx="12192000" cy="4180114"/>
          </a:xfrm>
          <a:prstGeom prst="rect">
            <a:avLst/>
          </a:prstGeom>
          <a:noFill/>
          <a:ln>
            <a:noFill/>
          </a:ln>
        </p:spPr>
      </p:sp>
      <p:sp>
        <p:nvSpPr>
          <p:cNvPr id="429" name="Google Shape;429;p88"/>
          <p:cNvSpPr txBox="1">
            <a:spLocks noGrp="1"/>
          </p:cNvSpPr>
          <p:nvPr>
            <p:ph type="title"/>
          </p:nvPr>
        </p:nvSpPr>
        <p:spPr>
          <a:xfrm>
            <a:off x="329184" y="246888"/>
            <a:ext cx="10374086"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0" name="Google Shape;430;p88"/>
          <p:cNvSpPr txBox="1">
            <a:spLocks noGrp="1"/>
          </p:cNvSpPr>
          <p:nvPr>
            <p:ph type="body" idx="1"/>
          </p:nvPr>
        </p:nvSpPr>
        <p:spPr>
          <a:xfrm>
            <a:off x="329184" y="1353312"/>
            <a:ext cx="11604172"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240"/>
              <a:buNone/>
              <a:defRPr sz="16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7_title only">
  <p:cSld name="27_title only">
    <p:spTree>
      <p:nvGrpSpPr>
        <p:cNvPr id="1" name="Shape 431"/>
        <p:cNvGrpSpPr/>
        <p:nvPr/>
      </p:nvGrpSpPr>
      <p:grpSpPr>
        <a:xfrm>
          <a:off x="0" y="0"/>
          <a:ext cx="0" cy="0"/>
          <a:chOff x="0" y="0"/>
          <a:chExt cx="0" cy="0"/>
        </a:xfrm>
      </p:grpSpPr>
      <p:sp>
        <p:nvSpPr>
          <p:cNvPr id="432" name="Google Shape;432;p89"/>
          <p:cNvSpPr/>
          <p:nvPr/>
        </p:nvSpPr>
        <p:spPr>
          <a:xfrm>
            <a:off x="0" y="0"/>
            <a:ext cx="12192000" cy="1006475"/>
          </a:xfrm>
          <a:prstGeom prst="rect">
            <a:avLst/>
          </a:prstGeom>
          <a:solidFill>
            <a:srgbClr val="971260"/>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3" name="Google Shape;433;p8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8_title only, noPanel" type="titleOnly">
  <p:cSld name="TITLE_ONLY">
    <p:spTree>
      <p:nvGrpSpPr>
        <p:cNvPr id="1" name="Shape 434"/>
        <p:cNvGrpSpPr/>
        <p:nvPr/>
      </p:nvGrpSpPr>
      <p:grpSpPr>
        <a:xfrm>
          <a:off x="0" y="0"/>
          <a:ext cx="0" cy="0"/>
          <a:chOff x="0" y="0"/>
          <a:chExt cx="0" cy="0"/>
        </a:xfrm>
      </p:grpSpPr>
      <p:sp>
        <p:nvSpPr>
          <p:cNvPr id="435" name="Google Shape;435;p90"/>
          <p:cNvSpPr txBox="1">
            <a:spLocks noGrp="1"/>
          </p:cNvSpPr>
          <p:nvPr>
            <p:ph type="title"/>
          </p:nvPr>
        </p:nvSpPr>
        <p:spPr>
          <a:xfrm>
            <a:off x="329184" y="243708"/>
            <a:ext cx="1143515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9_blank" type="blank">
  <p:cSld name="BLANK">
    <p:spTree>
      <p:nvGrpSpPr>
        <p:cNvPr id="1" name="Shape 436"/>
        <p:cNvGrpSpPr/>
        <p:nvPr/>
      </p:nvGrpSpPr>
      <p:grpSpPr>
        <a:xfrm>
          <a:off x="0" y="0"/>
          <a:ext cx="0" cy="0"/>
          <a:chOff x="0" y="0"/>
          <a:chExt cx="0" cy="0"/>
        </a:xfrm>
      </p:grpSpPr>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0_quote green">
  <p:cSld name="30_quote green">
    <p:spTree>
      <p:nvGrpSpPr>
        <p:cNvPr id="1" name="Shape 437"/>
        <p:cNvGrpSpPr/>
        <p:nvPr/>
      </p:nvGrpSpPr>
      <p:grpSpPr>
        <a:xfrm>
          <a:off x="0" y="0"/>
          <a:ext cx="0" cy="0"/>
          <a:chOff x="0" y="0"/>
          <a:chExt cx="0" cy="0"/>
        </a:xfrm>
      </p:grpSpPr>
      <p:sp>
        <p:nvSpPr>
          <p:cNvPr id="438" name="Google Shape;438;p92"/>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9" name="Google Shape;439;p92"/>
          <p:cNvSpPr txBox="1">
            <a:spLocks noGrp="1"/>
          </p:cNvSpPr>
          <p:nvPr>
            <p:ph type="body" idx="2"/>
          </p:nvPr>
        </p:nvSpPr>
        <p:spPr>
          <a:xfrm>
            <a:off x="2253342" y="768350"/>
            <a:ext cx="8349343" cy="2157898"/>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971260"/>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0" name="Google Shape;440;p92"/>
          <p:cNvPicPr preferRelativeResize="0"/>
          <p:nvPr/>
        </p:nvPicPr>
        <p:blipFill rotWithShape="1">
          <a:blip r:embed="rId2">
            <a:alphaModFix/>
          </a:blip>
          <a:srcRect/>
          <a:stretch/>
        </p:blipFill>
        <p:spPr>
          <a:xfrm>
            <a:off x="614965" y="669271"/>
            <a:ext cx="1162319" cy="1162319"/>
          </a:xfrm>
          <a:prstGeom prst="rect">
            <a:avLst/>
          </a:prstGeom>
          <a:noFill/>
          <a:ln>
            <a:noFill/>
          </a:ln>
        </p:spPr>
      </p:pic>
    </p:spTree>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1_Quote" type="secHead">
  <p:cSld name="SECTION_HEADER">
    <p:spTree>
      <p:nvGrpSpPr>
        <p:cNvPr id="1" name="Shape 441"/>
        <p:cNvGrpSpPr/>
        <p:nvPr/>
      </p:nvGrpSpPr>
      <p:grpSpPr>
        <a:xfrm>
          <a:off x="0" y="0"/>
          <a:ext cx="0" cy="0"/>
          <a:chOff x="0" y="0"/>
          <a:chExt cx="0" cy="0"/>
        </a:xfrm>
      </p:grpSpPr>
      <p:sp>
        <p:nvSpPr>
          <p:cNvPr id="442" name="Google Shape;442;p93"/>
          <p:cNvSpPr txBox="1">
            <a:spLocks noGrp="1"/>
          </p:cNvSpPr>
          <p:nvPr>
            <p:ph type="title"/>
          </p:nvPr>
        </p:nvSpPr>
        <p:spPr>
          <a:xfrm>
            <a:off x="1674541" y="780744"/>
            <a:ext cx="8842918" cy="776945"/>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3" name="Google Shape;443;p93"/>
          <p:cNvSpPr txBox="1">
            <a:spLocks noGrp="1"/>
          </p:cNvSpPr>
          <p:nvPr>
            <p:ph type="body" idx="1"/>
          </p:nvPr>
        </p:nvSpPr>
        <p:spPr>
          <a:xfrm>
            <a:off x="831850" y="1686000"/>
            <a:ext cx="10515600" cy="496098"/>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a:solidFill>
                  <a:schemeClr val="dk1"/>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444"/>
        <p:cNvGrpSpPr/>
        <p:nvPr/>
      </p:nvGrpSpPr>
      <p:grpSpPr>
        <a:xfrm>
          <a:off x="0" y="0"/>
          <a:ext cx="0" cy="0"/>
          <a:chOff x="0" y="0"/>
          <a:chExt cx="0" cy="0"/>
        </a:xfrm>
      </p:grpSpPr>
      <p:pic>
        <p:nvPicPr>
          <p:cNvPr id="445" name="Google Shape;445;p94"/>
          <p:cNvPicPr preferRelativeResize="0"/>
          <p:nvPr/>
        </p:nvPicPr>
        <p:blipFill rotWithShape="1">
          <a:blip r:embed="rId2">
            <a:alphaModFix/>
          </a:blip>
          <a:srcRect l="4" t="24107" r="898"/>
          <a:stretch/>
        </p:blipFill>
        <p:spPr>
          <a:xfrm>
            <a:off x="-40708" y="0"/>
            <a:ext cx="12232707" cy="6858000"/>
          </a:xfrm>
          <a:prstGeom prst="rect">
            <a:avLst/>
          </a:prstGeom>
          <a:noFill/>
          <a:ln>
            <a:noFill/>
          </a:ln>
        </p:spPr>
      </p:pic>
      <p:sp>
        <p:nvSpPr>
          <p:cNvPr id="446" name="Google Shape;446;p94"/>
          <p:cNvSpPr/>
          <p:nvPr/>
        </p:nvSpPr>
        <p:spPr>
          <a:xfrm>
            <a:off x="616226" y="576470"/>
            <a:ext cx="10873409" cy="5645426"/>
          </a:xfrm>
          <a:prstGeom prst="rect">
            <a:avLst/>
          </a:prstGeom>
          <a:solidFill>
            <a:srgbClr val="F6F3EB"/>
          </a:solidFill>
          <a:ln>
            <a:noFill/>
          </a:ln>
          <a:effectLst>
            <a:outerShdw blurRad="209195"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7" name="Google Shape;447;p94"/>
          <p:cNvPicPr preferRelativeResize="0"/>
          <p:nvPr/>
        </p:nvPicPr>
        <p:blipFill rotWithShape="1">
          <a:blip r:embed="rId3">
            <a:alphaModFix/>
          </a:blip>
          <a:srcRect/>
          <a:stretch/>
        </p:blipFill>
        <p:spPr>
          <a:xfrm>
            <a:off x="1546225" y="2543338"/>
            <a:ext cx="4859385" cy="914400"/>
          </a:xfrm>
          <a:prstGeom prst="rect">
            <a:avLst/>
          </a:prstGeom>
          <a:noFill/>
          <a:ln>
            <a:noFill/>
          </a:ln>
        </p:spPr>
      </p:pic>
      <p:grpSp>
        <p:nvGrpSpPr>
          <p:cNvPr id="448" name="Google Shape;448;p94"/>
          <p:cNvGrpSpPr/>
          <p:nvPr/>
        </p:nvGrpSpPr>
        <p:grpSpPr>
          <a:xfrm>
            <a:off x="7258050" y="1809750"/>
            <a:ext cx="2705100" cy="2705100"/>
            <a:chOff x="7258050" y="2057400"/>
            <a:chExt cx="2705100" cy="2705100"/>
          </a:xfrm>
        </p:grpSpPr>
        <p:sp>
          <p:nvSpPr>
            <p:cNvPr id="449" name="Google Shape;449;p94"/>
            <p:cNvSpPr/>
            <p:nvPr/>
          </p:nvSpPr>
          <p:spPr>
            <a:xfrm>
              <a:off x="7258050" y="2057400"/>
              <a:ext cx="2705100" cy="2705100"/>
            </a:xfrm>
            <a:prstGeom prst="rect">
              <a:avLst/>
            </a:prstGeom>
            <a:solidFill>
              <a:schemeClr val="lt1"/>
            </a:solidFill>
            <a:ln>
              <a:noFill/>
            </a:ln>
            <a:effectLst>
              <a:outerShdw blurRad="254000" dist="1270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0" name="Google Shape;450;p94"/>
            <p:cNvSpPr txBox="1"/>
            <p:nvPr/>
          </p:nvSpPr>
          <p:spPr>
            <a:xfrm>
              <a:off x="7774921" y="2329150"/>
              <a:ext cx="167135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Arial"/>
                  <a:ea typeface="Arial"/>
                  <a:cs typeface="Arial"/>
                  <a:sym typeface="Arial"/>
                </a:rPr>
                <a:t>Developed by</a:t>
              </a:r>
              <a:endParaRPr sz="1400" b="0" i="0" u="none" strike="noStrike" cap="none">
                <a:solidFill>
                  <a:srgbClr val="000000"/>
                </a:solidFill>
                <a:latin typeface="Arial"/>
                <a:ea typeface="Arial"/>
                <a:cs typeface="Arial"/>
                <a:sym typeface="Arial"/>
              </a:endParaRPr>
            </a:p>
          </p:txBody>
        </p:sp>
        <p:pic>
          <p:nvPicPr>
            <p:cNvPr id="451" name="Google Shape;451;p94"/>
            <p:cNvPicPr preferRelativeResize="0"/>
            <p:nvPr/>
          </p:nvPicPr>
          <p:blipFill rotWithShape="1">
            <a:blip r:embed="rId4">
              <a:alphaModFix/>
            </a:blip>
            <a:srcRect l="15178" t="11123" r="13594" b="10873"/>
            <a:stretch/>
          </p:blipFill>
          <p:spPr>
            <a:xfrm>
              <a:off x="8059903" y="2965116"/>
              <a:ext cx="1178150" cy="1302150"/>
            </a:xfrm>
            <a:prstGeom prst="rect">
              <a:avLst/>
            </a:prstGeom>
            <a:noFill/>
            <a:ln>
              <a:noFill/>
            </a:ln>
          </p:spPr>
        </p:pic>
      </p:gr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8_1 column, halfWidth wHeader, fullBleed img">
  <p:cSld name="8_1 column, halfWidth wHeader, fullBleed img">
    <p:spTree>
      <p:nvGrpSpPr>
        <p:cNvPr id="1" name="Shape 52"/>
        <p:cNvGrpSpPr/>
        <p:nvPr/>
      </p:nvGrpSpPr>
      <p:grpSpPr>
        <a:xfrm>
          <a:off x="0" y="0"/>
          <a:ext cx="0" cy="0"/>
          <a:chOff x="0" y="0"/>
          <a:chExt cx="0" cy="0"/>
        </a:xfrm>
      </p:grpSpPr>
      <p:sp>
        <p:nvSpPr>
          <p:cNvPr id="53" name="Google Shape;53;p37"/>
          <p:cNvSpPr>
            <a:spLocks noGrp="1"/>
          </p:cNvSpPr>
          <p:nvPr>
            <p:ph type="pic" idx="2"/>
          </p:nvPr>
        </p:nvSpPr>
        <p:spPr>
          <a:xfrm>
            <a:off x="3243352" y="0"/>
            <a:ext cx="9537371" cy="6858000"/>
          </a:xfrm>
          <a:prstGeom prst="rect">
            <a:avLst/>
          </a:prstGeom>
          <a:noFill/>
          <a:ln>
            <a:noFill/>
          </a:ln>
        </p:spPr>
      </p:sp>
      <p:sp>
        <p:nvSpPr>
          <p:cNvPr id="54" name="Google Shape;54;p37"/>
          <p:cNvSpPr/>
          <p:nvPr/>
        </p:nvSpPr>
        <p:spPr>
          <a:xfrm>
            <a:off x="1" y="0"/>
            <a:ext cx="3245128" cy="6858000"/>
          </a:xfrm>
          <a:prstGeom prst="rect">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 name="Google Shape;55;p37"/>
          <p:cNvSpPr txBox="1">
            <a:spLocks noGrp="1"/>
          </p:cNvSpPr>
          <p:nvPr>
            <p:ph type="title"/>
          </p:nvPr>
        </p:nvSpPr>
        <p:spPr>
          <a:xfrm>
            <a:off x="412471" y="1440493"/>
            <a:ext cx="2418411" cy="2520750"/>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56"/>
        <p:cNvGrpSpPr/>
        <p:nvPr/>
      </p:nvGrpSpPr>
      <p:grpSpPr>
        <a:xfrm>
          <a:off x="0" y="0"/>
          <a:ext cx="0" cy="0"/>
          <a:chOff x="0" y="0"/>
          <a:chExt cx="0" cy="0"/>
        </a:xfrm>
      </p:grpSpPr>
      <p:pic>
        <p:nvPicPr>
          <p:cNvPr id="57" name="Google Shape;57;p38"/>
          <p:cNvPicPr preferRelativeResize="0"/>
          <p:nvPr/>
        </p:nvPicPr>
        <p:blipFill rotWithShape="1">
          <a:blip r:embed="rId2">
            <a:alphaModFix/>
          </a:blip>
          <a:srcRect l="4" t="24107" r="898"/>
          <a:stretch/>
        </p:blipFill>
        <p:spPr>
          <a:xfrm>
            <a:off x="-40708" y="0"/>
            <a:ext cx="12232707" cy="6858000"/>
          </a:xfrm>
          <a:prstGeom prst="rect">
            <a:avLst/>
          </a:prstGeom>
          <a:noFill/>
          <a:ln>
            <a:noFill/>
          </a:ln>
        </p:spPr>
      </p:pic>
      <p:sp>
        <p:nvSpPr>
          <p:cNvPr id="58" name="Google Shape;58;p38"/>
          <p:cNvSpPr/>
          <p:nvPr/>
        </p:nvSpPr>
        <p:spPr>
          <a:xfrm>
            <a:off x="616226" y="576470"/>
            <a:ext cx="10873409" cy="5645426"/>
          </a:xfrm>
          <a:prstGeom prst="rect">
            <a:avLst/>
          </a:prstGeom>
          <a:solidFill>
            <a:srgbClr val="F6F3EB"/>
          </a:solidFill>
          <a:ln>
            <a:noFill/>
          </a:ln>
          <a:effectLst>
            <a:outerShdw blurRad="209195"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9" name="Google Shape;59;p38"/>
          <p:cNvPicPr preferRelativeResize="0"/>
          <p:nvPr/>
        </p:nvPicPr>
        <p:blipFill rotWithShape="1">
          <a:blip r:embed="rId3">
            <a:alphaModFix/>
          </a:blip>
          <a:srcRect/>
          <a:stretch/>
        </p:blipFill>
        <p:spPr>
          <a:xfrm>
            <a:off x="1546225" y="2543338"/>
            <a:ext cx="4859385" cy="914400"/>
          </a:xfrm>
          <a:prstGeom prst="rect">
            <a:avLst/>
          </a:prstGeom>
          <a:noFill/>
          <a:ln>
            <a:noFill/>
          </a:ln>
        </p:spPr>
      </p:pic>
      <p:grpSp>
        <p:nvGrpSpPr>
          <p:cNvPr id="60" name="Google Shape;60;p38"/>
          <p:cNvGrpSpPr/>
          <p:nvPr/>
        </p:nvGrpSpPr>
        <p:grpSpPr>
          <a:xfrm>
            <a:off x="7258050" y="1809750"/>
            <a:ext cx="2705100" cy="2705100"/>
            <a:chOff x="7258050" y="2057400"/>
            <a:chExt cx="2705100" cy="2705100"/>
          </a:xfrm>
        </p:grpSpPr>
        <p:sp>
          <p:nvSpPr>
            <p:cNvPr id="61" name="Google Shape;61;p38"/>
            <p:cNvSpPr/>
            <p:nvPr/>
          </p:nvSpPr>
          <p:spPr>
            <a:xfrm>
              <a:off x="7258050" y="2057400"/>
              <a:ext cx="2705100" cy="2705100"/>
            </a:xfrm>
            <a:prstGeom prst="rect">
              <a:avLst/>
            </a:prstGeom>
            <a:solidFill>
              <a:schemeClr val="lt1"/>
            </a:solidFill>
            <a:ln>
              <a:noFill/>
            </a:ln>
            <a:effectLst>
              <a:outerShdw blurRad="254000" dist="1270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38"/>
            <p:cNvSpPr txBox="1"/>
            <p:nvPr/>
          </p:nvSpPr>
          <p:spPr>
            <a:xfrm>
              <a:off x="7774921" y="2329150"/>
              <a:ext cx="167135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Arial"/>
                  <a:ea typeface="Arial"/>
                  <a:cs typeface="Arial"/>
                  <a:sym typeface="Arial"/>
                </a:rPr>
                <a:t>Developed by</a:t>
              </a:r>
              <a:endParaRPr sz="1400" b="0" i="0" u="none" strike="noStrike" cap="none">
                <a:solidFill>
                  <a:srgbClr val="000000"/>
                </a:solidFill>
                <a:latin typeface="Arial"/>
                <a:ea typeface="Arial"/>
                <a:cs typeface="Arial"/>
                <a:sym typeface="Arial"/>
              </a:endParaRPr>
            </a:p>
          </p:txBody>
        </p:sp>
        <p:pic>
          <p:nvPicPr>
            <p:cNvPr id="63" name="Google Shape;63;p38"/>
            <p:cNvPicPr preferRelativeResize="0"/>
            <p:nvPr/>
          </p:nvPicPr>
          <p:blipFill rotWithShape="1">
            <a:blip r:embed="rId4">
              <a:alphaModFix/>
            </a:blip>
            <a:srcRect l="15178" t="11123" r="13594" b="10873"/>
            <a:stretch/>
          </p:blipFill>
          <p:spPr>
            <a:xfrm>
              <a:off x="8059903" y="2965116"/>
              <a:ext cx="1178150" cy="1302150"/>
            </a:xfrm>
            <a:prstGeom prst="rect">
              <a:avLst/>
            </a:prstGeom>
            <a:noFill/>
            <a:ln>
              <a:noFill/>
            </a:ln>
          </p:spPr>
        </p:pic>
      </p:gr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2_Title">
  <p:cSld name="12_Title">
    <p:spTree>
      <p:nvGrpSpPr>
        <p:cNvPr id="1" name="Shape 64"/>
        <p:cNvGrpSpPr/>
        <p:nvPr/>
      </p:nvGrpSpPr>
      <p:grpSpPr>
        <a:xfrm>
          <a:off x="0" y="0"/>
          <a:ext cx="0" cy="0"/>
          <a:chOff x="0" y="0"/>
          <a:chExt cx="0" cy="0"/>
        </a:xfrm>
      </p:grpSpPr>
      <p:pic>
        <p:nvPicPr>
          <p:cNvPr id="65" name="Google Shape;65;p39"/>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66" name="Google Shape;66;p39"/>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7371"/>
              </a:solidFill>
              <a:latin typeface="Calibri"/>
              <a:ea typeface="Calibri"/>
              <a:cs typeface="Calibri"/>
              <a:sym typeface="Calibri"/>
            </a:endParaRPr>
          </a:p>
        </p:txBody>
      </p:sp>
      <p:sp>
        <p:nvSpPr>
          <p:cNvPr id="67" name="Google Shape;67;p39"/>
          <p:cNvSpPr txBox="1">
            <a:spLocks noGrp="1"/>
          </p:cNvSpPr>
          <p:nvPr>
            <p:ph type="title"/>
          </p:nvPr>
        </p:nvSpPr>
        <p:spPr>
          <a:xfrm>
            <a:off x="1478702" y="1942299"/>
            <a:ext cx="4899660" cy="1323439"/>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9"/>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417513" y="303213"/>
            <a:ext cx="11390312" cy="574675"/>
          </a:xfrm>
          <a:prstGeom prst="rect">
            <a:avLst/>
          </a:prstGeom>
          <a:noFill/>
          <a:ln>
            <a:noFill/>
          </a:ln>
        </p:spPr>
        <p:txBody>
          <a:bodyPr spcFirstLastPara="1" wrap="square" lIns="91425" tIns="45700" rIns="91425" bIns="45700" anchor="t" anchorCtr="0">
            <a:sp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rgbClr val="00737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417513" y="1195388"/>
            <a:ext cx="11390312" cy="2181225"/>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14000"/>
              </a:lnSpc>
              <a:spcBef>
                <a:spcPts val="1000"/>
              </a:spcBef>
              <a:spcAft>
                <a:spcPts val="0"/>
              </a:spcAft>
              <a:buClr>
                <a:srgbClr val="000000"/>
              </a:buClr>
              <a:buSzPts val="1400"/>
              <a:buFont typeface="Arial"/>
              <a:buNone/>
              <a:defRPr sz="2400" b="0" i="0" u="none" strike="noStrike" cap="none">
                <a:solidFill>
                  <a:srgbClr val="1E1E2D"/>
                </a:solidFill>
                <a:latin typeface="Arial"/>
                <a:ea typeface="Arial"/>
                <a:cs typeface="Arial"/>
                <a:sym typeface="Arial"/>
              </a:defRPr>
            </a:lvl1pPr>
            <a:lvl2pPr marL="914400" marR="0" lvl="1" indent="-424180" algn="l" rtl="0">
              <a:lnSpc>
                <a:spcPct val="90000"/>
              </a:lnSpc>
              <a:spcBef>
                <a:spcPts val="600"/>
              </a:spcBef>
              <a:spcAft>
                <a:spcPts val="0"/>
              </a:spcAft>
              <a:buClr>
                <a:srgbClr val="007371"/>
              </a:buClr>
              <a:buSzPts val="3080"/>
              <a:buFont typeface="Arial"/>
              <a:buChar char="•"/>
              <a:defRPr sz="2200" b="0" i="0" u="none" strike="noStrike" cap="none">
                <a:solidFill>
                  <a:srgbClr val="1E1E2D"/>
                </a:solidFill>
                <a:latin typeface="Arial"/>
                <a:ea typeface="Arial"/>
                <a:cs typeface="Arial"/>
                <a:sym typeface="Arial"/>
              </a:defRPr>
            </a:lvl2pPr>
            <a:lvl3pPr marL="1371600" marR="0" lvl="2" indent="-406400" algn="l" rtl="0">
              <a:lnSpc>
                <a:spcPct val="90000"/>
              </a:lnSpc>
              <a:spcBef>
                <a:spcPts val="600"/>
              </a:spcBef>
              <a:spcAft>
                <a:spcPts val="0"/>
              </a:spcAft>
              <a:buClr>
                <a:srgbClr val="007371"/>
              </a:buClr>
              <a:buSzPts val="2800"/>
              <a:buFont typeface="Arial"/>
              <a:buChar char="•"/>
              <a:defRPr sz="2000" b="0" i="0" u="none" strike="noStrike" cap="none">
                <a:solidFill>
                  <a:srgbClr val="1E1E2D"/>
                </a:solidFill>
                <a:latin typeface="Arial"/>
                <a:ea typeface="Arial"/>
                <a:cs typeface="Arial"/>
                <a:sym typeface="Arial"/>
              </a:defRPr>
            </a:lvl3pPr>
            <a:lvl4pPr marL="1828800" marR="0" lvl="3" indent="-388619" algn="l" rtl="0">
              <a:lnSpc>
                <a:spcPct val="90000"/>
              </a:lnSpc>
              <a:spcBef>
                <a:spcPts val="600"/>
              </a:spcBef>
              <a:spcAft>
                <a:spcPts val="0"/>
              </a:spcAft>
              <a:buClr>
                <a:srgbClr val="007371"/>
              </a:buClr>
              <a:buSzPts val="2520"/>
              <a:buFont typeface="Arial"/>
              <a:buChar char="•"/>
              <a:defRPr sz="1800" b="0" i="0" u="none" strike="noStrike" cap="none">
                <a:solidFill>
                  <a:srgbClr val="1E1E2D"/>
                </a:solidFill>
                <a:latin typeface="Arial"/>
                <a:ea typeface="Arial"/>
                <a:cs typeface="Arial"/>
                <a:sym typeface="Arial"/>
              </a:defRPr>
            </a:lvl4pPr>
            <a:lvl5pPr marL="2286000" marR="0" lvl="4" indent="-388620" algn="l" rtl="0">
              <a:lnSpc>
                <a:spcPct val="90000"/>
              </a:lnSpc>
              <a:spcBef>
                <a:spcPts val="600"/>
              </a:spcBef>
              <a:spcAft>
                <a:spcPts val="0"/>
              </a:spcAft>
              <a:buClr>
                <a:srgbClr val="007371"/>
              </a:buClr>
              <a:buSzPts val="2520"/>
              <a:buFont typeface="Arial"/>
              <a:buChar char="•"/>
              <a:defRPr sz="1800" b="0" i="0" u="none" strike="noStrike" cap="none">
                <a:solidFill>
                  <a:srgbClr val="1E1E2D"/>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Shape 250"/>
        <p:cNvGrpSpPr/>
        <p:nvPr/>
      </p:nvGrpSpPr>
      <p:grpSpPr>
        <a:xfrm>
          <a:off x="0" y="0"/>
          <a:ext cx="0" cy="0"/>
          <a:chOff x="0" y="0"/>
          <a:chExt cx="0" cy="0"/>
        </a:xfrm>
      </p:grpSpPr>
      <p:sp>
        <p:nvSpPr>
          <p:cNvPr id="251" name="Google Shape;251;p32"/>
          <p:cNvSpPr txBox="1">
            <a:spLocks noGrp="1"/>
          </p:cNvSpPr>
          <p:nvPr>
            <p:ph type="title"/>
          </p:nvPr>
        </p:nvSpPr>
        <p:spPr>
          <a:xfrm>
            <a:off x="417513" y="303213"/>
            <a:ext cx="11390312" cy="574675"/>
          </a:xfrm>
          <a:prstGeom prst="rect">
            <a:avLst/>
          </a:prstGeom>
          <a:noFill/>
          <a:ln>
            <a:noFill/>
          </a:ln>
        </p:spPr>
        <p:txBody>
          <a:bodyPr spcFirstLastPara="1" wrap="square" lIns="91425" tIns="45700" rIns="91425" bIns="45700" anchor="t" anchorCtr="0">
            <a:sp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rgbClr val="9712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9pPr>
          </a:lstStyle>
          <a:p>
            <a:endParaRPr/>
          </a:p>
        </p:txBody>
      </p:sp>
      <p:sp>
        <p:nvSpPr>
          <p:cNvPr id="252" name="Google Shape;252;p32"/>
          <p:cNvSpPr txBox="1">
            <a:spLocks noGrp="1"/>
          </p:cNvSpPr>
          <p:nvPr>
            <p:ph type="body" idx="1"/>
          </p:nvPr>
        </p:nvSpPr>
        <p:spPr>
          <a:xfrm>
            <a:off x="417513" y="1195388"/>
            <a:ext cx="11390312" cy="2181225"/>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14000"/>
              </a:lnSpc>
              <a:spcBef>
                <a:spcPts val="1000"/>
              </a:spcBef>
              <a:spcAft>
                <a:spcPts val="0"/>
              </a:spcAft>
              <a:buClr>
                <a:srgbClr val="000000"/>
              </a:buClr>
              <a:buSzPts val="1400"/>
              <a:buFont typeface="Arial"/>
              <a:buNone/>
              <a:defRPr sz="2400" b="0" i="0" u="none" strike="noStrike" cap="none">
                <a:solidFill>
                  <a:srgbClr val="1E1E2D"/>
                </a:solidFill>
                <a:latin typeface="Arial"/>
                <a:ea typeface="Arial"/>
                <a:cs typeface="Arial"/>
                <a:sym typeface="Arial"/>
              </a:defRPr>
            </a:lvl1pPr>
            <a:lvl2pPr marL="914400" marR="0" lvl="1" indent="-424180" algn="l" rtl="0">
              <a:lnSpc>
                <a:spcPct val="90000"/>
              </a:lnSpc>
              <a:spcBef>
                <a:spcPts val="600"/>
              </a:spcBef>
              <a:spcAft>
                <a:spcPts val="0"/>
              </a:spcAft>
              <a:buClr>
                <a:srgbClr val="971260"/>
              </a:buClr>
              <a:buSzPts val="3080"/>
              <a:buFont typeface="Arial"/>
              <a:buChar char="•"/>
              <a:defRPr sz="2200" b="0" i="0" u="none" strike="noStrike" cap="none">
                <a:solidFill>
                  <a:srgbClr val="1E1E2D"/>
                </a:solidFill>
                <a:latin typeface="Arial"/>
                <a:ea typeface="Arial"/>
                <a:cs typeface="Arial"/>
                <a:sym typeface="Arial"/>
              </a:defRPr>
            </a:lvl2pPr>
            <a:lvl3pPr marL="1371600" marR="0" lvl="2" indent="-406400" algn="l" rtl="0">
              <a:lnSpc>
                <a:spcPct val="90000"/>
              </a:lnSpc>
              <a:spcBef>
                <a:spcPts val="600"/>
              </a:spcBef>
              <a:spcAft>
                <a:spcPts val="0"/>
              </a:spcAft>
              <a:buClr>
                <a:srgbClr val="971260"/>
              </a:buClr>
              <a:buSzPts val="2800"/>
              <a:buFont typeface="Arial"/>
              <a:buChar char="•"/>
              <a:defRPr sz="2000" b="0" i="0" u="none" strike="noStrike" cap="none">
                <a:solidFill>
                  <a:srgbClr val="1E1E2D"/>
                </a:solidFill>
                <a:latin typeface="Arial"/>
                <a:ea typeface="Arial"/>
                <a:cs typeface="Arial"/>
                <a:sym typeface="Arial"/>
              </a:defRPr>
            </a:lvl3pPr>
            <a:lvl4pPr marL="1828800" marR="0" lvl="3" indent="-388619" algn="l" rtl="0">
              <a:lnSpc>
                <a:spcPct val="90000"/>
              </a:lnSpc>
              <a:spcBef>
                <a:spcPts val="600"/>
              </a:spcBef>
              <a:spcAft>
                <a:spcPts val="0"/>
              </a:spcAft>
              <a:buClr>
                <a:srgbClr val="971260"/>
              </a:buClr>
              <a:buSzPts val="2520"/>
              <a:buFont typeface="Arial"/>
              <a:buChar char="•"/>
              <a:defRPr sz="1800" b="0" i="0" u="none" strike="noStrike" cap="none">
                <a:solidFill>
                  <a:srgbClr val="1E1E2D"/>
                </a:solidFill>
                <a:latin typeface="Arial"/>
                <a:ea typeface="Arial"/>
                <a:cs typeface="Arial"/>
                <a:sym typeface="Arial"/>
              </a:defRPr>
            </a:lvl4pPr>
            <a:lvl5pPr marL="2286000" marR="0" lvl="4" indent="-388620" algn="l" rtl="0">
              <a:lnSpc>
                <a:spcPct val="90000"/>
              </a:lnSpc>
              <a:spcBef>
                <a:spcPts val="600"/>
              </a:spcBef>
              <a:spcAft>
                <a:spcPts val="0"/>
              </a:spcAft>
              <a:buClr>
                <a:srgbClr val="971260"/>
              </a:buClr>
              <a:buSzPts val="2520"/>
              <a:buFont typeface="Arial"/>
              <a:buChar char="•"/>
              <a:defRPr sz="1800" b="0" i="0" u="none" strike="noStrike" cap="none">
                <a:solidFill>
                  <a:srgbClr val="1E1E2D"/>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30000"/>
          </a:blip>
          <a:tile tx="0" ty="0" sx="100000" sy="100000" flip="none" algn="tl"/>
        </a:blipFill>
        <a:effectLst/>
      </p:bgPr>
    </p:bg>
    <p:spTree>
      <p:nvGrpSpPr>
        <p:cNvPr id="1" name="Shape 456"/>
        <p:cNvGrpSpPr/>
        <p:nvPr/>
      </p:nvGrpSpPr>
      <p:grpSpPr>
        <a:xfrm>
          <a:off x="0" y="0"/>
          <a:ext cx="0" cy="0"/>
          <a:chOff x="0" y="0"/>
          <a:chExt cx="0" cy="0"/>
        </a:xfrm>
      </p:grpSpPr>
      <p:sp>
        <p:nvSpPr>
          <p:cNvPr id="457" name="Google Shape;457;p1"/>
          <p:cNvSpPr txBox="1">
            <a:spLocks noGrp="1"/>
          </p:cNvSpPr>
          <p:nvPr>
            <p:ph type="title"/>
          </p:nvPr>
        </p:nvSpPr>
        <p:spPr>
          <a:xfrm>
            <a:off x="1454133" y="2142933"/>
            <a:ext cx="9283734" cy="1286067"/>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Supporting Disciplinary Literacy in Career and Technical Education</a:t>
            </a:r>
            <a:endParaRPr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4" name="Google Shape;534;p10"/>
          <p:cNvSpPr txBox="1">
            <a:spLocks noGrp="1"/>
          </p:cNvSpPr>
          <p:nvPr>
            <p:ph type="title"/>
          </p:nvPr>
        </p:nvSpPr>
        <p:spPr>
          <a:xfrm>
            <a:off x="329184" y="0"/>
            <a:ext cx="11364844" cy="1015663"/>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Example of leveraging background knowledge to teach specialized language</a:t>
            </a:r>
            <a:endParaRPr dirty="0"/>
          </a:p>
        </p:txBody>
      </p:sp>
      <p:pic>
        <p:nvPicPr>
          <p:cNvPr id="533" name="Google Shape;533;p10" descr="Close up of an open book"/>
          <p:cNvPicPr preferRelativeResize="0"/>
          <p:nvPr/>
        </p:nvPicPr>
        <p:blipFill rotWithShape="1">
          <a:blip r:embed="rId3">
            <a:alphaModFix/>
          </a:blip>
          <a:srcRect l="12305"/>
          <a:stretch/>
        </p:blipFill>
        <p:spPr>
          <a:xfrm>
            <a:off x="329184" y="1495673"/>
            <a:ext cx="5055148" cy="4496417"/>
          </a:xfrm>
          <a:prstGeom prst="rect">
            <a:avLst/>
          </a:prstGeom>
          <a:noFill/>
          <a:ln>
            <a:noFill/>
          </a:ln>
          <a:effectLst>
            <a:outerShdw blurRad="342900" dist="101600" dir="5400000" algn="ctr" rotWithShape="0">
              <a:srgbClr val="000000">
                <a:alpha val="40000"/>
              </a:srgbClr>
            </a:outerShdw>
          </a:effectLst>
        </p:spPr>
      </p:pic>
      <p:sp>
        <p:nvSpPr>
          <p:cNvPr id="535" name="Google Shape;535;p10"/>
          <p:cNvSpPr txBox="1">
            <a:spLocks noGrp="1"/>
          </p:cNvSpPr>
          <p:nvPr>
            <p:ph type="body" idx="2"/>
          </p:nvPr>
        </p:nvSpPr>
        <p:spPr>
          <a:xfrm>
            <a:off x="5384332" y="1495673"/>
            <a:ext cx="6478484" cy="4496417"/>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lvl="0" indent="0" algn="l" rtl="0">
              <a:lnSpc>
                <a:spcPct val="114000"/>
              </a:lnSpc>
              <a:spcBef>
                <a:spcPts val="0"/>
              </a:spcBef>
              <a:spcAft>
                <a:spcPts val="0"/>
              </a:spcAft>
              <a:buSzPts val="1400"/>
              <a:buNone/>
            </a:pPr>
            <a:r>
              <a:rPr lang="en-US" dirty="0"/>
              <a:t>When studying an HVAC manual, students identify terms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they</a:t>
            </a:r>
            <a:r>
              <a:rPr lang="en-US" dirty="0"/>
              <a:t> already know. The instructor then demonstrates how to use these terms to help them understand new terms. For example, if students know the word thermometer, they can use the meaning of “</a:t>
            </a:r>
            <a:r>
              <a:rPr lang="en-US" dirty="0" err="1"/>
              <a:t>thermo</a:t>
            </a:r>
            <a:r>
              <a:rPr lang="en-US" dirty="0"/>
              <a:t>” (heat) to understand that the word “thermostatic” is related to heat.</a:t>
            </a:r>
            <a:endParaRPr dirty="0"/>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4" name="Google Shape;544;p9"/>
          <p:cNvSpPr txBox="1">
            <a:spLocks noGrp="1"/>
          </p:cNvSpPr>
          <p:nvPr>
            <p:ph type="title"/>
          </p:nvPr>
        </p:nvSpPr>
        <p:spPr>
          <a:xfrm>
            <a:off x="377614" y="350161"/>
            <a:ext cx="4062708" cy="6001603"/>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D14F97"/>
              </a:buClr>
              <a:buSzPts val="3000"/>
              <a:buFont typeface="Arial"/>
              <a:buNone/>
            </a:pPr>
            <a:r>
              <a:rPr lang="en-US" sz="4800" dirty="0"/>
              <a:t>Potential Pitfall:</a:t>
            </a:r>
            <a:br>
              <a:rPr lang="en-US" sz="4800" dirty="0"/>
            </a:br>
            <a:br>
              <a:rPr lang="en-US" sz="4800" dirty="0"/>
            </a:br>
            <a:r>
              <a:rPr lang="en-US" sz="4000" b="0" dirty="0"/>
              <a:t>Introducing new terminology without first exploring what students already know.</a:t>
            </a:r>
            <a:endParaRPr dirty="0"/>
          </a:p>
        </p:txBody>
      </p:sp>
      <p:sp>
        <p:nvSpPr>
          <p:cNvPr id="542" name="Google Shape;542;p9"/>
          <p:cNvSpPr txBox="1">
            <a:spLocks noGrp="1"/>
          </p:cNvSpPr>
          <p:nvPr>
            <p:ph type="body" idx="1"/>
          </p:nvPr>
        </p:nvSpPr>
        <p:spPr>
          <a:xfrm>
            <a:off x="5074920" y="350161"/>
            <a:ext cx="6739466" cy="922263"/>
          </a:xfrm>
          <a:prstGeom prst="rect">
            <a:avLst/>
          </a:prstGeom>
          <a:noFill/>
          <a:ln>
            <a:noFill/>
          </a:ln>
        </p:spPr>
        <p:txBody>
          <a:bodyPr spcFirstLastPara="1" wrap="square" lIns="91425" tIns="45700" rIns="91425" bIns="45700" anchor="t" anchorCtr="0">
            <a:spAutoFit/>
          </a:bodyPr>
          <a:lstStyle/>
          <a:p>
            <a:pPr marL="457200" lvl="0" indent="-228600" algn="l" rtl="0">
              <a:lnSpc>
                <a:spcPct val="114000"/>
              </a:lnSpc>
              <a:spcBef>
                <a:spcPts val="1000"/>
              </a:spcBef>
              <a:spcAft>
                <a:spcPts val="0"/>
              </a:spcAft>
              <a:buClr>
                <a:srgbClr val="2E6AA5"/>
              </a:buClr>
              <a:buSzPts val="2400"/>
              <a:buNone/>
            </a:pPr>
            <a:r>
              <a:rPr lang="en-US" sz="4000" dirty="0">
                <a:solidFill>
                  <a:srgbClr val="802858"/>
                </a:solidFill>
              </a:rPr>
              <a:t>Why It Matters</a:t>
            </a:r>
            <a:endParaRPr dirty="0"/>
          </a:p>
        </p:txBody>
      </p:sp>
      <p:sp>
        <p:nvSpPr>
          <p:cNvPr id="543" name="Google Shape;543;p9"/>
          <p:cNvSpPr txBox="1">
            <a:spLocks noGrp="1"/>
          </p:cNvSpPr>
          <p:nvPr>
            <p:ph type="body" idx="2"/>
          </p:nvPr>
        </p:nvSpPr>
        <p:spPr>
          <a:xfrm>
            <a:off x="5283441" y="1399686"/>
            <a:ext cx="6322424" cy="5108153"/>
          </a:xfrm>
          <a:prstGeom prst="rect">
            <a:avLst/>
          </a:prstGeom>
          <a:noFill/>
          <a:ln>
            <a:noFill/>
          </a:ln>
        </p:spPr>
        <p:txBody>
          <a:bodyPr spcFirstLastPara="1" wrap="square" lIns="91425" tIns="45700" rIns="91425" bIns="45700" anchor="t" anchorCtr="0">
            <a:spAutoFit/>
          </a:bodyPr>
          <a:lstStyle/>
          <a:p>
            <a:pPr marL="571500" lvl="0" indent="-342900" algn="l" rtl="0">
              <a:lnSpc>
                <a:spcPct val="114000"/>
              </a:lnSpc>
              <a:spcBef>
                <a:spcPts val="1000"/>
              </a:spcBef>
              <a:spcAft>
                <a:spcPts val="0"/>
              </a:spcAft>
              <a:buSzPct val="140000"/>
              <a:buFont typeface="Arial"/>
              <a:buChar char="•"/>
            </a:pP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When </a:t>
            </a:r>
            <a:r>
              <a:rPr lang="en-US" sz="2400" dirty="0"/>
              <a:t>teachers include the step of exploring what students already know, they leverage valuable opportunities to connect new terms to familiar concepts. </a:t>
            </a:r>
            <a:endParaRPr dirty="0"/>
          </a:p>
          <a:p>
            <a:pPr marL="571500" lvl="0" indent="-342900" algn="l" rtl="0">
              <a:lnSpc>
                <a:spcPct val="114000"/>
              </a:lnSpc>
              <a:spcBef>
                <a:spcPts val="1000"/>
              </a:spcBef>
              <a:spcAft>
                <a:spcPts val="0"/>
              </a:spcAft>
              <a:buSzPct val="140000"/>
              <a:buFont typeface="Arial"/>
              <a:buChar char="•"/>
            </a:pPr>
            <a:r>
              <a:rPr lang="en-US" sz="2400" dirty="0"/>
              <a:t>Connecting new terms to familiar concepts can make new vocabulary feel more relevant and easier to understand. </a:t>
            </a:r>
            <a:endParaRPr dirty="0"/>
          </a:p>
          <a:p>
            <a:pPr marL="571500" lvl="0" indent="-342900" algn="l" rtl="0">
              <a:lnSpc>
                <a:spcPct val="114000"/>
              </a:lnSpc>
              <a:spcBef>
                <a:spcPts val="1000"/>
              </a:spcBef>
              <a:spcAft>
                <a:spcPts val="0"/>
              </a:spcAft>
              <a:buSzPct val="140000"/>
              <a:buFont typeface="Arial"/>
              <a:buChar char="•"/>
            </a:pPr>
            <a:r>
              <a:rPr lang="en-US" sz="2400" dirty="0"/>
              <a:t>Students are more likely to engage with content that feels familiar and accessible, especially when they have relevant knowledge to draw from.</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11"/>
          <p:cNvSpPr txBox="1">
            <a:spLocks noGrp="1"/>
          </p:cNvSpPr>
          <p:nvPr>
            <p:ph type="title"/>
          </p:nvPr>
        </p:nvSpPr>
        <p:spPr>
          <a:xfrm>
            <a:off x="424602" y="2302279"/>
            <a:ext cx="6858000" cy="1938992"/>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1400"/>
              <a:buNone/>
            </a:pPr>
            <a:r>
              <a:rPr lang="en-US" dirty="0"/>
              <a:t>Practice 2: </a:t>
            </a:r>
            <a:br>
              <a:rPr lang="en-US" dirty="0"/>
            </a:br>
            <a:r>
              <a:rPr lang="en-US" dirty="0"/>
              <a:t>Teach comprehension strategies for CTE texts.</a:t>
            </a:r>
            <a:endParaRPr dirty="0"/>
          </a:p>
        </p:txBody>
      </p:sp>
      <p:sp>
        <p:nvSpPr>
          <p:cNvPr id="551" name="Google Shape;551;p11"/>
          <p:cNvSpPr txBox="1">
            <a:spLocks noGrp="1"/>
          </p:cNvSpPr>
          <p:nvPr>
            <p:ph type="subTitle" idx="1"/>
          </p:nvPr>
        </p:nvSpPr>
        <p:spPr>
          <a:xfrm>
            <a:off x="424602" y="4241271"/>
            <a:ext cx="6858000" cy="413831"/>
          </a:xfrm>
          <a:prstGeom prst="rect">
            <a:avLst/>
          </a:prstGeom>
          <a:noFill/>
          <a:ln>
            <a:noFill/>
          </a:ln>
        </p:spPr>
        <p:txBody>
          <a:bodyPr spcFirstLastPara="1" wrap="square" lIns="91425" tIns="45700" rIns="91425" bIns="45700" anchor="t" anchorCtr="0">
            <a:spAutoFit/>
          </a:bodyPr>
          <a:lstStyle/>
          <a:p>
            <a:pPr marL="0" lvl="0" indent="0" algn="ctr" rtl="0">
              <a:lnSpc>
                <a:spcPct val="114000"/>
              </a:lnSpc>
              <a:spcBef>
                <a:spcPts val="0"/>
              </a:spcBef>
              <a:spcAft>
                <a:spcPts val="0"/>
              </a:spcAft>
              <a:buSzPts val="2800"/>
              <a:buNone/>
            </a:pPr>
            <a:r>
              <a:rPr lang="en-US" dirty="0"/>
              <a:t>How does using reading strategies foster student success?</a:t>
            </a:r>
            <a:endParaRPr dirty="0"/>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12">
            <a:extLst>
              <a:ext uri="{C183D7F6-B498-43B3-948B-1728B52AA6E4}">
                <adec:decorative xmlns:adec="http://schemas.microsoft.com/office/drawing/2017/decorative" val="1"/>
              </a:ext>
            </a:extLst>
          </p:cNvPr>
          <p:cNvPicPr preferRelativeResize="0"/>
          <p:nvPr/>
        </p:nvPicPr>
        <p:blipFill rotWithShape="1">
          <a:blip r:embed="rId3">
            <a:alphaModFix/>
          </a:blip>
          <a:srcRect l="4990"/>
          <a:stretch/>
        </p:blipFill>
        <p:spPr>
          <a:xfrm>
            <a:off x="497972" y="1392027"/>
            <a:ext cx="5791873" cy="4066049"/>
          </a:xfrm>
          <a:prstGeom prst="rect">
            <a:avLst/>
          </a:prstGeom>
          <a:noFill/>
          <a:ln>
            <a:noFill/>
          </a:ln>
          <a:effectLst>
            <a:outerShdw blurRad="342900" dist="101600" dir="5400000" algn="ctr" rotWithShape="0">
              <a:srgbClr val="000000">
                <a:alpha val="40000"/>
              </a:srgbClr>
            </a:outerShdw>
          </a:effectLst>
        </p:spPr>
      </p:pic>
      <p:sp>
        <p:nvSpPr>
          <p:cNvPr id="558" name="Google Shape;558;p12"/>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Teach comprehension strategies for CTE texts.</a:t>
            </a:r>
            <a:endParaRPr dirty="0"/>
          </a:p>
        </p:txBody>
      </p:sp>
      <p:sp>
        <p:nvSpPr>
          <p:cNvPr id="559" name="Google Shape;559;p12"/>
          <p:cNvSpPr txBox="1">
            <a:spLocks noGrp="1"/>
          </p:cNvSpPr>
          <p:nvPr>
            <p:ph type="body" idx="2"/>
          </p:nvPr>
        </p:nvSpPr>
        <p:spPr>
          <a:xfrm>
            <a:off x="6304547" y="1392027"/>
            <a:ext cx="5241281" cy="4199088"/>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indent="0">
              <a:spcBef>
                <a:spcPts val="0"/>
              </a:spcBef>
            </a:pPr>
            <a:r>
              <a:rPr lang="en-US" dirty="0"/>
              <a:t>Professionals read career-</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related </a:t>
            </a:r>
            <a:r>
              <a:rPr lang="en-US" dirty="0"/>
              <a:t>texts using specific reading comprehension strategies. Teachers can demystify these strategies by using authentic texts to explicitly teach the why, when and how of the strategies.</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14"/>
          <p:cNvSpPr txBox="1">
            <a:spLocks noGrp="1"/>
          </p:cNvSpPr>
          <p:nvPr>
            <p:ph type="title"/>
          </p:nvPr>
        </p:nvSpPr>
        <p:spPr>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Example of teaching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comprehension</a:t>
            </a:r>
            <a:r>
              <a:rPr lang="en-US" dirty="0"/>
              <a:t> strategies for CTE texts</a:t>
            </a:r>
            <a:endParaRPr dirty="0"/>
          </a:p>
        </p:txBody>
      </p:sp>
      <p:sp>
        <p:nvSpPr>
          <p:cNvPr id="4" name="Text Placeholder 3">
            <a:extLst>
              <a:ext uri="{FF2B5EF4-FFF2-40B4-BE49-F238E27FC236}">
                <a16:creationId xmlns:a16="http://schemas.microsoft.com/office/drawing/2014/main" id="{E3C38E9B-162C-56B1-9450-AF77C0B86CDE}"/>
              </a:ext>
            </a:extLst>
          </p:cNvPr>
          <p:cNvSpPr>
            <a:spLocks noGrp="1"/>
          </p:cNvSpPr>
          <p:nvPr>
            <p:ph type="body" idx="1"/>
          </p:nvPr>
        </p:nvSpPr>
        <p:spPr/>
        <p:txBody>
          <a:bodyPr/>
          <a:lstStyle/>
          <a:p>
            <a:endParaRPr lang="en-US" dirty="0"/>
          </a:p>
        </p:txBody>
      </p:sp>
      <p:sp>
        <p:nvSpPr>
          <p:cNvPr id="566" name="Google Shape;566;p14"/>
          <p:cNvSpPr txBox="1">
            <a:spLocks noGrp="1"/>
          </p:cNvSpPr>
          <p:nvPr>
            <p:ph type="body" idx="2"/>
          </p:nvPr>
        </p:nvSpPr>
        <p:spPr>
          <a:xfrm>
            <a:off x="3441700" y="1392026"/>
            <a:ext cx="8252328" cy="4883763"/>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lvl="0" indent="0" algn="l" rtl="0">
              <a:lnSpc>
                <a:spcPct val="114000"/>
              </a:lnSpc>
              <a:spcBef>
                <a:spcPts val="0"/>
              </a:spcBef>
              <a:spcAft>
                <a:spcPts val="0"/>
              </a:spcAft>
              <a:buSzPts val="1400"/>
              <a:buNone/>
            </a:pPr>
            <a:r>
              <a:rPr lang="en-US" sz="2100" dirty="0"/>
              <a:t>In a nursing program, an instructor teaches students how to synthesize information. The instructor explains what text synthesis is and why it is an important skill for nurses and then uses a chart to model gathering evidence across multiple texts.  Students practice the strategy in partners using a diabetic </a:t>
            </a:r>
            <a:r>
              <a:rPr lang="en-US" sz="21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patient's</a:t>
            </a:r>
            <a:r>
              <a:rPr lang="en-US" sz="2100" dirty="0"/>
              <a:t> medical chart, an article on diabetes and a video lecture on the risks of uncontrolled diabetes. Based on their syntheses, students identify new insights and correct misunderstandings about diabetes. Finally, students work collaboratively to apply this knowledge by recommending a treatment plan for the patient.</a:t>
            </a:r>
            <a:endParaRPr sz="2100" dirty="0"/>
          </a:p>
        </p:txBody>
      </p:sp>
      <p:pic>
        <p:nvPicPr>
          <p:cNvPr id="3" name="Picture 2">
            <a:extLst>
              <a:ext uri="{FF2B5EF4-FFF2-40B4-BE49-F238E27FC236}">
                <a16:creationId xmlns:a16="http://schemas.microsoft.com/office/drawing/2014/main" id="{72891325-226B-BAC3-E429-CDAE27539C31}"/>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329184" y="1392026"/>
            <a:ext cx="3255842" cy="4883763"/>
          </a:xfrm>
          <a:prstGeom prst="rect">
            <a:avLst/>
          </a:prstGeom>
          <a:noFill/>
          <a:ln>
            <a:noFill/>
          </a:ln>
          <a:effectLst>
            <a:outerShdw blurRad="342900" dist="101600" dir="5400000" algn="ctr" rotWithShape="0">
              <a:srgbClr val="000000">
                <a:alpha val="40000"/>
              </a:srgbClr>
            </a:outerShdw>
          </a:effectLst>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4" name="Google Shape;574;p13"/>
          <p:cNvSpPr txBox="1">
            <a:spLocks noGrp="1"/>
          </p:cNvSpPr>
          <p:nvPr>
            <p:ph type="title"/>
          </p:nvPr>
        </p:nvSpPr>
        <p:spPr>
          <a:xfrm>
            <a:off x="328613" y="350838"/>
            <a:ext cx="4070350" cy="590927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D14F97"/>
              </a:buClr>
              <a:buSzPts val="3000"/>
              <a:buFont typeface="Arial"/>
              <a:buNone/>
            </a:pPr>
            <a:r>
              <a:rPr lang="en-US" sz="4800" dirty="0">
                <a:solidFill>
                  <a:srgbClr val="802858"/>
                </a:solidFill>
              </a:rPr>
              <a:t>Potential Pitfall: </a:t>
            </a:r>
            <a:br>
              <a:rPr lang="en-US" sz="3600" dirty="0">
                <a:solidFill>
                  <a:srgbClr val="802858"/>
                </a:solidFill>
              </a:rPr>
            </a:br>
            <a:br>
              <a:rPr lang="en-US" sz="3600" dirty="0">
                <a:solidFill>
                  <a:srgbClr val="802858"/>
                </a:solidFill>
              </a:rPr>
            </a:br>
            <a:r>
              <a:rPr lang="en-US" sz="3600" b="0" dirty="0">
                <a:solidFill>
                  <a:srgbClr val="802858"/>
                </a:solidFill>
              </a:rPr>
              <a:t>Providing real-world and authentic text without the explicit teaching of reading strategies.</a:t>
            </a:r>
            <a:endParaRPr dirty="0"/>
          </a:p>
        </p:txBody>
      </p:sp>
      <p:sp>
        <p:nvSpPr>
          <p:cNvPr id="572" name="Google Shape;572;p13"/>
          <p:cNvSpPr txBox="1">
            <a:spLocks noGrp="1"/>
          </p:cNvSpPr>
          <p:nvPr>
            <p:ph type="body" idx="1"/>
          </p:nvPr>
        </p:nvSpPr>
        <p:spPr>
          <a:xfrm>
            <a:off x="5074919" y="350838"/>
            <a:ext cx="6739466" cy="922263"/>
          </a:xfrm>
          <a:prstGeom prst="rect">
            <a:avLst/>
          </a:prstGeom>
          <a:noFill/>
          <a:ln>
            <a:noFill/>
          </a:ln>
        </p:spPr>
        <p:txBody>
          <a:bodyPr spcFirstLastPara="1" wrap="square" lIns="91425" tIns="45700" rIns="91425" bIns="45700" anchor="t" anchorCtr="0">
            <a:spAutoFit/>
          </a:bodyPr>
          <a:lstStyle/>
          <a:p>
            <a:pPr marL="457200" lvl="0" indent="-228600" algn="l" rtl="0">
              <a:lnSpc>
                <a:spcPct val="114000"/>
              </a:lnSpc>
              <a:spcBef>
                <a:spcPts val="1000"/>
              </a:spcBef>
              <a:spcAft>
                <a:spcPts val="0"/>
              </a:spcAft>
              <a:buClr>
                <a:srgbClr val="2E6AA5"/>
              </a:buClr>
              <a:buSzPts val="2400"/>
              <a:buNone/>
            </a:pPr>
            <a:r>
              <a:rPr lang="en-US" sz="4000" dirty="0">
                <a:solidFill>
                  <a:srgbClr val="802858"/>
                </a:solidFill>
              </a:rPr>
              <a:t>Why It Matters</a:t>
            </a:r>
            <a:endParaRPr dirty="0"/>
          </a:p>
        </p:txBody>
      </p:sp>
      <p:sp>
        <p:nvSpPr>
          <p:cNvPr id="573" name="Google Shape;573;p13"/>
          <p:cNvSpPr txBox="1">
            <a:spLocks noGrp="1"/>
          </p:cNvSpPr>
          <p:nvPr>
            <p:ph type="body" idx="2"/>
          </p:nvPr>
        </p:nvSpPr>
        <p:spPr>
          <a:xfrm>
            <a:off x="5074919" y="1675078"/>
            <a:ext cx="6739467" cy="4231054"/>
          </a:xfrm>
          <a:prstGeom prst="rect">
            <a:avLst/>
          </a:prstGeom>
          <a:noFill/>
          <a:ln>
            <a:noFill/>
          </a:ln>
        </p:spPr>
        <p:txBody>
          <a:bodyPr spcFirstLastPara="1" wrap="square" lIns="91425" tIns="45700" rIns="91425" bIns="45700" anchor="t" anchorCtr="0">
            <a:spAutoFit/>
          </a:bodyPr>
          <a:lstStyle/>
          <a:p>
            <a:pPr marL="571500" lvl="0" indent="-342900" algn="l" rtl="0">
              <a:lnSpc>
                <a:spcPct val="114000"/>
              </a:lnSpc>
              <a:spcBef>
                <a:spcPts val="1000"/>
              </a:spcBef>
              <a:spcAft>
                <a:spcPts val="0"/>
              </a:spcAft>
              <a:buSzPct val="140000"/>
              <a:buFont typeface="Arial"/>
              <a:buChar char="•"/>
            </a:pPr>
            <a:r>
              <a:rPr lang="en-US" sz="2400" dirty="0"/>
              <a:t>Providing reading support can make it easier for students to read authentic materials, as they may benefit from support to comprehend technical language. </a:t>
            </a:r>
            <a:endParaRPr dirty="0"/>
          </a:p>
          <a:p>
            <a:pPr marL="571500" lvl="0" indent="-342900" algn="l" rtl="0">
              <a:lnSpc>
                <a:spcPct val="114000"/>
              </a:lnSpc>
              <a:spcBef>
                <a:spcPts val="1000"/>
              </a:spcBef>
              <a:spcAft>
                <a:spcPts val="0"/>
              </a:spcAft>
              <a:buSzPct val="140000"/>
              <a:buFont typeface="Arial"/>
              <a:buChar char="•"/>
            </a:pPr>
            <a:r>
              <a:rPr lang="en-US" sz="2400" dirty="0"/>
              <a:t>Supported, appropriately scaffolded instruction can nurture connection and engagement with texts, helping students be successful in their chosen careers.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15"/>
          <p:cNvSpPr txBox="1">
            <a:spLocks noGrp="1"/>
          </p:cNvSpPr>
          <p:nvPr>
            <p:ph type="title"/>
          </p:nvPr>
        </p:nvSpPr>
        <p:spPr>
          <a:xfrm>
            <a:off x="424602" y="2214802"/>
            <a:ext cx="6858000" cy="1754326"/>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1400"/>
              <a:buNone/>
            </a:pPr>
            <a:r>
              <a:rPr lang="en-US" sz="3600" dirty="0"/>
              <a:t>Practice 3:</a:t>
            </a:r>
            <a:br>
              <a:rPr lang="en-US" sz="3600" dirty="0"/>
            </a:br>
            <a:r>
              <a:rPr lang="en-US" sz="3600" dirty="0">
                <a:latin typeface="Arial"/>
                <a:ea typeface="Arial"/>
                <a:cs typeface="Arial"/>
                <a:sym typeface="Arial"/>
              </a:rPr>
              <a:t>Provide Opportunities for Career-specific Writing.</a:t>
            </a:r>
            <a:endParaRPr sz="3600" dirty="0"/>
          </a:p>
        </p:txBody>
      </p:sp>
      <p:sp>
        <p:nvSpPr>
          <p:cNvPr id="580" name="Google Shape;580;p15"/>
          <p:cNvSpPr txBox="1">
            <a:spLocks noGrp="1"/>
          </p:cNvSpPr>
          <p:nvPr>
            <p:ph type="subTitle" idx="1"/>
          </p:nvPr>
        </p:nvSpPr>
        <p:spPr>
          <a:xfrm>
            <a:off x="424602" y="4054837"/>
            <a:ext cx="6858000" cy="764697"/>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2800"/>
              <a:buNone/>
            </a:pPr>
            <a:r>
              <a:rPr lang="en-US"/>
              <a:t>How does knowing how to use writing strategies lead to student success?</a:t>
            </a:r>
            <a:endParaRPr/>
          </a:p>
        </p:txBody>
      </p:sp>
      <p:sp>
        <p:nvSpPr>
          <p:cNvPr id="581" name="Google Shape;581;p15"/>
          <p:cNvSpPr txBox="1"/>
          <p:nvPr/>
        </p:nvSpPr>
        <p:spPr>
          <a:xfrm>
            <a:off x="910390" y="1100413"/>
            <a:ext cx="79007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highlight>
                  <a:srgbClr val="971260"/>
                </a:highlight>
                <a:latin typeface="Arial"/>
                <a:ea typeface="Arial"/>
                <a:cs typeface="Arial"/>
                <a:sym typeface="Arial"/>
              </a:rPr>
              <a:t>3</a:t>
            </a:r>
            <a:endParaRPr sz="3600" b="1" i="0" u="none" strike="noStrike" cap="none">
              <a:solidFill>
                <a:schemeClr val="lt1"/>
              </a:solidFill>
              <a:highlight>
                <a:srgbClr val="971260"/>
              </a:highlight>
              <a:latin typeface="Calibri"/>
              <a:ea typeface="Calibri"/>
              <a:cs typeface="Calibri"/>
              <a:sym typeface="Calibri"/>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8" name="Google Shape;588;p16"/>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Provide opportunities for career-specific writing.</a:t>
            </a:r>
            <a:endParaRPr sz="2100" dirty="0">
              <a:solidFill>
                <a:schemeClr val="dk1"/>
              </a:solidFill>
            </a:endParaRPr>
          </a:p>
        </p:txBody>
      </p:sp>
      <p:pic>
        <p:nvPicPr>
          <p:cNvPr id="587" name="Google Shape;587;p16" descr="Woman looking at monitor"/>
          <p:cNvPicPr preferRelativeResize="0">
            <a:picLocks noGrp="1"/>
          </p:cNvPicPr>
          <p:nvPr>
            <p:ph type="body" idx="1"/>
          </p:nvPr>
        </p:nvPicPr>
        <p:blipFill rotWithShape="1">
          <a:blip r:embed="rId3">
            <a:alphaModFix/>
          </a:blip>
          <a:srcRect l="4911" r="33317"/>
          <a:stretch/>
        </p:blipFill>
        <p:spPr>
          <a:xfrm>
            <a:off x="329184" y="1560829"/>
            <a:ext cx="4313633" cy="4655487"/>
          </a:xfrm>
          <a:prstGeom prst="rect">
            <a:avLst/>
          </a:prstGeom>
          <a:noFill/>
          <a:ln>
            <a:noFill/>
          </a:ln>
          <a:effectLst>
            <a:outerShdw blurRad="342900" dist="101600" dir="5400000" algn="ctr" rotWithShape="0">
              <a:srgbClr val="000000">
                <a:alpha val="40000"/>
              </a:srgbClr>
            </a:outerShdw>
          </a:effectLst>
        </p:spPr>
      </p:pic>
      <p:sp>
        <p:nvSpPr>
          <p:cNvPr id="589" name="Google Shape;589;p16"/>
          <p:cNvSpPr txBox="1">
            <a:spLocks noGrp="1"/>
          </p:cNvSpPr>
          <p:nvPr>
            <p:ph type="body" idx="2"/>
          </p:nvPr>
        </p:nvSpPr>
        <p:spPr>
          <a:xfrm>
            <a:off x="4642817" y="1560829"/>
            <a:ext cx="7219999" cy="4655487"/>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274300" rIns="457200" bIns="457200" anchor="t" anchorCtr="0">
            <a:spAutoFit/>
          </a:bodyPr>
          <a:lstStyle/>
          <a:p>
            <a:pPr marL="0" lvl="0" indent="0" algn="l" rtl="0">
              <a:lnSpc>
                <a:spcPct val="114000"/>
              </a:lnSpc>
              <a:spcBef>
                <a:spcPts val="0"/>
              </a:spcBef>
              <a:spcAft>
                <a:spcPts val="0"/>
              </a:spcAft>
              <a:buSzPts val="1400"/>
              <a:buNone/>
            </a:pPr>
            <a:r>
              <a:rPr lang="en-US" dirty="0"/>
              <a:t>Writing industry-specific texts requires students to understand the intended audience (e.g., clients, supervisors, colleagues) and tailor content to meet their specific professional needs. Professionals adjust their writing to achieve certain purposes. Teachers can support students by identifying authentic purposes and audiences within their fields and giving students opportunities to practice writing for those audiences. </a:t>
            </a:r>
            <a:endParaRPr dirty="0"/>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6" name="Google Shape;596;p18"/>
          <p:cNvSpPr txBox="1">
            <a:spLocks noGrp="1"/>
          </p:cNvSpPr>
          <p:nvPr>
            <p:ph type="title"/>
          </p:nvPr>
        </p:nvSpPr>
        <p:spPr>
          <a:xfrm>
            <a:off x="329184" y="254387"/>
            <a:ext cx="11862816"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Example of providing opportunities for career-specific writing</a:t>
            </a:r>
            <a:endParaRPr sz="2100" dirty="0">
              <a:solidFill>
                <a:schemeClr val="dk1"/>
              </a:solidFill>
            </a:endParaRPr>
          </a:p>
        </p:txBody>
      </p:sp>
      <p:pic>
        <p:nvPicPr>
          <p:cNvPr id="595" name="Google Shape;595;p18" descr="Green leaves with dew drops close-up"/>
          <p:cNvPicPr preferRelativeResize="0">
            <a:picLocks noGrp="1"/>
          </p:cNvPicPr>
          <p:nvPr>
            <p:ph type="body" idx="1"/>
          </p:nvPr>
        </p:nvPicPr>
        <p:blipFill rotWithShape="1">
          <a:blip r:embed="rId3">
            <a:alphaModFix/>
          </a:blip>
          <a:srcRect l="32724"/>
          <a:stretch/>
        </p:blipFill>
        <p:spPr>
          <a:xfrm>
            <a:off x="329184" y="1464705"/>
            <a:ext cx="4627828" cy="4584909"/>
          </a:xfrm>
          <a:prstGeom prst="rect">
            <a:avLst/>
          </a:prstGeom>
          <a:noFill/>
          <a:ln>
            <a:noFill/>
          </a:ln>
          <a:effectLst>
            <a:outerShdw blurRad="342900" dist="101600" dir="5400000" algn="ctr" rotWithShape="0">
              <a:srgbClr val="000000">
                <a:alpha val="40000"/>
              </a:srgbClr>
            </a:outerShdw>
          </a:effectLst>
        </p:spPr>
      </p:pic>
      <p:sp>
        <p:nvSpPr>
          <p:cNvPr id="597" name="Google Shape;597;p18"/>
          <p:cNvSpPr txBox="1">
            <a:spLocks noGrp="1"/>
          </p:cNvSpPr>
          <p:nvPr>
            <p:ph type="body" idx="2"/>
          </p:nvPr>
        </p:nvSpPr>
        <p:spPr>
          <a:xfrm>
            <a:off x="4957012" y="1464706"/>
            <a:ext cx="6898104" cy="4584909"/>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lvl="0" indent="0" algn="l" rtl="0">
              <a:lnSpc>
                <a:spcPct val="114000"/>
              </a:lnSpc>
              <a:spcBef>
                <a:spcPts val="0"/>
              </a:spcBef>
              <a:spcAft>
                <a:spcPts val="0"/>
              </a:spcAft>
              <a:buSzPts val="1400"/>
              <a:buNone/>
            </a:pPr>
            <a:r>
              <a:rPr lang="en-US" dirty="0"/>
              <a:t>In an agricultural program, the teacher models how to read drought reports by thinking aloud while examining rainfall charts from the Klamath Basin. After explicitly teaching students how to identify key data points and trends, the teacher guides them through writing conservation plans that help local farmers adapt to changing weather patterns.</a:t>
            </a:r>
            <a:endParaRPr dirty="0"/>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5" name="Google Shape;605;p17"/>
          <p:cNvSpPr txBox="1">
            <a:spLocks noGrp="1"/>
          </p:cNvSpPr>
          <p:nvPr>
            <p:ph type="title"/>
          </p:nvPr>
        </p:nvSpPr>
        <p:spPr>
          <a:xfrm>
            <a:off x="329183" y="350161"/>
            <a:ext cx="4069080" cy="6001603"/>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D14F97"/>
              </a:buClr>
              <a:buSzPts val="3000"/>
              <a:buFont typeface="Arial"/>
              <a:buNone/>
            </a:pPr>
            <a:r>
              <a:rPr lang="en-US" sz="4800" dirty="0">
                <a:solidFill>
                  <a:srgbClr val="802858"/>
                </a:solidFill>
              </a:rPr>
              <a:t>Potential Pitfall:</a:t>
            </a:r>
            <a:br>
              <a:rPr lang="en-US" sz="4800" dirty="0">
                <a:solidFill>
                  <a:srgbClr val="802858"/>
                </a:solidFill>
              </a:rPr>
            </a:br>
            <a:br>
              <a:rPr lang="en-US" sz="3600" dirty="0">
                <a:solidFill>
                  <a:srgbClr val="802858"/>
                </a:solidFill>
              </a:rPr>
            </a:br>
            <a:r>
              <a:rPr lang="en-US" sz="3600" b="0" dirty="0">
                <a:solidFill>
                  <a:srgbClr val="802858"/>
                </a:solidFill>
              </a:rPr>
              <a:t>Using inauthentic or artificial writing tasks that do not reflect industry norms and standards. </a:t>
            </a:r>
            <a:endParaRPr sz="3600" dirty="0">
              <a:solidFill>
                <a:srgbClr val="802858"/>
              </a:solidFill>
            </a:endParaRPr>
          </a:p>
        </p:txBody>
      </p:sp>
      <p:sp>
        <p:nvSpPr>
          <p:cNvPr id="603" name="Google Shape;603;p17"/>
          <p:cNvSpPr txBox="1">
            <a:spLocks noGrp="1"/>
          </p:cNvSpPr>
          <p:nvPr>
            <p:ph type="body" idx="1"/>
          </p:nvPr>
        </p:nvSpPr>
        <p:spPr>
          <a:xfrm>
            <a:off x="5074920" y="350161"/>
            <a:ext cx="6739466" cy="922263"/>
          </a:xfrm>
          <a:prstGeom prst="rect">
            <a:avLst/>
          </a:prstGeom>
          <a:noFill/>
          <a:ln>
            <a:noFill/>
          </a:ln>
        </p:spPr>
        <p:txBody>
          <a:bodyPr spcFirstLastPara="1" wrap="square" lIns="91425" tIns="45700" rIns="91425" bIns="45700" anchor="t" anchorCtr="0">
            <a:spAutoFit/>
          </a:bodyPr>
          <a:lstStyle/>
          <a:p>
            <a:pPr marL="457200" lvl="0" indent="-228600" algn="l" rtl="0">
              <a:lnSpc>
                <a:spcPct val="114000"/>
              </a:lnSpc>
              <a:spcBef>
                <a:spcPts val="1000"/>
              </a:spcBef>
              <a:spcAft>
                <a:spcPts val="0"/>
              </a:spcAft>
              <a:buClr>
                <a:srgbClr val="2E6AA5"/>
              </a:buClr>
              <a:buSzPts val="2400"/>
              <a:buNone/>
            </a:pPr>
            <a:r>
              <a:rPr lang="en-US" sz="4000" dirty="0">
                <a:solidFill>
                  <a:srgbClr val="802858"/>
                </a:solidFill>
              </a:rPr>
              <a:t>Why It Matters</a:t>
            </a:r>
            <a:endParaRPr dirty="0"/>
          </a:p>
        </p:txBody>
      </p:sp>
      <p:sp>
        <p:nvSpPr>
          <p:cNvPr id="604" name="Google Shape;604;p17"/>
          <p:cNvSpPr txBox="1">
            <a:spLocks noGrp="1"/>
          </p:cNvSpPr>
          <p:nvPr>
            <p:ph type="body" idx="2"/>
          </p:nvPr>
        </p:nvSpPr>
        <p:spPr>
          <a:xfrm>
            <a:off x="5231951" y="1272424"/>
            <a:ext cx="6425403" cy="5529166"/>
          </a:xfrm>
          <a:prstGeom prst="rect">
            <a:avLst/>
          </a:prstGeom>
          <a:noFill/>
          <a:ln>
            <a:noFill/>
          </a:ln>
        </p:spPr>
        <p:txBody>
          <a:bodyPr spcFirstLastPara="1" wrap="square" lIns="91425" tIns="45700" rIns="91425" bIns="45700" anchor="t" anchorCtr="0">
            <a:spAutoFit/>
          </a:bodyPr>
          <a:lstStyle/>
          <a:p>
            <a:pPr marL="571500" lvl="0" indent="-342900" algn="l" rtl="0">
              <a:lnSpc>
                <a:spcPct val="114000"/>
              </a:lnSpc>
              <a:spcBef>
                <a:spcPts val="1000"/>
              </a:spcBef>
              <a:spcAft>
                <a:spcPts val="0"/>
              </a:spcAft>
              <a:buSzPct val="140000"/>
              <a:buFont typeface="Arial"/>
              <a:buChar char="•"/>
            </a:pPr>
            <a:r>
              <a:rPr lang="en-US" sz="2300" dirty="0"/>
              <a:t>When students are given writing tasks that reflect actual industry norms, they can often clearly see the purpose and value in their work. </a:t>
            </a:r>
            <a:endParaRPr dirty="0"/>
          </a:p>
          <a:p>
            <a:pPr marL="571500" lvl="0" indent="-342900" algn="l" rtl="0">
              <a:lnSpc>
                <a:spcPct val="114000"/>
              </a:lnSpc>
              <a:spcBef>
                <a:spcPts val="1000"/>
              </a:spcBef>
              <a:spcAft>
                <a:spcPts val="0"/>
              </a:spcAft>
              <a:buSzPct val="140000"/>
              <a:buFont typeface="Arial"/>
              <a:buChar char="•"/>
            </a:pPr>
            <a:r>
              <a:rPr lang="en-US" sz="2300" dirty="0"/>
              <a:t>With a clear connection to authentic and relevant practices, motivation and engagement can quickly increase. </a:t>
            </a:r>
            <a:endParaRPr dirty="0"/>
          </a:p>
          <a:p>
            <a:pPr marL="571500" lvl="0" indent="-342900" algn="l" rtl="0">
              <a:lnSpc>
                <a:spcPct val="114000"/>
              </a:lnSpc>
              <a:spcBef>
                <a:spcPts val="1000"/>
              </a:spcBef>
              <a:spcAft>
                <a:spcPts val="0"/>
              </a:spcAft>
              <a:buSzPct val="140000"/>
              <a:buFont typeface="Arial"/>
              <a:buChar char="•"/>
            </a:pPr>
            <a:r>
              <a:rPr lang="en-US" sz="2300" dirty="0"/>
              <a:t>Meaningful context also provides valuable practice for students to develop the professional skills they need to succeed in their chosen fields, bolstering the goals of the course.</a:t>
            </a:r>
            <a:endParaRPr sz="23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7">
          <a:extLst>
            <a:ext uri="{FF2B5EF4-FFF2-40B4-BE49-F238E27FC236}">
              <a16:creationId xmlns:a16="http://schemas.microsoft.com/office/drawing/2014/main" id="{E51BC471-9E5A-62D9-FB16-C3AB30097798}"/>
            </a:ext>
          </a:extLst>
        </p:cNvPr>
        <p:cNvGrpSpPr/>
        <p:nvPr/>
      </p:nvGrpSpPr>
      <p:grpSpPr>
        <a:xfrm>
          <a:off x="0" y="0"/>
          <a:ext cx="0" cy="0"/>
          <a:chOff x="0" y="0"/>
          <a:chExt cx="0" cy="0"/>
        </a:xfrm>
      </p:grpSpPr>
      <p:sp>
        <p:nvSpPr>
          <p:cNvPr id="470" name="Google Shape;470;p95">
            <a:extLst>
              <a:ext uri="{FF2B5EF4-FFF2-40B4-BE49-F238E27FC236}">
                <a16:creationId xmlns:a16="http://schemas.microsoft.com/office/drawing/2014/main" id="{556E1D05-4E96-CB89-EDFB-6D49468C100D}"/>
              </a:ext>
            </a:extLst>
          </p:cNvPr>
          <p:cNvSpPr txBox="1">
            <a:spLocks noGrp="1"/>
          </p:cNvSpPr>
          <p:nvPr>
            <p:ph type="title"/>
          </p:nvPr>
        </p:nvSpPr>
        <p:spPr>
          <a:xfrm>
            <a:off x="277241" y="71071"/>
            <a:ext cx="11585575" cy="552450"/>
          </a:xfrm>
          <a:noFill/>
          <a:ln>
            <a:noFill/>
          </a:ln>
        </p:spPr>
        <p:txBody>
          <a:bodyPr spcFirstLastPara="1" wrap="square" lIns="91425" tIns="45700" rIns="91425" bIns="45700" anchor="t" anchorCtr="0">
            <a:spAutoFit/>
          </a:bodyPr>
          <a:lstStyle/>
          <a:p>
            <a:pPr lvl="0"/>
            <a:r>
              <a:rPr lang="en-US" dirty="0"/>
              <a:t>Opening Reflection: </a:t>
            </a:r>
            <a:br>
              <a:rPr lang="en-US" dirty="0"/>
            </a:br>
            <a:r>
              <a:rPr lang="en-US" dirty="0"/>
              <a:t>Disciplinary Literacy Is a Gateway to Career Success</a:t>
            </a:r>
          </a:p>
        </p:txBody>
      </p:sp>
      <p:sp>
        <p:nvSpPr>
          <p:cNvPr id="468" name="Google Shape;468;p95">
            <a:extLst>
              <a:ext uri="{FF2B5EF4-FFF2-40B4-BE49-F238E27FC236}">
                <a16:creationId xmlns:a16="http://schemas.microsoft.com/office/drawing/2014/main" id="{E5DDBAAA-9487-3AAE-AB90-7670BB70067C}"/>
              </a:ext>
            </a:extLst>
          </p:cNvPr>
          <p:cNvSpPr txBox="1">
            <a:spLocks noGrp="1"/>
          </p:cNvSpPr>
          <p:nvPr>
            <p:ph type="body" idx="1"/>
          </p:nvPr>
        </p:nvSpPr>
        <p:spPr>
          <a:xfrm>
            <a:off x="233299" y="1685324"/>
            <a:ext cx="5818759" cy="2928687"/>
          </a:xfr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228600" anchor="ctr" anchorCtr="0">
            <a:spAutoFit/>
          </a:bodyPr>
          <a:lstStyle/>
          <a:p>
            <a:pPr marL="0" lvl="0" indent="0"/>
            <a:r>
              <a:rPr lang="en-US" sz="1800" dirty="0"/>
              <a:t>“Disciplinary literacy cultivates adolescents’ ability to think, read, write and communicate like experts in a field of study.” (Oregon Adolescent Literacy Framework, page 14)</a:t>
            </a:r>
          </a:p>
          <a:p>
            <a:pPr marL="0" indent="0"/>
            <a:r>
              <a:rPr lang="en-US" sz="1800" dirty="0"/>
              <a:t>“Effective classrooms begin by helping students establish authentic purposes.” (Oregon Adolescent Literacy Framework, page 20)</a:t>
            </a:r>
          </a:p>
        </p:txBody>
      </p:sp>
      <p:sp>
        <p:nvSpPr>
          <p:cNvPr id="12" name="Text Placeholder 11">
            <a:extLst>
              <a:ext uri="{FF2B5EF4-FFF2-40B4-BE49-F238E27FC236}">
                <a16:creationId xmlns:a16="http://schemas.microsoft.com/office/drawing/2014/main" id="{E5FCACE3-D907-4E8E-D81E-08A781014C9B}"/>
              </a:ext>
            </a:extLst>
          </p:cNvPr>
          <p:cNvSpPr>
            <a:spLocks noGrp="1"/>
          </p:cNvSpPr>
          <p:nvPr>
            <p:ph type="body" idx="3"/>
          </p:nvPr>
        </p:nvSpPr>
        <p:spPr>
          <a:xfrm>
            <a:off x="6266809" y="1318237"/>
            <a:ext cx="5616708" cy="3662862"/>
          </a:xfrm>
        </p:spPr>
        <p:txBody>
          <a:bodyPr/>
          <a:lstStyle/>
          <a:p>
            <a:pPr marL="0" indent="0"/>
            <a:r>
              <a:rPr lang="en-US" sz="1800" dirty="0"/>
              <a:t>“To succeed, adolescents need excellent instruction combined with a sense of belonging as valued members of the class and school community. This means recognizing the genius and persistence each student brings to their learning and demonstrating the belief that students are capable of learning, achieving and thriving academically.” (Oregon Adolescent Literacy Framework, page 27)</a:t>
            </a:r>
          </a:p>
        </p:txBody>
      </p:sp>
      <p:sp>
        <p:nvSpPr>
          <p:cNvPr id="11" name="Text Placeholder 10">
            <a:extLst>
              <a:ext uri="{FF2B5EF4-FFF2-40B4-BE49-F238E27FC236}">
                <a16:creationId xmlns:a16="http://schemas.microsoft.com/office/drawing/2014/main" id="{135C4BEF-BF4E-0ABF-CF14-5431CB706290}"/>
              </a:ext>
            </a:extLst>
          </p:cNvPr>
          <p:cNvSpPr>
            <a:spLocks noGrp="1"/>
          </p:cNvSpPr>
          <p:nvPr>
            <p:ph type="body" idx="2"/>
          </p:nvPr>
        </p:nvSpPr>
        <p:spPr>
          <a:xfrm>
            <a:off x="674116" y="5226191"/>
            <a:ext cx="10755884" cy="1342038"/>
          </a:xfrm>
          <a:solidFill>
            <a:srgbClr val="317170"/>
          </a:solidFill>
        </p:spPr>
        <p:txBody>
          <a:bodyPr/>
          <a:lstStyle/>
          <a:p>
            <a:pPr marL="0" indent="0"/>
            <a:r>
              <a:rPr lang="en-US" sz="2400" b="1" dirty="0">
                <a:solidFill>
                  <a:schemeClr val="lt1"/>
                </a:solidFill>
              </a:rPr>
              <a:t>Reflection: </a:t>
            </a:r>
            <a:r>
              <a:rPr lang="en-US" sz="2400" dirty="0">
                <a:solidFill>
                  <a:schemeClr val="lt1"/>
                </a:solidFill>
              </a:rPr>
              <a:t>What “genius and persistence” have you seen students bring to your class that might have been overlooked in other disciplines?</a:t>
            </a:r>
          </a:p>
        </p:txBody>
      </p:sp>
    </p:spTree>
    <p:extLst>
      <p:ext uri="{BB962C8B-B14F-4D97-AF65-F5344CB8AC3E}">
        <p14:creationId xmlns:p14="http://schemas.microsoft.com/office/powerpoint/2010/main" val="400791676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19"/>
          <p:cNvSpPr txBox="1">
            <a:spLocks noGrp="1"/>
          </p:cNvSpPr>
          <p:nvPr>
            <p:ph type="title"/>
          </p:nvPr>
        </p:nvSpPr>
        <p:spPr>
          <a:xfrm>
            <a:off x="420624" y="2212848"/>
            <a:ext cx="6858000" cy="2308284"/>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1400"/>
              <a:buNone/>
            </a:pPr>
            <a:r>
              <a:rPr lang="en-US" sz="3600" dirty="0">
                <a:latin typeface="Arial"/>
                <a:ea typeface="Arial"/>
                <a:cs typeface="Arial"/>
                <a:sym typeface="Arial"/>
              </a:rPr>
              <a:t>Practice 4: </a:t>
            </a:r>
            <a:br>
              <a:rPr lang="en-US" sz="3600" dirty="0">
                <a:latin typeface="Arial"/>
                <a:ea typeface="Arial"/>
                <a:cs typeface="Arial"/>
                <a:sym typeface="Arial"/>
              </a:rPr>
            </a:br>
            <a:r>
              <a:rPr lang="en-US" sz="3600" dirty="0">
                <a:latin typeface="Arial"/>
                <a:ea typeface="Arial"/>
                <a:cs typeface="Arial"/>
                <a:sym typeface="Arial"/>
              </a:rPr>
              <a:t>Support structured opportunities for discussion and collaboration. </a:t>
            </a:r>
            <a:endParaRPr dirty="0"/>
          </a:p>
        </p:txBody>
      </p:sp>
      <p:sp>
        <p:nvSpPr>
          <p:cNvPr id="611" name="Google Shape;611;p19"/>
          <p:cNvSpPr txBox="1">
            <a:spLocks noGrp="1"/>
          </p:cNvSpPr>
          <p:nvPr>
            <p:ph type="subTitle" idx="1"/>
          </p:nvPr>
        </p:nvSpPr>
        <p:spPr>
          <a:xfrm>
            <a:off x="578380" y="4780320"/>
            <a:ext cx="6858000" cy="413831"/>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2800"/>
              <a:buNone/>
            </a:pPr>
            <a:r>
              <a:rPr lang="en-US" dirty="0"/>
              <a:t>How do engagement strategies foster student success?</a:t>
            </a:r>
            <a:endParaRPr dirty="0"/>
          </a:p>
        </p:txBody>
      </p:sp>
      <p:sp>
        <p:nvSpPr>
          <p:cNvPr id="612" name="Google Shape;612;p19"/>
          <p:cNvSpPr txBox="1"/>
          <p:nvPr/>
        </p:nvSpPr>
        <p:spPr>
          <a:xfrm>
            <a:off x="910390" y="1100413"/>
            <a:ext cx="79007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highlight>
                  <a:srgbClr val="971260"/>
                </a:highlight>
                <a:latin typeface="Arial"/>
                <a:ea typeface="Arial"/>
                <a:cs typeface="Arial"/>
                <a:sym typeface="Arial"/>
              </a:rPr>
              <a:t>4</a:t>
            </a:r>
            <a:endParaRPr sz="3600" b="1" i="0" u="none" strike="noStrike" cap="none">
              <a:solidFill>
                <a:schemeClr val="lt1"/>
              </a:solidFill>
              <a:highlight>
                <a:srgbClr val="971260"/>
              </a:highlight>
              <a:latin typeface="Calibri"/>
              <a:ea typeface="Calibri"/>
              <a:cs typeface="Calibri"/>
              <a:sym typeface="Calibri"/>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20"/>
          <p:cNvSpPr txBox="1">
            <a:spLocks noGrp="1"/>
          </p:cNvSpPr>
          <p:nvPr>
            <p:ph type="title"/>
          </p:nvPr>
        </p:nvSpPr>
        <p:spPr>
          <a:xfrm>
            <a:off x="413578" y="0"/>
            <a:ext cx="11280450" cy="1015663"/>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a:t>Support structured opportunities for discussion and collaboration. </a:t>
            </a:r>
            <a:endParaRPr/>
          </a:p>
        </p:txBody>
      </p:sp>
      <p:pic>
        <p:nvPicPr>
          <p:cNvPr id="619" name="Google Shape;619;p20" descr="Children in uniform"/>
          <p:cNvPicPr preferRelativeResize="0">
            <a:picLocks noGrp="1"/>
          </p:cNvPicPr>
          <p:nvPr>
            <p:ph type="body" idx="1"/>
          </p:nvPr>
        </p:nvPicPr>
        <p:blipFill rotWithShape="1">
          <a:blip r:embed="rId3">
            <a:alphaModFix/>
          </a:blip>
          <a:srcRect l="26896"/>
          <a:stretch/>
        </p:blipFill>
        <p:spPr>
          <a:xfrm>
            <a:off x="497972" y="1643274"/>
            <a:ext cx="4667142" cy="4256230"/>
          </a:xfrm>
          <a:prstGeom prst="rect">
            <a:avLst/>
          </a:prstGeom>
          <a:noFill/>
          <a:ln>
            <a:noFill/>
          </a:ln>
          <a:effectLst>
            <a:outerShdw blurRad="342900" dist="101600" dir="5400000" algn="ctr" rotWithShape="0">
              <a:srgbClr val="000000">
                <a:alpha val="40000"/>
              </a:srgbClr>
            </a:outerShdw>
          </a:effectLst>
        </p:spPr>
      </p:pic>
      <p:sp>
        <p:nvSpPr>
          <p:cNvPr id="620" name="Google Shape;620;p20"/>
          <p:cNvSpPr txBox="1">
            <a:spLocks noGrp="1"/>
          </p:cNvSpPr>
          <p:nvPr>
            <p:ph type="body" idx="2"/>
          </p:nvPr>
        </p:nvSpPr>
        <p:spPr>
          <a:xfrm>
            <a:off x="5085347" y="1643274"/>
            <a:ext cx="6608681" cy="4256230"/>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457200" anchor="t" anchorCtr="0">
            <a:spAutoFit/>
          </a:bodyPr>
          <a:lstStyle/>
          <a:p>
            <a:pPr marL="0" lvl="0" indent="0" algn="l" rtl="0">
              <a:lnSpc>
                <a:spcPct val="114000"/>
              </a:lnSpc>
              <a:spcBef>
                <a:spcPts val="0"/>
              </a:spcBef>
              <a:spcAft>
                <a:spcPts val="0"/>
              </a:spcAft>
              <a:buSzPts val="1400"/>
              <a:buNone/>
            </a:pPr>
            <a:r>
              <a:rPr lang="en-US" dirty="0"/>
              <a:t>Students develop crucial industry-specific communication skills by participating in real-world discussions. Through activities such as peer critiques, technical talks and role-played client interactions, they learn to express ideas clearly, use precise terms and respond effectively in professional settings.</a:t>
            </a:r>
            <a:endParaRPr dirty="0"/>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22"/>
          <p:cNvSpPr txBox="1">
            <a:spLocks noGrp="1"/>
          </p:cNvSpPr>
          <p:nvPr>
            <p:ph type="title"/>
          </p:nvPr>
        </p:nvSpPr>
        <p:spPr>
          <a:xfrm>
            <a:off x="413578" y="17608"/>
            <a:ext cx="11364844"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a:t>Example of supporting structured opportunities for discussion and collaboration </a:t>
            </a:r>
            <a:endParaRPr sz="2400"/>
          </a:p>
        </p:txBody>
      </p:sp>
      <p:pic>
        <p:nvPicPr>
          <p:cNvPr id="627" name="Google Shape;627;p22" descr="Colorful trees"/>
          <p:cNvPicPr preferRelativeResize="0">
            <a:picLocks noGrp="1"/>
          </p:cNvPicPr>
          <p:nvPr>
            <p:ph type="body" idx="1"/>
          </p:nvPr>
        </p:nvPicPr>
        <p:blipFill rotWithShape="1">
          <a:blip r:embed="rId3">
            <a:alphaModFix/>
          </a:blip>
          <a:srcRect l="24326" r="15387"/>
          <a:stretch/>
        </p:blipFill>
        <p:spPr>
          <a:xfrm>
            <a:off x="582366" y="1453042"/>
            <a:ext cx="4459791" cy="4931716"/>
          </a:xfrm>
          <a:prstGeom prst="rect">
            <a:avLst/>
          </a:prstGeom>
          <a:noFill/>
          <a:ln>
            <a:noFill/>
          </a:ln>
          <a:effectLst>
            <a:outerShdw blurRad="342900" dist="101600" dir="5400000" algn="ctr" rotWithShape="0">
              <a:srgbClr val="000000">
                <a:alpha val="40000"/>
              </a:srgbClr>
            </a:outerShdw>
          </a:effectLst>
        </p:spPr>
      </p:pic>
      <p:sp>
        <p:nvSpPr>
          <p:cNvPr id="628" name="Google Shape;628;p22"/>
          <p:cNvSpPr txBox="1">
            <a:spLocks noGrp="1"/>
          </p:cNvSpPr>
          <p:nvPr>
            <p:ph type="body" idx="2"/>
          </p:nvPr>
        </p:nvSpPr>
        <p:spPr>
          <a:xfrm>
            <a:off x="5042157" y="1453042"/>
            <a:ext cx="6736265" cy="4931716"/>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lvl="0" indent="0" algn="l" rtl="0">
              <a:lnSpc>
                <a:spcPct val="114000"/>
              </a:lnSpc>
              <a:spcBef>
                <a:spcPts val="0"/>
              </a:spcBef>
              <a:spcAft>
                <a:spcPts val="0"/>
              </a:spcAft>
              <a:buSzPts val="1400"/>
              <a:buNone/>
            </a:pPr>
            <a:r>
              <a:rPr lang="en-US" dirty="0"/>
              <a:t>In a forestry program, the teacher organizes a role-play in which students act as forestry professionals and landowners to discuss sustainability practices. Before the role-play, students work in groups to anticipate potential questions and concerns related to environmental impact and economic feasibility. They prepare responses based on industry-specific guidelines and best practices.</a:t>
            </a:r>
            <a:endParaRPr dirty="0"/>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6" name="Google Shape;636;p21"/>
          <p:cNvSpPr txBox="1">
            <a:spLocks noGrp="1"/>
          </p:cNvSpPr>
          <p:nvPr>
            <p:ph type="title"/>
          </p:nvPr>
        </p:nvSpPr>
        <p:spPr>
          <a:xfrm>
            <a:off x="329183" y="350161"/>
            <a:ext cx="4069080" cy="6001603"/>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D14F97"/>
              </a:buClr>
              <a:buSzPts val="3000"/>
              <a:buFont typeface="Arial"/>
              <a:buNone/>
            </a:pPr>
            <a:r>
              <a:rPr lang="en-US" sz="4800" dirty="0">
                <a:solidFill>
                  <a:srgbClr val="802858"/>
                </a:solidFill>
              </a:rPr>
              <a:t>Potential Pitfall: </a:t>
            </a:r>
            <a:br>
              <a:rPr lang="en-US" sz="4800" dirty="0">
                <a:solidFill>
                  <a:srgbClr val="802858"/>
                </a:solidFill>
              </a:rPr>
            </a:br>
            <a:br>
              <a:rPr lang="en-US" sz="3200" dirty="0">
                <a:solidFill>
                  <a:srgbClr val="802858"/>
                </a:solidFill>
              </a:rPr>
            </a:br>
            <a:r>
              <a:rPr lang="en-US" sz="3200" b="0" dirty="0">
                <a:solidFill>
                  <a:srgbClr val="802858"/>
                </a:solidFill>
              </a:rPr>
              <a:t>Students are asked to participate in discussions or role-plays without receiving clear models of professional communication.</a:t>
            </a:r>
            <a:endParaRPr dirty="0"/>
          </a:p>
        </p:txBody>
      </p:sp>
      <p:sp>
        <p:nvSpPr>
          <p:cNvPr id="634" name="Google Shape;634;p21"/>
          <p:cNvSpPr txBox="1">
            <a:spLocks noGrp="1"/>
          </p:cNvSpPr>
          <p:nvPr>
            <p:ph type="body" idx="1"/>
          </p:nvPr>
        </p:nvSpPr>
        <p:spPr>
          <a:xfrm>
            <a:off x="5074920" y="350161"/>
            <a:ext cx="6739466" cy="922263"/>
          </a:xfrm>
          <a:prstGeom prst="rect">
            <a:avLst/>
          </a:prstGeom>
          <a:noFill/>
          <a:ln>
            <a:noFill/>
          </a:ln>
        </p:spPr>
        <p:txBody>
          <a:bodyPr spcFirstLastPara="1" wrap="square" lIns="91425" tIns="45700" rIns="91425" bIns="45700" anchor="t" anchorCtr="0">
            <a:spAutoFit/>
          </a:bodyPr>
          <a:lstStyle/>
          <a:p>
            <a:pPr marL="457200" lvl="0" indent="-228600" algn="l" rtl="0">
              <a:lnSpc>
                <a:spcPct val="114000"/>
              </a:lnSpc>
              <a:spcBef>
                <a:spcPts val="1000"/>
              </a:spcBef>
              <a:spcAft>
                <a:spcPts val="0"/>
              </a:spcAft>
              <a:buClr>
                <a:srgbClr val="2E6AA5"/>
              </a:buClr>
              <a:buSzPts val="2400"/>
              <a:buNone/>
            </a:pPr>
            <a:r>
              <a:rPr lang="en-US" sz="4000" dirty="0">
                <a:solidFill>
                  <a:srgbClr val="802858"/>
                </a:solidFill>
              </a:rPr>
              <a:t>Why It Matters</a:t>
            </a:r>
            <a:endParaRPr dirty="0"/>
          </a:p>
        </p:txBody>
      </p:sp>
      <p:sp>
        <p:nvSpPr>
          <p:cNvPr id="635" name="Google Shape;635;p21"/>
          <p:cNvSpPr txBox="1">
            <a:spLocks noGrp="1"/>
          </p:cNvSpPr>
          <p:nvPr>
            <p:ph type="body" idx="2"/>
          </p:nvPr>
        </p:nvSpPr>
        <p:spPr>
          <a:xfrm>
            <a:off x="5074920" y="1399558"/>
            <a:ext cx="6739467" cy="5108281"/>
          </a:xfrm>
          <a:prstGeom prst="rect">
            <a:avLst/>
          </a:prstGeom>
          <a:noFill/>
          <a:ln>
            <a:noFill/>
          </a:ln>
        </p:spPr>
        <p:txBody>
          <a:bodyPr spcFirstLastPara="1" wrap="square" lIns="91425" tIns="45700" rIns="91425" bIns="45700" anchor="t" anchorCtr="0">
            <a:spAutoFit/>
          </a:bodyPr>
          <a:lstStyle/>
          <a:p>
            <a:pPr marL="571500" lvl="0" indent="-342900" algn="l" rtl="0">
              <a:lnSpc>
                <a:spcPct val="114000"/>
              </a:lnSpc>
              <a:spcBef>
                <a:spcPts val="1000"/>
              </a:spcBef>
              <a:spcAft>
                <a:spcPts val="0"/>
              </a:spcAft>
              <a:buSzPct val="140000"/>
              <a:buFont typeface="Arial"/>
              <a:buChar char="•"/>
            </a:pPr>
            <a:r>
              <a:rPr lang="en-US" dirty="0"/>
              <a:t>When students are asked to participate in professional discussions with clear models, they are more likely to understand and practice what effective communication looks and sounds like in a workplace setting. </a:t>
            </a:r>
            <a:endParaRPr dirty="0"/>
          </a:p>
          <a:p>
            <a:pPr marL="571500" lvl="0" indent="-342900" algn="l" rtl="0">
              <a:lnSpc>
                <a:spcPct val="114000"/>
              </a:lnSpc>
              <a:spcBef>
                <a:spcPts val="1000"/>
              </a:spcBef>
              <a:spcAft>
                <a:spcPts val="0"/>
              </a:spcAft>
              <a:buSzPct val="140000"/>
              <a:buFont typeface="Arial"/>
              <a:buChar char="•"/>
            </a:pPr>
            <a:r>
              <a:rPr lang="en-US" dirty="0"/>
              <a:t>Modeling for students helps them engage in precise, formal and appropriate responses that allow the opportunity to build real-world communication skills. </a:t>
            </a:r>
            <a:endParaRPr dirty="0"/>
          </a:p>
          <a:p>
            <a:pPr marL="571500" lvl="0" indent="-342900" algn="l" rtl="0">
              <a:lnSpc>
                <a:spcPct val="114000"/>
              </a:lnSpc>
              <a:spcBef>
                <a:spcPts val="1000"/>
              </a:spcBef>
              <a:spcAft>
                <a:spcPts val="0"/>
              </a:spcAft>
              <a:buSzPct val="140000"/>
              <a:buFont typeface="Arial"/>
              <a:buChar char="•"/>
            </a:pPr>
            <a:r>
              <a:rPr lang="en-US" dirty="0"/>
              <a:t>With examples to guide them, students may feel surer and more prepared, promoting both their engagement and their growth.</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23">
            <a:extLst>
              <a:ext uri="{C183D7F6-B498-43B3-948B-1728B52AA6E4}">
                <adec:decorative xmlns:adec="http://schemas.microsoft.com/office/drawing/2017/decorative" val="1"/>
              </a:ext>
            </a:extLst>
          </p:cNvPr>
          <p:cNvPicPr preferRelativeResize="0"/>
          <p:nvPr/>
        </p:nvPicPr>
        <p:blipFill rotWithShape="1">
          <a:blip r:embed="rId3">
            <a:alphaModFix amt="26000"/>
          </a:blip>
          <a:srcRect t="2674" r="46156" b="2671"/>
          <a:stretch/>
        </p:blipFill>
        <p:spPr>
          <a:xfrm>
            <a:off x="6556917" y="0"/>
            <a:ext cx="5635084" cy="6858000"/>
          </a:xfrm>
          <a:prstGeom prst="rect">
            <a:avLst/>
          </a:prstGeom>
          <a:noFill/>
          <a:ln>
            <a:noFill/>
          </a:ln>
        </p:spPr>
      </p:pic>
      <p:pic>
        <p:nvPicPr>
          <p:cNvPr id="643" name="Google Shape;643;p23" descr="Thought bubble with solid fill"/>
          <p:cNvPicPr preferRelativeResize="0"/>
          <p:nvPr/>
        </p:nvPicPr>
        <p:blipFill rotWithShape="1">
          <a:blip r:embed="rId4">
            <a:alphaModFix/>
          </a:blip>
          <a:srcRect/>
          <a:stretch/>
        </p:blipFill>
        <p:spPr>
          <a:xfrm>
            <a:off x="6556917" y="421661"/>
            <a:ext cx="5635083" cy="5635083"/>
          </a:xfrm>
          <a:prstGeom prst="rect">
            <a:avLst/>
          </a:prstGeom>
          <a:noFill/>
          <a:ln>
            <a:noFill/>
          </a:ln>
        </p:spPr>
      </p:pic>
      <p:pic>
        <p:nvPicPr>
          <p:cNvPr id="3" name="Picture Placeholder 2">
            <a:extLst>
              <a:ext uri="{FF2B5EF4-FFF2-40B4-BE49-F238E27FC236}">
                <a16:creationId xmlns:a16="http://schemas.microsoft.com/office/drawing/2014/main" id="{18BBB048-CDEB-78D4-E8F5-290EA2A35E99}"/>
              </a:ext>
              <a:ext uri="{C183D7F6-B498-43B3-948B-1728B52AA6E4}">
                <adec:decorative xmlns:adec="http://schemas.microsoft.com/office/drawing/2017/decorative" val="1"/>
              </a:ext>
            </a:extLst>
          </p:cNvPr>
          <p:cNvPicPr>
            <a:picLocks noGrp="1" noChangeAspect="1"/>
          </p:cNvPicPr>
          <p:nvPr>
            <p:ph type="pic" idx="2"/>
          </p:nvPr>
        </p:nvPicPr>
        <p:blipFill>
          <a:blip r:embed="rId5"/>
          <a:srcRect l="4" r="4"/>
          <a:stretch>
            <a:fillRect/>
          </a:stretch>
        </p:blipFill>
        <p:spPr>
          <a:xfrm>
            <a:off x="6556375" y="0"/>
            <a:ext cx="5635625" cy="6858000"/>
          </a:xfrm>
          <a:prstGeom prst="rect">
            <a:avLst/>
          </a:prstGeom>
          <a:noFill/>
          <a:ln>
            <a:noFill/>
          </a:ln>
        </p:spPr>
      </p:pic>
      <p:sp>
        <p:nvSpPr>
          <p:cNvPr id="645" name="Google Shape;645;p23"/>
          <p:cNvSpPr txBox="1">
            <a:spLocks noGrp="1"/>
          </p:cNvSpPr>
          <p:nvPr>
            <p:ph type="title"/>
          </p:nvPr>
        </p:nvSpPr>
        <p:spPr>
          <a:xfrm>
            <a:off x="7754494" y="2234739"/>
            <a:ext cx="3239926" cy="55399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Final Reflection</a:t>
            </a:r>
            <a:endParaRPr/>
          </a:p>
        </p:txBody>
      </p:sp>
      <p:sp>
        <p:nvSpPr>
          <p:cNvPr id="646" name="Google Shape;646;p23"/>
          <p:cNvSpPr txBox="1">
            <a:spLocks noGrp="1"/>
          </p:cNvSpPr>
          <p:nvPr>
            <p:ph type="body" idx="3"/>
          </p:nvPr>
        </p:nvSpPr>
        <p:spPr>
          <a:xfrm>
            <a:off x="329184" y="347485"/>
            <a:ext cx="5897880" cy="6084959"/>
          </a:xfrm>
          <a:prstGeom prst="rect">
            <a:avLst/>
          </a:prstGeom>
          <a:noFill/>
          <a:ln>
            <a:noFill/>
          </a:ln>
        </p:spPr>
        <p:txBody>
          <a:bodyPr spcFirstLastPara="1" wrap="square" lIns="91425" tIns="45700" rIns="91425" bIns="45700" anchor="t" anchorCtr="0">
            <a:spAutoFit/>
          </a:bodyPr>
          <a:lstStyle/>
          <a:p>
            <a:pPr marL="342900" lvl="0" indent="-342900" algn="l" rtl="0">
              <a:lnSpc>
                <a:spcPct val="104000"/>
              </a:lnSpc>
              <a:spcBef>
                <a:spcPts val="0"/>
              </a:spcBef>
              <a:spcAft>
                <a:spcPts val="0"/>
              </a:spcAft>
              <a:buSzPts val="3360"/>
              <a:buFont typeface="Arial"/>
              <a:buChar char="•"/>
            </a:pPr>
            <a:r>
              <a:rPr lang="en-US" sz="2400" dirty="0"/>
              <a:t>How can you learn more about the literacy strengths and related background knowledge of your students?</a:t>
            </a:r>
            <a:endParaRPr dirty="0"/>
          </a:p>
          <a:p>
            <a:pPr marL="342900" lvl="0" indent="-342900" algn="l" rtl="0">
              <a:lnSpc>
                <a:spcPct val="104000"/>
              </a:lnSpc>
              <a:spcBef>
                <a:spcPts val="1600"/>
              </a:spcBef>
              <a:spcAft>
                <a:spcPts val="0"/>
              </a:spcAft>
              <a:buSzPts val="3360"/>
              <a:buFont typeface="Arial"/>
              <a:buChar char="•"/>
            </a:pPr>
            <a:r>
              <a:rPr lang="en-US" sz="2400" dirty="0"/>
              <a:t>How can you incorporate authentic opportunities for students to build their disciplinary knowledge through speaking, listening, reading and writing?</a:t>
            </a:r>
            <a:endParaRPr dirty="0"/>
          </a:p>
          <a:p>
            <a:pPr marL="342900" lvl="0" indent="-342900" algn="l" rtl="0">
              <a:lnSpc>
                <a:spcPct val="104000"/>
              </a:lnSpc>
              <a:spcBef>
                <a:spcPts val="1600"/>
              </a:spcBef>
              <a:spcAft>
                <a:spcPts val="0"/>
              </a:spcAft>
              <a:buSzPts val="3360"/>
              <a:buFont typeface="Arial"/>
              <a:buChar char="•"/>
            </a:pPr>
            <a:r>
              <a:rPr lang="en-US" sz="2400" dirty="0"/>
              <a:t>What text types could your students use more support to read? To write?</a:t>
            </a:r>
            <a:endParaRPr dirty="0"/>
          </a:p>
          <a:p>
            <a:pPr marL="342900" lvl="0" indent="-342900" algn="l" rtl="0">
              <a:lnSpc>
                <a:spcPct val="104000"/>
              </a:lnSpc>
              <a:spcBef>
                <a:spcPts val="1600"/>
              </a:spcBef>
              <a:spcAft>
                <a:spcPts val="0"/>
              </a:spcAft>
              <a:buSzPts val="3360"/>
              <a:buFont typeface="Arial"/>
              <a:buChar char="•"/>
            </a:pPr>
            <a:r>
              <a:rPr lang="en-US" sz="2400" dirty="0"/>
              <a:t>What new opportunities for authentic, discipline-specific discourse would you like to try in your class?</a:t>
            </a:r>
            <a:endParaRPr dirty="0"/>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24"/>
          <p:cNvSpPr txBox="1">
            <a:spLocks noGrp="1"/>
          </p:cNvSpPr>
          <p:nvPr>
            <p:ph type="title"/>
          </p:nvPr>
        </p:nvSpPr>
        <p:spPr>
          <a:xfrm>
            <a:off x="164592" y="232760"/>
            <a:ext cx="11862816" cy="683335"/>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More Resources from  Oregon’s Adolescent Literacy Framework</a:t>
            </a:r>
            <a:endParaRPr dirty="0"/>
          </a:p>
        </p:txBody>
      </p:sp>
      <p:pic>
        <p:nvPicPr>
          <p:cNvPr id="653" name="Google Shape;653;p24">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3997397" y="1241049"/>
            <a:ext cx="7905178" cy="5384191"/>
          </a:xfrm>
          <a:prstGeom prst="rect">
            <a:avLst/>
          </a:prstGeom>
          <a:noFill/>
          <a:ln>
            <a:noFill/>
          </a:ln>
          <a:effectLst>
            <a:outerShdw blurRad="50800" dist="38100" dir="2700000" algn="tl" rotWithShape="0">
              <a:srgbClr val="000000">
                <a:alpha val="40000"/>
              </a:srgbClr>
            </a:outerShdw>
          </a:effectLst>
        </p:spPr>
      </p:pic>
      <p:sp>
        <p:nvSpPr>
          <p:cNvPr id="654" name="Google Shape;654;p24"/>
          <p:cNvSpPr txBox="1">
            <a:spLocks noGrp="1"/>
          </p:cNvSpPr>
          <p:nvPr>
            <p:ph type="body" idx="2"/>
          </p:nvPr>
        </p:nvSpPr>
        <p:spPr>
          <a:xfrm>
            <a:off x="786380" y="4604395"/>
            <a:ext cx="2640473" cy="1501333"/>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274300" tIns="274300" rIns="274300" bIns="274300" anchor="t" anchorCtr="0">
            <a:spAutoFit/>
          </a:bodyPr>
          <a:lstStyle/>
          <a:p>
            <a:pPr marL="0" lvl="0" indent="0" algn="ctr">
              <a:spcBef>
                <a:spcPts val="0"/>
              </a:spcBef>
            </a:pPr>
            <a:r>
              <a:rPr lang="en-US" sz="1800" dirty="0"/>
              <a:t>Section 6: Disciplinary Literacy in CTE </a:t>
            </a:r>
            <a:r>
              <a:rPr lang="en-US"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Page</a:t>
            </a:r>
            <a:r>
              <a:rPr lang="en-US" sz="1800" dirty="0"/>
              <a:t> 159</a:t>
            </a:r>
            <a:endParaRPr sz="1800" dirty="0"/>
          </a:p>
        </p:txBody>
      </p:sp>
      <p:pic>
        <p:nvPicPr>
          <p:cNvPr id="655" name="Google Shape;655;p2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4491" y="1241049"/>
            <a:ext cx="3004253" cy="3038392"/>
          </a:xfrm>
          <a:prstGeom prst="rect">
            <a:avLst/>
          </a:prstGeom>
          <a:noFill/>
          <a:ln>
            <a:noFill/>
          </a:ln>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25"/>
          <p:cNvSpPr txBox="1">
            <a:spLocks noGrp="1"/>
          </p:cNvSpPr>
          <p:nvPr>
            <p:ph type="title"/>
          </p:nvPr>
        </p:nvSpPr>
        <p:spPr>
          <a:xfrm>
            <a:off x="412471" y="1440493"/>
            <a:ext cx="2832657" cy="2400657"/>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Navigating Oregon’s Adolescent Literacy Framework</a:t>
            </a:r>
            <a:endParaRPr dirty="0"/>
          </a:p>
        </p:txBody>
      </p:sp>
      <p:grpSp>
        <p:nvGrpSpPr>
          <p:cNvPr id="663" name="Google Shape;663;p25" descr="Section 1: Goal, section 2: conditions, section 3: supports, sections 4 and 5: all-purpose skills, and section 6: discipline-specific reading and writing skills."/>
          <p:cNvGrpSpPr/>
          <p:nvPr/>
        </p:nvGrpSpPr>
        <p:grpSpPr>
          <a:xfrm>
            <a:off x="3245128" y="432148"/>
            <a:ext cx="8946872" cy="5845102"/>
            <a:chOff x="3245128" y="432148"/>
            <a:chExt cx="8946872" cy="5845102"/>
          </a:xfrm>
        </p:grpSpPr>
        <p:cxnSp>
          <p:nvCxnSpPr>
            <p:cNvPr id="664" name="Google Shape;664;p25"/>
            <p:cNvCxnSpPr/>
            <p:nvPr/>
          </p:nvCxnSpPr>
          <p:spPr>
            <a:xfrm>
              <a:off x="3245128" y="864399"/>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cxnSp>
          <p:nvCxnSpPr>
            <p:cNvPr id="665" name="Google Shape;665;p25"/>
            <p:cNvCxnSpPr/>
            <p:nvPr/>
          </p:nvCxnSpPr>
          <p:spPr>
            <a:xfrm>
              <a:off x="3245128" y="1967643"/>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grpSp>
          <p:nvGrpSpPr>
            <p:cNvPr id="666" name="Google Shape;666;p25"/>
            <p:cNvGrpSpPr/>
            <p:nvPr/>
          </p:nvGrpSpPr>
          <p:grpSpPr>
            <a:xfrm>
              <a:off x="3662495" y="804765"/>
              <a:ext cx="1188737" cy="1188720"/>
              <a:chOff x="3659021" y="804765"/>
              <a:chExt cx="1188737" cy="1188720"/>
            </a:xfrm>
          </p:grpSpPr>
          <p:sp>
            <p:nvSpPr>
              <p:cNvPr id="667" name="Google Shape;667;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8" name="Google Shape;668;p25"/>
              <p:cNvSpPr/>
              <p:nvPr/>
            </p:nvSpPr>
            <p:spPr>
              <a:xfrm>
                <a:off x="3878479" y="1024215"/>
                <a:ext cx="749820" cy="749820"/>
              </a:xfrm>
              <a:prstGeom prst="ellipse">
                <a:avLst/>
              </a:prstGeom>
              <a:solidFill>
                <a:srgbClr val="31717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cxnSp>
          <p:nvCxnSpPr>
            <p:cNvPr id="669" name="Google Shape;669;p25"/>
            <p:cNvCxnSpPr/>
            <p:nvPr/>
          </p:nvCxnSpPr>
          <p:spPr>
            <a:xfrm>
              <a:off x="3245128" y="2991374"/>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cxnSp>
          <p:nvCxnSpPr>
            <p:cNvPr id="670" name="Google Shape;670;p25"/>
            <p:cNvCxnSpPr/>
            <p:nvPr/>
          </p:nvCxnSpPr>
          <p:spPr>
            <a:xfrm>
              <a:off x="3245128" y="4034983"/>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cxnSp>
          <p:nvCxnSpPr>
            <p:cNvPr id="671" name="Google Shape;671;p25"/>
            <p:cNvCxnSpPr/>
            <p:nvPr/>
          </p:nvCxnSpPr>
          <p:spPr>
            <a:xfrm>
              <a:off x="3245128" y="5078591"/>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cxnSp>
          <p:nvCxnSpPr>
            <p:cNvPr id="672" name="Google Shape;672;p25"/>
            <p:cNvCxnSpPr/>
            <p:nvPr/>
          </p:nvCxnSpPr>
          <p:spPr>
            <a:xfrm>
              <a:off x="3245128" y="6231531"/>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grpSp>
          <p:nvGrpSpPr>
            <p:cNvPr id="673" name="Google Shape;673;p25"/>
            <p:cNvGrpSpPr/>
            <p:nvPr/>
          </p:nvGrpSpPr>
          <p:grpSpPr>
            <a:xfrm>
              <a:off x="3662495" y="1868252"/>
              <a:ext cx="1188737" cy="1188720"/>
              <a:chOff x="3659021" y="804765"/>
              <a:chExt cx="1188737" cy="1188720"/>
            </a:xfrm>
          </p:grpSpPr>
          <p:sp>
            <p:nvSpPr>
              <p:cNvPr id="674" name="Google Shape;674;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5" name="Google Shape;675;p25"/>
              <p:cNvSpPr/>
              <p:nvPr/>
            </p:nvSpPr>
            <p:spPr>
              <a:xfrm>
                <a:off x="3878479" y="1024215"/>
                <a:ext cx="749820" cy="749820"/>
              </a:xfrm>
              <a:prstGeom prst="ellipse">
                <a:avLst/>
              </a:prstGeom>
              <a:solidFill>
                <a:srgbClr val="8028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676" name="Google Shape;676;p25"/>
            <p:cNvGrpSpPr/>
            <p:nvPr/>
          </p:nvGrpSpPr>
          <p:grpSpPr>
            <a:xfrm>
              <a:off x="3662495" y="2931739"/>
              <a:ext cx="1188737" cy="1188720"/>
              <a:chOff x="3659021" y="804765"/>
              <a:chExt cx="1188737" cy="1188720"/>
            </a:xfrm>
          </p:grpSpPr>
          <p:sp>
            <p:nvSpPr>
              <p:cNvPr id="677" name="Google Shape;677;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8" name="Google Shape;678;p25"/>
              <p:cNvSpPr/>
              <p:nvPr/>
            </p:nvSpPr>
            <p:spPr>
              <a:xfrm>
                <a:off x="3878479" y="1024215"/>
                <a:ext cx="749820" cy="749820"/>
              </a:xfrm>
              <a:prstGeom prst="ellipse">
                <a:avLst/>
              </a:prstGeom>
              <a:solidFill>
                <a:srgbClr val="A859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679" name="Google Shape;679;p25"/>
            <p:cNvGrpSpPr/>
            <p:nvPr/>
          </p:nvGrpSpPr>
          <p:grpSpPr>
            <a:xfrm>
              <a:off x="3662495" y="4015104"/>
              <a:ext cx="1188737" cy="1188720"/>
              <a:chOff x="3659021" y="804765"/>
              <a:chExt cx="1188737" cy="1188720"/>
            </a:xfrm>
          </p:grpSpPr>
          <p:sp>
            <p:nvSpPr>
              <p:cNvPr id="680" name="Google Shape;680;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1" name="Google Shape;681;p25"/>
              <p:cNvSpPr/>
              <p:nvPr/>
            </p:nvSpPr>
            <p:spPr>
              <a:xfrm>
                <a:off x="3878479" y="1024215"/>
                <a:ext cx="749820" cy="749820"/>
              </a:xfrm>
              <a:prstGeom prst="ellipse">
                <a:avLst/>
              </a:prstGeom>
              <a:solidFill>
                <a:srgbClr val="025E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682" name="Google Shape;682;p25"/>
            <p:cNvGrpSpPr/>
            <p:nvPr/>
          </p:nvGrpSpPr>
          <p:grpSpPr>
            <a:xfrm>
              <a:off x="3662495" y="5088530"/>
              <a:ext cx="1188737" cy="1188720"/>
              <a:chOff x="3659021" y="804765"/>
              <a:chExt cx="1188737" cy="1188720"/>
            </a:xfrm>
          </p:grpSpPr>
          <p:sp>
            <p:nvSpPr>
              <p:cNvPr id="683" name="Google Shape;683;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4" name="Google Shape;684;p25"/>
              <p:cNvSpPr/>
              <p:nvPr/>
            </p:nvSpPr>
            <p:spPr>
              <a:xfrm>
                <a:off x="3878479" y="1024215"/>
                <a:ext cx="749820" cy="749820"/>
              </a:xfrm>
              <a:prstGeom prst="ellipse">
                <a:avLst/>
              </a:prstGeom>
              <a:solidFill>
                <a:srgbClr val="59287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85" name="Google Shape;685;p25"/>
            <p:cNvSpPr txBox="1"/>
            <p:nvPr/>
          </p:nvSpPr>
          <p:spPr>
            <a:xfrm>
              <a:off x="4966612" y="1113666"/>
              <a:ext cx="914400" cy="2693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
                <a:buFont typeface="Arial"/>
                <a:buNone/>
              </a:pPr>
              <a:r>
                <a:rPr lang="en-US" sz="1150" b="1" i="0" u="none" strike="noStrike" cap="none">
                  <a:solidFill>
                    <a:srgbClr val="007371"/>
                  </a:solidFill>
                  <a:latin typeface="Arial"/>
                  <a:ea typeface="Arial"/>
                  <a:cs typeface="Arial"/>
                  <a:sym typeface="Arial"/>
                </a:rPr>
                <a:t>GOAL</a:t>
              </a:r>
              <a:endParaRPr sz="1400" b="0" i="0" u="none" strike="noStrike" cap="none">
                <a:solidFill>
                  <a:srgbClr val="000000"/>
                </a:solidFill>
                <a:latin typeface="Arial"/>
                <a:ea typeface="Arial"/>
                <a:cs typeface="Arial"/>
                <a:sym typeface="Arial"/>
              </a:endParaRPr>
            </a:p>
          </p:txBody>
        </p:sp>
        <p:sp>
          <p:nvSpPr>
            <p:cNvPr id="686" name="Google Shape;686;p25"/>
            <p:cNvSpPr txBox="1"/>
            <p:nvPr/>
          </p:nvSpPr>
          <p:spPr>
            <a:xfrm>
              <a:off x="3705406" y="432148"/>
              <a:ext cx="1131491" cy="3000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rgbClr val="007371"/>
                  </a:solidFill>
                  <a:latin typeface="Arial"/>
                  <a:ea typeface="Arial"/>
                  <a:cs typeface="Arial"/>
                  <a:sym typeface="Arial"/>
                </a:rPr>
                <a:t>SECTION</a:t>
              </a:r>
              <a:endParaRPr sz="1400" b="0" i="0" u="none" strike="noStrike" cap="none">
                <a:solidFill>
                  <a:srgbClr val="000000"/>
                </a:solidFill>
                <a:latin typeface="Arial"/>
                <a:ea typeface="Arial"/>
                <a:cs typeface="Arial"/>
                <a:sym typeface="Arial"/>
              </a:endParaRPr>
            </a:p>
          </p:txBody>
        </p:sp>
        <p:sp>
          <p:nvSpPr>
            <p:cNvPr id="687" name="Google Shape;687;p25"/>
            <p:cNvSpPr txBox="1"/>
            <p:nvPr/>
          </p:nvSpPr>
          <p:spPr>
            <a:xfrm>
              <a:off x="4966612" y="1360419"/>
              <a:ext cx="6812917" cy="353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rgbClr val="1E1E2D"/>
                  </a:solidFill>
                  <a:latin typeface="Arial"/>
                  <a:ea typeface="Arial"/>
                  <a:cs typeface="Arial"/>
                  <a:sym typeface="Arial"/>
                </a:rPr>
                <a:t>Disciplinary literacy is essential for postsecondary success</a:t>
              </a:r>
              <a:endParaRPr sz="1400" b="0" i="0" u="none" strike="noStrike" cap="none">
                <a:solidFill>
                  <a:srgbClr val="000000"/>
                </a:solidFill>
                <a:latin typeface="Arial"/>
                <a:ea typeface="Arial"/>
                <a:cs typeface="Arial"/>
                <a:sym typeface="Arial"/>
              </a:endParaRPr>
            </a:p>
          </p:txBody>
        </p:sp>
        <p:sp>
          <p:nvSpPr>
            <p:cNvPr id="688" name="Google Shape;688;p25"/>
            <p:cNvSpPr txBox="1"/>
            <p:nvPr/>
          </p:nvSpPr>
          <p:spPr>
            <a:xfrm>
              <a:off x="4966611" y="2175338"/>
              <a:ext cx="1339595" cy="2693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
                <a:buFont typeface="Arial"/>
                <a:buNone/>
              </a:pPr>
              <a:r>
                <a:rPr lang="en-US" sz="1150" b="1" i="0" u="none" strike="noStrike" cap="none">
                  <a:solidFill>
                    <a:srgbClr val="802858"/>
                  </a:solidFill>
                  <a:latin typeface="Arial"/>
                  <a:ea typeface="Arial"/>
                  <a:cs typeface="Arial"/>
                  <a:sym typeface="Arial"/>
                </a:rPr>
                <a:t>CONDITIONS</a:t>
              </a:r>
              <a:endParaRPr sz="1400" b="0" i="0" u="none" strike="noStrike" cap="none">
                <a:solidFill>
                  <a:srgbClr val="000000"/>
                </a:solidFill>
                <a:latin typeface="Arial"/>
                <a:ea typeface="Arial"/>
                <a:cs typeface="Arial"/>
                <a:sym typeface="Arial"/>
              </a:endParaRPr>
            </a:p>
          </p:txBody>
        </p:sp>
        <p:sp>
          <p:nvSpPr>
            <p:cNvPr id="689" name="Google Shape;689;p25"/>
            <p:cNvSpPr txBox="1"/>
            <p:nvPr/>
          </p:nvSpPr>
          <p:spPr>
            <a:xfrm>
              <a:off x="4960306" y="2444642"/>
              <a:ext cx="1632999" cy="2985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1E1E2D"/>
                  </a:solidFill>
                  <a:latin typeface="Arial"/>
                  <a:ea typeface="Arial"/>
                  <a:cs typeface="Arial"/>
                  <a:sym typeface="Arial"/>
                </a:rPr>
                <a:t>High Expectations</a:t>
              </a:r>
              <a:endParaRPr sz="1400" b="0" i="0" u="none" strike="noStrike" cap="none">
                <a:solidFill>
                  <a:srgbClr val="000000"/>
                </a:solidFill>
                <a:latin typeface="Arial"/>
                <a:ea typeface="Arial"/>
                <a:cs typeface="Arial"/>
                <a:sym typeface="Arial"/>
              </a:endParaRPr>
            </a:p>
          </p:txBody>
        </p:sp>
        <p:sp>
          <p:nvSpPr>
            <p:cNvPr id="690" name="Google Shape;690;p25"/>
            <p:cNvSpPr txBox="1"/>
            <p:nvPr/>
          </p:nvSpPr>
          <p:spPr>
            <a:xfrm>
              <a:off x="6855383" y="2444642"/>
              <a:ext cx="2616088" cy="2985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1E1E2D"/>
                  </a:solidFill>
                  <a:latin typeface="Arial"/>
                  <a:ea typeface="Arial"/>
                  <a:cs typeface="Arial"/>
                  <a:sym typeface="Arial"/>
                </a:rPr>
                <a:t>Culturally Responsive Practice</a:t>
              </a:r>
              <a:endParaRPr sz="1400" b="0" i="0" u="none" strike="noStrike" cap="none">
                <a:solidFill>
                  <a:srgbClr val="000000"/>
                </a:solidFill>
                <a:latin typeface="Arial"/>
                <a:ea typeface="Arial"/>
                <a:cs typeface="Arial"/>
                <a:sym typeface="Arial"/>
              </a:endParaRPr>
            </a:p>
          </p:txBody>
        </p:sp>
        <p:sp>
          <p:nvSpPr>
            <p:cNvPr id="691" name="Google Shape;691;p25"/>
            <p:cNvSpPr txBox="1"/>
            <p:nvPr/>
          </p:nvSpPr>
          <p:spPr>
            <a:xfrm>
              <a:off x="9733548" y="2444642"/>
              <a:ext cx="1232456" cy="2985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1E1E2D"/>
                  </a:solidFill>
                  <a:latin typeface="Arial"/>
                  <a:ea typeface="Arial"/>
                  <a:cs typeface="Arial"/>
                  <a:sym typeface="Arial"/>
                </a:rPr>
                <a:t>Engagement</a:t>
              </a:r>
              <a:endParaRPr sz="1400" b="0" i="0" u="none" strike="noStrike" cap="none">
                <a:solidFill>
                  <a:srgbClr val="000000"/>
                </a:solidFill>
                <a:latin typeface="Arial"/>
                <a:ea typeface="Arial"/>
                <a:cs typeface="Arial"/>
                <a:sym typeface="Arial"/>
              </a:endParaRPr>
            </a:p>
          </p:txBody>
        </p:sp>
        <p:sp>
          <p:nvSpPr>
            <p:cNvPr id="692" name="Google Shape;692;p25"/>
            <p:cNvSpPr txBox="1"/>
            <p:nvPr/>
          </p:nvSpPr>
          <p:spPr>
            <a:xfrm>
              <a:off x="4966611" y="3227947"/>
              <a:ext cx="1339595" cy="2693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
                <a:buFont typeface="Arial"/>
                <a:buNone/>
              </a:pPr>
              <a:r>
                <a:rPr lang="en-US" sz="1150" b="1" i="0" u="none" strike="noStrike" cap="none">
                  <a:solidFill>
                    <a:srgbClr val="A85931"/>
                  </a:solidFill>
                  <a:latin typeface="Arial"/>
                  <a:ea typeface="Arial"/>
                  <a:cs typeface="Arial"/>
                  <a:sym typeface="Arial"/>
                </a:rPr>
                <a:t>SUPPORTS</a:t>
              </a:r>
              <a:endParaRPr sz="1400" b="0" i="0" u="none" strike="noStrike" cap="none">
                <a:solidFill>
                  <a:srgbClr val="000000"/>
                </a:solidFill>
                <a:latin typeface="Arial"/>
                <a:ea typeface="Arial"/>
                <a:cs typeface="Arial"/>
                <a:sym typeface="Arial"/>
              </a:endParaRPr>
            </a:p>
          </p:txBody>
        </p:sp>
        <p:sp>
          <p:nvSpPr>
            <p:cNvPr id="693" name="Google Shape;693;p25"/>
            <p:cNvSpPr txBox="1"/>
            <p:nvPr/>
          </p:nvSpPr>
          <p:spPr>
            <a:xfrm>
              <a:off x="4960306" y="3497251"/>
              <a:ext cx="1850802" cy="292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1E1E2D"/>
                  </a:solidFill>
                  <a:latin typeface="Arial"/>
                  <a:ea typeface="Arial"/>
                  <a:cs typeface="Arial"/>
                  <a:sym typeface="Arial"/>
                </a:rPr>
                <a:t>Multilingual Learners</a:t>
              </a:r>
              <a:endParaRPr sz="1400" b="0" i="0" u="none" strike="noStrike" cap="none">
                <a:solidFill>
                  <a:srgbClr val="000000"/>
                </a:solidFill>
                <a:latin typeface="Arial"/>
                <a:ea typeface="Arial"/>
                <a:cs typeface="Arial"/>
                <a:sym typeface="Arial"/>
              </a:endParaRPr>
            </a:p>
          </p:txBody>
        </p:sp>
        <p:sp>
          <p:nvSpPr>
            <p:cNvPr id="694" name="Google Shape;694;p25"/>
            <p:cNvSpPr txBox="1"/>
            <p:nvPr/>
          </p:nvSpPr>
          <p:spPr>
            <a:xfrm>
              <a:off x="7041035" y="3497251"/>
              <a:ext cx="2196344" cy="2985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1E1E2D"/>
                  </a:solidFill>
                  <a:latin typeface="Arial"/>
                  <a:ea typeface="Arial"/>
                  <a:cs typeface="Arial"/>
                  <a:sym typeface="Arial"/>
                </a:rPr>
                <a:t>Students with Disabilities</a:t>
              </a:r>
              <a:endParaRPr sz="1400" b="0" i="0" u="none" strike="noStrike" cap="none">
                <a:solidFill>
                  <a:srgbClr val="000000"/>
                </a:solidFill>
                <a:latin typeface="Arial"/>
                <a:ea typeface="Arial"/>
                <a:cs typeface="Arial"/>
                <a:sym typeface="Arial"/>
              </a:endParaRPr>
            </a:p>
          </p:txBody>
        </p:sp>
        <p:sp>
          <p:nvSpPr>
            <p:cNvPr id="695" name="Google Shape;695;p25"/>
            <p:cNvSpPr txBox="1"/>
            <p:nvPr/>
          </p:nvSpPr>
          <p:spPr>
            <a:xfrm>
              <a:off x="4966611" y="4300608"/>
              <a:ext cx="1887814" cy="2693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
                <a:buFont typeface="Arial"/>
                <a:buNone/>
              </a:pPr>
              <a:r>
                <a:rPr lang="en-US" sz="1150" b="1" i="0" u="none" strike="noStrike" cap="none">
                  <a:solidFill>
                    <a:srgbClr val="025E86"/>
                  </a:solidFill>
                  <a:latin typeface="Arial"/>
                  <a:ea typeface="Arial"/>
                  <a:cs typeface="Arial"/>
                  <a:sym typeface="Arial"/>
                </a:rPr>
                <a:t>ALL-PURPOSE SKILLS</a:t>
              </a:r>
              <a:endParaRPr sz="1400" b="0" i="0" u="none" strike="noStrike" cap="none">
                <a:solidFill>
                  <a:srgbClr val="000000"/>
                </a:solidFill>
                <a:latin typeface="Arial"/>
                <a:ea typeface="Arial"/>
                <a:cs typeface="Arial"/>
                <a:sym typeface="Arial"/>
              </a:endParaRPr>
            </a:p>
          </p:txBody>
        </p:sp>
        <p:sp>
          <p:nvSpPr>
            <p:cNvPr id="696" name="Google Shape;696;p25"/>
            <p:cNvSpPr txBox="1"/>
            <p:nvPr/>
          </p:nvSpPr>
          <p:spPr>
            <a:xfrm>
              <a:off x="4960306" y="4569912"/>
              <a:ext cx="1345900" cy="292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1E1E2D"/>
                  </a:solidFill>
                  <a:latin typeface="Arial"/>
                  <a:ea typeface="Arial"/>
                  <a:cs typeface="Arial"/>
                  <a:sym typeface="Arial"/>
                </a:rPr>
                <a:t>Reading Skills</a:t>
              </a:r>
              <a:endParaRPr sz="1400" b="0" i="0" u="none" strike="noStrike" cap="none">
                <a:solidFill>
                  <a:srgbClr val="000000"/>
                </a:solidFill>
                <a:latin typeface="Arial"/>
                <a:ea typeface="Arial"/>
                <a:cs typeface="Arial"/>
                <a:sym typeface="Arial"/>
              </a:endParaRPr>
            </a:p>
          </p:txBody>
        </p:sp>
        <p:sp>
          <p:nvSpPr>
            <p:cNvPr id="697" name="Google Shape;697;p25"/>
            <p:cNvSpPr txBox="1"/>
            <p:nvPr/>
          </p:nvSpPr>
          <p:spPr>
            <a:xfrm>
              <a:off x="6449136" y="4569912"/>
              <a:ext cx="1393602" cy="292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1E1E2D"/>
                  </a:solidFill>
                  <a:latin typeface="Arial"/>
                  <a:ea typeface="Arial"/>
                  <a:cs typeface="Arial"/>
                  <a:sym typeface="Arial"/>
                </a:rPr>
                <a:t>Writing Skills</a:t>
              </a:r>
              <a:endParaRPr sz="1400" b="0" i="0" u="none" strike="noStrike" cap="none">
                <a:solidFill>
                  <a:srgbClr val="000000"/>
                </a:solidFill>
                <a:latin typeface="Arial"/>
                <a:ea typeface="Arial"/>
                <a:cs typeface="Arial"/>
                <a:sym typeface="Arial"/>
              </a:endParaRPr>
            </a:p>
          </p:txBody>
        </p:sp>
        <p:sp>
          <p:nvSpPr>
            <p:cNvPr id="698" name="Google Shape;698;p25"/>
            <p:cNvSpPr txBox="1"/>
            <p:nvPr/>
          </p:nvSpPr>
          <p:spPr>
            <a:xfrm>
              <a:off x="4966610" y="5285346"/>
              <a:ext cx="4329789" cy="2693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
                <a:buFont typeface="Arial"/>
                <a:buNone/>
              </a:pPr>
              <a:r>
                <a:rPr lang="en-US" sz="1150" b="1" i="0" u="none" strike="noStrike" cap="none">
                  <a:solidFill>
                    <a:srgbClr val="59287C"/>
                  </a:solidFill>
                  <a:latin typeface="Arial"/>
                  <a:ea typeface="Arial"/>
                  <a:cs typeface="Arial"/>
                  <a:sym typeface="Arial"/>
                </a:rPr>
                <a:t>DISCIPLINE-SPECIFIC READING AND WRITING SKILLS</a:t>
              </a:r>
              <a:endParaRPr sz="1400" b="0" i="0" u="none" strike="noStrike" cap="none">
                <a:solidFill>
                  <a:srgbClr val="000000"/>
                </a:solidFill>
                <a:latin typeface="Arial"/>
                <a:ea typeface="Arial"/>
                <a:cs typeface="Arial"/>
                <a:sym typeface="Arial"/>
              </a:endParaRPr>
            </a:p>
          </p:txBody>
        </p:sp>
        <p:sp>
          <p:nvSpPr>
            <p:cNvPr id="699" name="Google Shape;699;p25"/>
            <p:cNvSpPr txBox="1"/>
            <p:nvPr/>
          </p:nvSpPr>
          <p:spPr>
            <a:xfrm>
              <a:off x="4936858" y="5642580"/>
              <a:ext cx="914400" cy="38517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900"/>
                <a:buFont typeface="Arial"/>
                <a:buNone/>
              </a:pPr>
              <a:r>
                <a:rPr lang="en-US" sz="900" b="1" i="0" u="none" strike="noStrike" cap="none">
                  <a:solidFill>
                    <a:srgbClr val="1E1E2D"/>
                  </a:solidFill>
                  <a:latin typeface="Arial"/>
                  <a:ea typeface="Arial"/>
                  <a:cs typeface="Arial"/>
                  <a:sym typeface="Arial"/>
                </a:rPr>
                <a:t>LANGUAGE ARTS</a:t>
              </a:r>
              <a:endParaRPr sz="1400" b="0" i="0" u="none" strike="noStrike" cap="none">
                <a:solidFill>
                  <a:srgbClr val="000000"/>
                </a:solidFill>
                <a:latin typeface="Arial"/>
                <a:ea typeface="Arial"/>
                <a:cs typeface="Arial"/>
                <a:sym typeface="Arial"/>
              </a:endParaRPr>
            </a:p>
          </p:txBody>
        </p:sp>
        <p:sp>
          <p:nvSpPr>
            <p:cNvPr id="700" name="Google Shape;700;p25"/>
            <p:cNvSpPr txBox="1"/>
            <p:nvPr/>
          </p:nvSpPr>
          <p:spPr>
            <a:xfrm>
              <a:off x="6029742" y="5718754"/>
              <a:ext cx="523120" cy="23282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900"/>
                <a:buFont typeface="Arial"/>
                <a:buNone/>
              </a:pPr>
              <a:r>
                <a:rPr lang="en-US" sz="900" b="1" i="0" u="none" strike="noStrike" cap="none">
                  <a:solidFill>
                    <a:srgbClr val="1E1E2D"/>
                  </a:solidFill>
                  <a:latin typeface="Arial"/>
                  <a:ea typeface="Arial"/>
                  <a:cs typeface="Arial"/>
                  <a:sym typeface="Arial"/>
                </a:rPr>
                <a:t>MATH</a:t>
              </a:r>
              <a:endParaRPr sz="1400" b="0" i="0" u="none" strike="noStrike" cap="none">
                <a:solidFill>
                  <a:srgbClr val="000000"/>
                </a:solidFill>
                <a:latin typeface="Arial"/>
                <a:ea typeface="Arial"/>
                <a:cs typeface="Arial"/>
                <a:sym typeface="Arial"/>
              </a:endParaRPr>
            </a:p>
          </p:txBody>
        </p:sp>
        <p:sp>
          <p:nvSpPr>
            <p:cNvPr id="701" name="Google Shape;701;p25"/>
            <p:cNvSpPr txBox="1"/>
            <p:nvPr/>
          </p:nvSpPr>
          <p:spPr>
            <a:xfrm>
              <a:off x="6731346" y="5718754"/>
              <a:ext cx="761999" cy="23282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900"/>
                <a:buFont typeface="Arial"/>
                <a:buNone/>
              </a:pPr>
              <a:r>
                <a:rPr lang="en-US" sz="900" b="1" i="0" u="none" strike="noStrike" cap="none">
                  <a:solidFill>
                    <a:srgbClr val="1E1E2D"/>
                  </a:solidFill>
                  <a:latin typeface="Arial"/>
                  <a:ea typeface="Arial"/>
                  <a:cs typeface="Arial"/>
                  <a:sym typeface="Arial"/>
                </a:rPr>
                <a:t>SCIENCE</a:t>
              </a:r>
              <a:endParaRPr sz="1400" b="0" i="0" u="none" strike="noStrike" cap="none">
                <a:solidFill>
                  <a:srgbClr val="000000"/>
                </a:solidFill>
                <a:latin typeface="Arial"/>
                <a:ea typeface="Arial"/>
                <a:cs typeface="Arial"/>
                <a:sym typeface="Arial"/>
              </a:endParaRPr>
            </a:p>
          </p:txBody>
        </p:sp>
        <p:sp>
          <p:nvSpPr>
            <p:cNvPr id="702" name="Google Shape;702;p25"/>
            <p:cNvSpPr txBox="1"/>
            <p:nvPr/>
          </p:nvSpPr>
          <p:spPr>
            <a:xfrm>
              <a:off x="7671829" y="5642580"/>
              <a:ext cx="807451" cy="38517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900"/>
                <a:buFont typeface="Arial"/>
                <a:buNone/>
              </a:pPr>
              <a:r>
                <a:rPr lang="en-US" sz="900" b="1" i="0" u="none" strike="noStrike" cap="none">
                  <a:solidFill>
                    <a:srgbClr val="1E1E2D"/>
                  </a:solidFill>
                  <a:latin typeface="Arial"/>
                  <a:ea typeface="Arial"/>
                  <a:cs typeface="Arial"/>
                  <a:sym typeface="Arial"/>
                </a:rPr>
                <a:t>SOCIAL SCIENCES</a:t>
              </a:r>
              <a:endParaRPr sz="1400" b="0" i="0" u="none" strike="noStrike" cap="none">
                <a:solidFill>
                  <a:srgbClr val="000000"/>
                </a:solidFill>
                <a:latin typeface="Arial"/>
                <a:ea typeface="Arial"/>
                <a:cs typeface="Arial"/>
                <a:sym typeface="Arial"/>
              </a:endParaRPr>
            </a:p>
          </p:txBody>
        </p:sp>
        <p:sp>
          <p:nvSpPr>
            <p:cNvPr id="703" name="Google Shape;703;p25"/>
            <p:cNvSpPr txBox="1"/>
            <p:nvPr/>
          </p:nvSpPr>
          <p:spPr>
            <a:xfrm>
              <a:off x="8657764" y="5642580"/>
              <a:ext cx="1481515" cy="38517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900"/>
                <a:buFont typeface="Arial"/>
                <a:buNone/>
              </a:pPr>
              <a:r>
                <a:rPr lang="en-US" sz="900" b="1" i="0" u="none" strike="noStrike" cap="none">
                  <a:solidFill>
                    <a:srgbClr val="1E1E2D"/>
                  </a:solidFill>
                  <a:latin typeface="Arial"/>
                  <a:ea typeface="Arial"/>
                  <a:cs typeface="Arial"/>
                  <a:sym typeface="Arial"/>
                </a:rPr>
                <a:t>CAREER &amp; TECHNICAL EDUCATION</a:t>
              </a:r>
              <a:endParaRPr sz="1400" b="0" i="0" u="none" strike="noStrike" cap="none">
                <a:solidFill>
                  <a:srgbClr val="000000"/>
                </a:solidFill>
                <a:latin typeface="Arial"/>
                <a:ea typeface="Arial"/>
                <a:cs typeface="Arial"/>
                <a:sym typeface="Arial"/>
              </a:endParaRPr>
            </a:p>
          </p:txBody>
        </p:sp>
        <p:sp>
          <p:nvSpPr>
            <p:cNvPr id="704" name="Google Shape;704;p25"/>
            <p:cNvSpPr txBox="1"/>
            <p:nvPr/>
          </p:nvSpPr>
          <p:spPr>
            <a:xfrm>
              <a:off x="10317760" y="5642580"/>
              <a:ext cx="1481515" cy="38517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900"/>
                <a:buFont typeface="Arial"/>
                <a:buNone/>
              </a:pPr>
              <a:r>
                <a:rPr lang="en-US" sz="900" b="1" i="0" u="none" strike="noStrike" cap="none">
                  <a:solidFill>
                    <a:srgbClr val="1E1E2D"/>
                  </a:solidFill>
                  <a:latin typeface="Arial"/>
                  <a:ea typeface="Arial"/>
                  <a:cs typeface="Arial"/>
                  <a:sym typeface="Arial"/>
                </a:rPr>
                <a:t>HEALTH &amp; PHYSICAL EDUCATION</a:t>
              </a:r>
              <a:endParaRPr sz="1400" b="0" i="0" u="none" strike="noStrike" cap="none">
                <a:solidFill>
                  <a:srgbClr val="000000"/>
                </a:solidFill>
                <a:latin typeface="Arial"/>
                <a:ea typeface="Arial"/>
                <a:cs typeface="Arial"/>
                <a:sym typeface="Arial"/>
              </a:endParaRPr>
            </a:p>
          </p:txBody>
        </p:sp>
        <p:sp>
          <p:nvSpPr>
            <p:cNvPr id="705" name="Google Shape;705;p25"/>
            <p:cNvSpPr txBox="1"/>
            <p:nvPr/>
          </p:nvSpPr>
          <p:spPr>
            <a:xfrm>
              <a:off x="4083578" y="1192854"/>
              <a:ext cx="346570"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F6F3EB"/>
                  </a:solidFill>
                  <a:latin typeface="Arial Black"/>
                  <a:ea typeface="Arial Black"/>
                  <a:cs typeface="Arial Black"/>
                  <a:sym typeface="Arial Black"/>
                </a:rPr>
                <a:t>1</a:t>
              </a:r>
              <a:endParaRPr sz="1400" b="0" i="0" u="none" strike="noStrike" cap="none">
                <a:solidFill>
                  <a:srgbClr val="000000"/>
                </a:solidFill>
                <a:latin typeface="Arial"/>
                <a:ea typeface="Arial"/>
                <a:cs typeface="Arial"/>
                <a:sym typeface="Arial"/>
              </a:endParaRPr>
            </a:p>
          </p:txBody>
        </p:sp>
        <p:sp>
          <p:nvSpPr>
            <p:cNvPr id="706" name="Google Shape;706;p25"/>
            <p:cNvSpPr txBox="1"/>
            <p:nvPr/>
          </p:nvSpPr>
          <p:spPr>
            <a:xfrm>
              <a:off x="4083578" y="2286159"/>
              <a:ext cx="346570"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F6F3EB"/>
                  </a:solidFill>
                  <a:latin typeface="Arial Black"/>
                  <a:ea typeface="Arial Black"/>
                  <a:cs typeface="Arial Black"/>
                  <a:sym typeface="Arial Black"/>
                </a:rPr>
                <a:t>2</a:t>
              </a:r>
              <a:endParaRPr sz="1400" b="0" i="0" u="none" strike="noStrike" cap="none">
                <a:solidFill>
                  <a:srgbClr val="000000"/>
                </a:solidFill>
                <a:latin typeface="Arial"/>
                <a:ea typeface="Arial"/>
                <a:cs typeface="Arial"/>
                <a:sym typeface="Arial"/>
              </a:endParaRPr>
            </a:p>
          </p:txBody>
        </p:sp>
        <p:sp>
          <p:nvSpPr>
            <p:cNvPr id="707" name="Google Shape;707;p25"/>
            <p:cNvSpPr txBox="1"/>
            <p:nvPr/>
          </p:nvSpPr>
          <p:spPr>
            <a:xfrm>
              <a:off x="4083578" y="3359585"/>
              <a:ext cx="346570"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F6F3EB"/>
                  </a:solidFill>
                  <a:latin typeface="Arial Black"/>
                  <a:ea typeface="Arial Black"/>
                  <a:cs typeface="Arial Black"/>
                  <a:sym typeface="Arial Black"/>
                </a:rPr>
                <a:t>3</a:t>
              </a:r>
              <a:endParaRPr sz="1400" b="0" i="0" u="none" strike="noStrike" cap="none">
                <a:solidFill>
                  <a:srgbClr val="000000"/>
                </a:solidFill>
                <a:latin typeface="Arial"/>
                <a:ea typeface="Arial"/>
                <a:cs typeface="Arial"/>
                <a:sym typeface="Arial"/>
              </a:endParaRPr>
            </a:p>
          </p:txBody>
        </p:sp>
        <p:sp>
          <p:nvSpPr>
            <p:cNvPr id="708" name="Google Shape;708;p25"/>
            <p:cNvSpPr txBox="1"/>
            <p:nvPr/>
          </p:nvSpPr>
          <p:spPr>
            <a:xfrm>
              <a:off x="3922547" y="4423072"/>
              <a:ext cx="668632"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F6F3EB"/>
                  </a:solidFill>
                  <a:latin typeface="Arial Black"/>
                  <a:ea typeface="Arial Black"/>
                  <a:cs typeface="Arial Black"/>
                  <a:sym typeface="Arial Black"/>
                </a:rPr>
                <a:t>4–5</a:t>
              </a:r>
              <a:endParaRPr sz="1400" b="0" i="0" u="none" strike="noStrike" cap="none">
                <a:solidFill>
                  <a:srgbClr val="000000"/>
                </a:solidFill>
                <a:latin typeface="Arial"/>
                <a:ea typeface="Arial"/>
                <a:cs typeface="Arial"/>
                <a:sym typeface="Arial"/>
              </a:endParaRPr>
            </a:p>
          </p:txBody>
        </p:sp>
        <p:sp>
          <p:nvSpPr>
            <p:cNvPr id="709" name="Google Shape;709;p25"/>
            <p:cNvSpPr txBox="1"/>
            <p:nvPr/>
          </p:nvSpPr>
          <p:spPr>
            <a:xfrm>
              <a:off x="4083578" y="5486559"/>
              <a:ext cx="346570"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F6F3EB"/>
                  </a:solidFill>
                  <a:latin typeface="Arial Black"/>
                  <a:ea typeface="Arial Black"/>
                  <a:cs typeface="Arial Black"/>
                  <a:sym typeface="Arial Black"/>
                </a:rPr>
                <a:t>6</a:t>
              </a:r>
              <a:endParaRPr sz="1400" b="0" i="0" u="none" strike="noStrike" cap="none">
                <a:solidFill>
                  <a:srgbClr val="000000"/>
                </a:solidFill>
                <a:latin typeface="Arial"/>
                <a:ea typeface="Arial"/>
                <a:cs typeface="Arial"/>
                <a:sym typeface="Arial"/>
              </a:endParaRPr>
            </a:p>
          </p:txBody>
        </p:sp>
        <p:cxnSp>
          <p:nvCxnSpPr>
            <p:cNvPr id="710" name="Google Shape;710;p25"/>
            <p:cNvCxnSpPr/>
            <p:nvPr/>
          </p:nvCxnSpPr>
          <p:spPr>
            <a:xfrm>
              <a:off x="6724344" y="2523780"/>
              <a:ext cx="0" cy="137160"/>
            </a:xfrm>
            <a:prstGeom prst="straightConnector1">
              <a:avLst/>
            </a:prstGeom>
            <a:noFill/>
            <a:ln w="31750" cap="rnd" cmpd="sng">
              <a:solidFill>
                <a:srgbClr val="802858"/>
              </a:solidFill>
              <a:prstDash val="solid"/>
              <a:miter lim="800000"/>
              <a:headEnd type="none" w="sm" len="sm"/>
              <a:tailEnd type="none" w="sm" len="sm"/>
            </a:ln>
          </p:spPr>
        </p:cxnSp>
        <p:cxnSp>
          <p:nvCxnSpPr>
            <p:cNvPr id="711" name="Google Shape;711;p25"/>
            <p:cNvCxnSpPr/>
            <p:nvPr/>
          </p:nvCxnSpPr>
          <p:spPr>
            <a:xfrm>
              <a:off x="9602510" y="2523780"/>
              <a:ext cx="0" cy="137160"/>
            </a:xfrm>
            <a:prstGeom prst="straightConnector1">
              <a:avLst/>
            </a:prstGeom>
            <a:noFill/>
            <a:ln w="31750" cap="rnd" cmpd="sng">
              <a:solidFill>
                <a:srgbClr val="802858"/>
              </a:solidFill>
              <a:prstDash val="solid"/>
              <a:miter lim="800000"/>
              <a:headEnd type="none" w="sm" len="sm"/>
              <a:tailEnd type="none" w="sm" len="sm"/>
            </a:ln>
          </p:spPr>
        </p:cxnSp>
        <p:cxnSp>
          <p:nvCxnSpPr>
            <p:cNvPr id="712" name="Google Shape;712;p25"/>
            <p:cNvCxnSpPr/>
            <p:nvPr/>
          </p:nvCxnSpPr>
          <p:spPr>
            <a:xfrm>
              <a:off x="6926071" y="3582298"/>
              <a:ext cx="0" cy="137160"/>
            </a:xfrm>
            <a:prstGeom prst="straightConnector1">
              <a:avLst/>
            </a:prstGeom>
            <a:noFill/>
            <a:ln w="31750" cap="rnd" cmpd="sng">
              <a:solidFill>
                <a:srgbClr val="A85931"/>
              </a:solidFill>
              <a:prstDash val="solid"/>
              <a:miter lim="800000"/>
              <a:headEnd type="none" w="sm" len="sm"/>
              <a:tailEnd type="none" w="sm" len="sm"/>
            </a:ln>
          </p:spPr>
        </p:cxnSp>
        <p:cxnSp>
          <p:nvCxnSpPr>
            <p:cNvPr id="713" name="Google Shape;713;p25"/>
            <p:cNvCxnSpPr/>
            <p:nvPr/>
          </p:nvCxnSpPr>
          <p:spPr>
            <a:xfrm>
              <a:off x="6377671" y="4650134"/>
              <a:ext cx="0" cy="137160"/>
            </a:xfrm>
            <a:prstGeom prst="straightConnector1">
              <a:avLst/>
            </a:prstGeom>
            <a:noFill/>
            <a:ln w="31750" cap="rnd" cmpd="sng">
              <a:solidFill>
                <a:srgbClr val="025E86"/>
              </a:solidFill>
              <a:prstDash val="solid"/>
              <a:miter lim="800000"/>
              <a:headEnd type="none" w="sm" len="sm"/>
              <a:tailEnd type="none" w="sm" len="sm"/>
            </a:ln>
          </p:spPr>
        </p:cxnSp>
        <p:cxnSp>
          <p:nvCxnSpPr>
            <p:cNvPr id="714" name="Google Shape;714;p25"/>
            <p:cNvCxnSpPr/>
            <p:nvPr/>
          </p:nvCxnSpPr>
          <p:spPr>
            <a:xfrm>
              <a:off x="5940500" y="5768907"/>
              <a:ext cx="0" cy="137160"/>
            </a:xfrm>
            <a:prstGeom prst="straightConnector1">
              <a:avLst/>
            </a:prstGeom>
            <a:noFill/>
            <a:ln w="31750" cap="rnd" cmpd="sng">
              <a:solidFill>
                <a:srgbClr val="59287C"/>
              </a:solidFill>
              <a:prstDash val="solid"/>
              <a:miter lim="800000"/>
              <a:headEnd type="none" w="sm" len="sm"/>
              <a:tailEnd type="none" w="sm" len="sm"/>
            </a:ln>
          </p:spPr>
        </p:cxnSp>
        <p:cxnSp>
          <p:nvCxnSpPr>
            <p:cNvPr id="715" name="Google Shape;715;p25"/>
            <p:cNvCxnSpPr/>
            <p:nvPr/>
          </p:nvCxnSpPr>
          <p:spPr>
            <a:xfrm>
              <a:off x="6642104" y="5768907"/>
              <a:ext cx="0" cy="137160"/>
            </a:xfrm>
            <a:prstGeom prst="straightConnector1">
              <a:avLst/>
            </a:prstGeom>
            <a:noFill/>
            <a:ln w="31750" cap="rnd" cmpd="sng">
              <a:solidFill>
                <a:srgbClr val="59287C"/>
              </a:solidFill>
              <a:prstDash val="solid"/>
              <a:miter lim="800000"/>
              <a:headEnd type="none" w="sm" len="sm"/>
              <a:tailEnd type="none" w="sm" len="sm"/>
            </a:ln>
          </p:spPr>
        </p:cxnSp>
        <p:cxnSp>
          <p:nvCxnSpPr>
            <p:cNvPr id="716" name="Google Shape;716;p25"/>
            <p:cNvCxnSpPr/>
            <p:nvPr/>
          </p:nvCxnSpPr>
          <p:spPr>
            <a:xfrm>
              <a:off x="7582587" y="5768907"/>
              <a:ext cx="0" cy="137160"/>
            </a:xfrm>
            <a:prstGeom prst="straightConnector1">
              <a:avLst/>
            </a:prstGeom>
            <a:noFill/>
            <a:ln w="31750" cap="rnd" cmpd="sng">
              <a:solidFill>
                <a:srgbClr val="59287C"/>
              </a:solidFill>
              <a:prstDash val="solid"/>
              <a:miter lim="800000"/>
              <a:headEnd type="none" w="sm" len="sm"/>
              <a:tailEnd type="none" w="sm" len="sm"/>
            </a:ln>
          </p:spPr>
        </p:cxnSp>
        <p:cxnSp>
          <p:nvCxnSpPr>
            <p:cNvPr id="717" name="Google Shape;717;p25"/>
            <p:cNvCxnSpPr/>
            <p:nvPr/>
          </p:nvCxnSpPr>
          <p:spPr>
            <a:xfrm>
              <a:off x="8568522" y="5768907"/>
              <a:ext cx="0" cy="137160"/>
            </a:xfrm>
            <a:prstGeom prst="straightConnector1">
              <a:avLst/>
            </a:prstGeom>
            <a:noFill/>
            <a:ln w="31750" cap="rnd" cmpd="sng">
              <a:solidFill>
                <a:srgbClr val="59287C"/>
              </a:solidFill>
              <a:prstDash val="solid"/>
              <a:miter lim="800000"/>
              <a:headEnd type="none" w="sm" len="sm"/>
              <a:tailEnd type="none" w="sm" len="sm"/>
            </a:ln>
          </p:spPr>
        </p:cxnSp>
        <p:cxnSp>
          <p:nvCxnSpPr>
            <p:cNvPr id="718" name="Google Shape;718;p25"/>
            <p:cNvCxnSpPr/>
            <p:nvPr/>
          </p:nvCxnSpPr>
          <p:spPr>
            <a:xfrm>
              <a:off x="10228521" y="5768907"/>
              <a:ext cx="0" cy="137160"/>
            </a:xfrm>
            <a:prstGeom prst="straightConnector1">
              <a:avLst/>
            </a:prstGeom>
            <a:noFill/>
            <a:ln w="31750" cap="rnd" cmpd="sng">
              <a:solidFill>
                <a:srgbClr val="59287C"/>
              </a:solidFill>
              <a:prstDash val="solid"/>
              <a:miter lim="800000"/>
              <a:headEnd type="none" w="sm" len="sm"/>
              <a:tailEnd type="none" w="sm" len="sm"/>
            </a:ln>
          </p:spPr>
        </p:cxnSp>
      </p:gr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3" name="Title 2">
            <a:extLst>
              <a:ext uri="{FF2B5EF4-FFF2-40B4-BE49-F238E27FC236}">
                <a16:creationId xmlns:a16="http://schemas.microsoft.com/office/drawing/2014/main" id="{5BEBAE8E-FA9A-63E5-FB4B-37A4235340F6}"/>
              </a:ext>
            </a:extLst>
          </p:cNvPr>
          <p:cNvSpPr>
            <a:spLocks noGrp="1"/>
          </p:cNvSpPr>
          <p:nvPr>
            <p:ph type="title" idx="4294967295"/>
          </p:nvPr>
        </p:nvSpPr>
        <p:spPr>
          <a:xfrm>
            <a:off x="417513" y="-574675"/>
            <a:ext cx="11390312" cy="574675"/>
          </a:xfrm>
        </p:spPr>
        <p:txBody>
          <a:bodyPr spcFirstLastPara="1" wrap="square" lIns="91425" tIns="45700" rIns="91425" bIns="45700" anchor="b" anchorCtr="0">
            <a:spAutoFit/>
          </a:bodyPr>
          <a:lstStyle/>
          <a:p>
            <a:r>
              <a:rPr lang="en-US" dirty="0"/>
              <a:t>Oregon’s Instructional Frameworks: Adolescent Literacy</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95"/>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Session Agenda</a:t>
            </a:r>
            <a:endParaRPr dirty="0"/>
          </a:p>
        </p:txBody>
      </p:sp>
      <p:sp>
        <p:nvSpPr>
          <p:cNvPr id="472" name="Google Shape;472;p95"/>
          <p:cNvSpPr txBox="1">
            <a:spLocks noGrp="1"/>
          </p:cNvSpPr>
          <p:nvPr>
            <p:ph type="body" idx="2"/>
          </p:nvPr>
        </p:nvSpPr>
        <p:spPr>
          <a:xfrm>
            <a:off x="355142" y="1608152"/>
            <a:ext cx="11481715" cy="4690643"/>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571500" lvl="0" indent="-342900" algn="l" rtl="0">
              <a:lnSpc>
                <a:spcPct val="114000"/>
              </a:lnSpc>
              <a:spcBef>
                <a:spcPts val="600"/>
              </a:spcBef>
              <a:spcAft>
                <a:spcPts val="0"/>
              </a:spcAft>
              <a:buClr>
                <a:srgbClr val="007793"/>
              </a:buClr>
              <a:buSzPts val="2200"/>
              <a:buFont typeface="Arial"/>
              <a:buChar char="•"/>
            </a:pPr>
            <a:r>
              <a:rPr lang="en-US" sz="2200" b="1" dirty="0">
                <a:solidFill>
                  <a:schemeClr val="dk1"/>
                </a:solidFill>
              </a:rPr>
              <a:t>Opening reflections and discussions</a:t>
            </a:r>
            <a:r>
              <a:rPr lang="en-US" sz="2200" dirty="0">
                <a:solidFill>
                  <a:schemeClr val="dk1"/>
                </a:solidFill>
              </a:rPr>
              <a:t>: </a:t>
            </a:r>
            <a:endParaRPr dirty="0"/>
          </a:p>
          <a:p>
            <a:pPr marL="1028700" lvl="1" indent="-342900" algn="l" rtl="0">
              <a:lnSpc>
                <a:spcPct val="90000"/>
              </a:lnSpc>
              <a:spcBef>
                <a:spcPts val="600"/>
              </a:spcBef>
              <a:spcAft>
                <a:spcPts val="0"/>
              </a:spcAft>
              <a:buClr>
                <a:srgbClr val="007793"/>
              </a:buClr>
              <a:buSzPts val="2000"/>
              <a:buFont typeface="Arial"/>
              <a:buChar char="•"/>
            </a:pPr>
            <a:r>
              <a:rPr lang="en-US" sz="2000" dirty="0">
                <a:solidFill>
                  <a:schemeClr val="dk1"/>
                </a:solidFill>
              </a:rPr>
              <a:t>The reinforcing nature of disciplinary literacy and content</a:t>
            </a:r>
            <a:endParaRPr dirty="0"/>
          </a:p>
          <a:p>
            <a:pPr marL="1028700" lvl="1" indent="-342900" algn="l" rtl="0">
              <a:lnSpc>
                <a:spcPct val="90000"/>
              </a:lnSpc>
              <a:spcBef>
                <a:spcPts val="600"/>
              </a:spcBef>
              <a:spcAft>
                <a:spcPts val="0"/>
              </a:spcAft>
              <a:buClr>
                <a:srgbClr val="007793"/>
              </a:buClr>
              <a:buSzPts val="2000"/>
              <a:buFont typeface="Arial"/>
              <a:buChar char="•"/>
            </a:pPr>
            <a:r>
              <a:rPr lang="en-US" sz="2000" dirty="0">
                <a:solidFill>
                  <a:schemeClr val="dk1"/>
                </a:solidFill>
              </a:rPr>
              <a:t>Disciplinary literacy in career and technical education (CTE)</a:t>
            </a:r>
            <a:endParaRPr dirty="0"/>
          </a:p>
          <a:p>
            <a:pPr marL="571500" lvl="0" indent="-342900" algn="l" rtl="0">
              <a:lnSpc>
                <a:spcPct val="114000"/>
              </a:lnSpc>
              <a:spcBef>
                <a:spcPts val="600"/>
              </a:spcBef>
              <a:spcAft>
                <a:spcPts val="0"/>
              </a:spcAft>
              <a:buClr>
                <a:srgbClr val="007793"/>
              </a:buClr>
              <a:buSzPts val="2200"/>
              <a:buFont typeface="Arial"/>
              <a:buChar char="•"/>
            </a:pPr>
            <a:r>
              <a:rPr lang="en-US" sz="2200" b="1" dirty="0">
                <a:solidFill>
                  <a:schemeClr val="dk1"/>
                </a:solidFill>
              </a:rPr>
              <a:t>Practice 1</a:t>
            </a:r>
            <a:r>
              <a:rPr lang="en-US" sz="2200" dirty="0">
                <a:solidFill>
                  <a:schemeClr val="dk1"/>
                </a:solidFill>
              </a:rPr>
              <a:t>: Leverage background knowledge to teach specialized language. </a:t>
            </a:r>
            <a:endParaRPr dirty="0"/>
          </a:p>
          <a:p>
            <a:pPr marL="571500" lvl="0" indent="-342900" algn="l" rtl="0">
              <a:lnSpc>
                <a:spcPct val="114000"/>
              </a:lnSpc>
              <a:spcBef>
                <a:spcPts val="600"/>
              </a:spcBef>
              <a:spcAft>
                <a:spcPts val="0"/>
              </a:spcAft>
              <a:buClr>
                <a:srgbClr val="007793"/>
              </a:buClr>
              <a:buSzPts val="2200"/>
              <a:buFont typeface="Arial"/>
              <a:buChar char="•"/>
            </a:pPr>
            <a:r>
              <a:rPr lang="en-US" sz="2200" b="1" dirty="0">
                <a:solidFill>
                  <a:schemeClr val="dk1"/>
                </a:solidFill>
              </a:rPr>
              <a:t>Practice 2</a:t>
            </a:r>
            <a:r>
              <a:rPr lang="en-US" sz="2200" dirty="0">
                <a:solidFill>
                  <a:schemeClr val="dk1"/>
                </a:solidFill>
              </a:rPr>
              <a:t>: Teach comprehension strategies for CTE texts.</a:t>
            </a:r>
            <a:endParaRPr dirty="0"/>
          </a:p>
          <a:p>
            <a:pPr marL="571500" lvl="0" indent="-342900" algn="l" rtl="0">
              <a:lnSpc>
                <a:spcPct val="114000"/>
              </a:lnSpc>
              <a:spcBef>
                <a:spcPts val="600"/>
              </a:spcBef>
              <a:spcAft>
                <a:spcPts val="0"/>
              </a:spcAft>
              <a:buClr>
                <a:srgbClr val="007793"/>
              </a:buClr>
              <a:buSzPts val="2200"/>
              <a:buFont typeface="Arial"/>
              <a:buChar char="•"/>
            </a:pPr>
            <a:r>
              <a:rPr lang="en-US" sz="2200" b="1" dirty="0">
                <a:solidFill>
                  <a:schemeClr val="dk1"/>
                </a:solidFill>
              </a:rPr>
              <a:t>Practice 3</a:t>
            </a:r>
            <a:r>
              <a:rPr lang="en-US" sz="2200" dirty="0">
                <a:solidFill>
                  <a:schemeClr val="dk1"/>
                </a:solidFill>
              </a:rPr>
              <a:t>: Provide opportunities for career-specific writing.</a:t>
            </a:r>
            <a:endParaRPr dirty="0"/>
          </a:p>
          <a:p>
            <a:pPr marL="571500" lvl="0" indent="-342900" algn="l" rtl="0">
              <a:lnSpc>
                <a:spcPct val="114000"/>
              </a:lnSpc>
              <a:spcBef>
                <a:spcPts val="600"/>
              </a:spcBef>
              <a:spcAft>
                <a:spcPts val="0"/>
              </a:spcAft>
              <a:buClr>
                <a:srgbClr val="007793"/>
              </a:buClr>
              <a:buSzPts val="2200"/>
              <a:buFont typeface="Arial"/>
              <a:buChar char="•"/>
            </a:pPr>
            <a:r>
              <a:rPr lang="en-US" sz="2200" b="1" dirty="0">
                <a:solidFill>
                  <a:schemeClr val="dk1"/>
                </a:solidFill>
              </a:rPr>
              <a:t>Practice 4</a:t>
            </a:r>
            <a:r>
              <a:rPr lang="en-US" sz="2200" dirty="0">
                <a:solidFill>
                  <a:schemeClr val="dk1"/>
                </a:solidFill>
              </a:rPr>
              <a:t>: Support structured opportunities for discussion and collaboration.</a:t>
            </a:r>
            <a:endParaRPr dirty="0"/>
          </a:p>
          <a:p>
            <a:pPr marL="571500" lvl="0" indent="-342900" algn="l" rtl="0">
              <a:lnSpc>
                <a:spcPct val="114000"/>
              </a:lnSpc>
              <a:spcBef>
                <a:spcPts val="600"/>
              </a:spcBef>
              <a:spcAft>
                <a:spcPts val="0"/>
              </a:spcAft>
              <a:buClr>
                <a:srgbClr val="007793"/>
              </a:buClr>
              <a:buSzPts val="2200"/>
              <a:buFont typeface="Arial"/>
              <a:buChar char="•"/>
            </a:pPr>
            <a:r>
              <a:rPr lang="en-US" sz="2200" b="1" dirty="0">
                <a:solidFill>
                  <a:schemeClr val="dk1"/>
                </a:solidFill>
              </a:rPr>
              <a:t>Final reflection</a:t>
            </a:r>
            <a:r>
              <a:rPr lang="en-US" sz="2200" dirty="0">
                <a:solidFill>
                  <a:schemeClr val="dk1"/>
                </a:solidFill>
              </a:rPr>
              <a:t>: Take action.</a:t>
            </a:r>
            <a:endParaRPr dirty="0"/>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80" name="Google Shape;480;p3"/>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dirty="0"/>
              <a:t>Reflect and Share </a:t>
            </a:r>
            <a:endParaRPr dirty="0"/>
          </a:p>
        </p:txBody>
      </p:sp>
      <p:sp>
        <p:nvSpPr>
          <p:cNvPr id="481" name="Google Shape;481;p3"/>
          <p:cNvSpPr txBox="1">
            <a:spLocks noGrp="1"/>
          </p:cNvSpPr>
          <p:nvPr>
            <p:ph type="body" idx="3"/>
          </p:nvPr>
        </p:nvSpPr>
        <p:spPr>
          <a:xfrm>
            <a:off x="329184" y="1299411"/>
            <a:ext cx="5897880" cy="5181600"/>
          </a:xfrm>
          <a:prstGeom prst="rect">
            <a:avLst/>
          </a:prstGeom>
          <a:noFill/>
          <a:ln>
            <a:noFill/>
          </a:ln>
        </p:spPr>
        <p:txBody>
          <a:bodyPr spcFirstLastPara="1" wrap="square" lIns="91425" tIns="274300" rIns="91425" bIns="45700" anchor="t" anchorCtr="0">
            <a:noAutofit/>
          </a:bodyPr>
          <a:lstStyle/>
          <a:p>
            <a:pPr marL="233172" lvl="0" indent="-233172" algn="l" rtl="0">
              <a:lnSpc>
                <a:spcPct val="114000"/>
              </a:lnSpc>
              <a:spcBef>
                <a:spcPts val="0"/>
              </a:spcBef>
              <a:spcAft>
                <a:spcPts val="0"/>
              </a:spcAft>
              <a:buSzPts val="3360"/>
              <a:buFont typeface="Arial"/>
              <a:buChar char="•"/>
            </a:pPr>
            <a:r>
              <a:rPr lang="en-US" sz="2400" b="1" dirty="0"/>
              <a:t>Disciplinary literacy</a:t>
            </a:r>
            <a:r>
              <a:rPr lang="en-US" sz="2400" dirty="0"/>
              <a:t> </a:t>
            </a:r>
            <a:r>
              <a:rPr lang="en-US" sz="2400" dirty="0">
                <a:latin typeface="Arial"/>
                <a:ea typeface="Arial"/>
                <a:cs typeface="Arial"/>
                <a:sym typeface="Arial"/>
              </a:rPr>
              <a:t>is the ability to read, write, think and communicate, using the specific practices and language of a field of study.</a:t>
            </a:r>
            <a:endParaRPr dirty="0"/>
          </a:p>
          <a:p>
            <a:pPr marL="233172" lvl="0" indent="-233172" algn="l" rtl="0">
              <a:lnSpc>
                <a:spcPct val="114000"/>
              </a:lnSpc>
              <a:spcBef>
                <a:spcPts val="1600"/>
              </a:spcBef>
              <a:spcAft>
                <a:spcPts val="0"/>
              </a:spcAft>
              <a:buSzPts val="3360"/>
              <a:buFont typeface="Arial"/>
              <a:buChar char="•"/>
            </a:pPr>
            <a:r>
              <a:rPr lang="en-US" sz="2400" b="1" dirty="0">
                <a:latin typeface="Arial"/>
                <a:ea typeface="Arial"/>
                <a:cs typeface="Arial"/>
                <a:sym typeface="Arial"/>
              </a:rPr>
              <a:t>Disciplinary content </a:t>
            </a:r>
            <a:r>
              <a:rPr lang="en-US" sz="2400" dirty="0">
                <a:latin typeface="Arial"/>
                <a:ea typeface="Arial"/>
                <a:cs typeface="Arial"/>
                <a:sym typeface="Arial"/>
              </a:rPr>
              <a:t>includes the core knowledge, concepts and skills students need to understand and work within a specific field of study.</a:t>
            </a:r>
            <a:endParaRPr dirty="0"/>
          </a:p>
        </p:txBody>
      </p:sp>
      <p:pic>
        <p:nvPicPr>
          <p:cNvPr id="478" name="Google Shape;478;p3">
            <a:extLst>
              <a:ext uri="{C183D7F6-B498-43B3-948B-1728B52AA6E4}">
                <adec:decorative xmlns:adec="http://schemas.microsoft.com/office/drawing/2017/decorative" val="1"/>
              </a:ext>
            </a:extLst>
          </p:cNvPr>
          <p:cNvPicPr preferRelativeResize="0"/>
          <p:nvPr/>
        </p:nvPicPr>
        <p:blipFill rotWithShape="1">
          <a:blip r:embed="rId3">
            <a:alphaModFix amt="26000"/>
          </a:blip>
          <a:srcRect t="2674" r="46156" b="2671"/>
          <a:stretch/>
        </p:blipFill>
        <p:spPr>
          <a:xfrm>
            <a:off x="6556915" y="0"/>
            <a:ext cx="5635084" cy="6858000"/>
          </a:xfrm>
          <a:prstGeom prst="rect">
            <a:avLst/>
          </a:prstGeom>
          <a:noFill/>
          <a:ln>
            <a:noFill/>
          </a:ln>
        </p:spPr>
      </p:pic>
      <p:pic>
        <p:nvPicPr>
          <p:cNvPr id="479" name="Google Shape;479;p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556915" y="480060"/>
            <a:ext cx="5897880" cy="5897880"/>
          </a:xfrm>
          <a:prstGeom prst="rect">
            <a:avLst/>
          </a:prstGeom>
          <a:noFill/>
          <a:ln>
            <a:noFill/>
          </a:ln>
        </p:spPr>
      </p:pic>
      <p:sp>
        <p:nvSpPr>
          <p:cNvPr id="482" name="Google Shape;482;p3"/>
          <p:cNvSpPr txBox="1"/>
          <p:nvPr/>
        </p:nvSpPr>
        <p:spPr>
          <a:xfrm>
            <a:off x="7610902" y="2156207"/>
            <a:ext cx="3527110" cy="2110993"/>
          </a:xfrm>
          <a:prstGeom prst="rect">
            <a:avLst/>
          </a:prstGeom>
          <a:noFill/>
          <a:ln>
            <a:noFill/>
          </a:ln>
        </p:spPr>
        <p:txBody>
          <a:bodyPr spcFirstLastPara="1" wrap="square" lIns="91425" tIns="45700" rIns="91425" bIns="45700" anchor="t" anchorCtr="0">
            <a:noAutofit/>
          </a:bodyPr>
          <a:lstStyle/>
          <a:p>
            <a:pPr marL="0" marR="0" lvl="0" indent="0" algn="ctr" rtl="0">
              <a:lnSpc>
                <a:spcPct val="114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How are these two concepts mutually reinforcing? </a:t>
            </a:r>
            <a:endParaRPr sz="1400" b="0" i="0" u="none" strike="noStrike" cap="none">
              <a:solidFill>
                <a:srgbClr val="000000"/>
              </a:solidFill>
              <a:latin typeface="Arial"/>
              <a:ea typeface="Arial"/>
              <a:cs typeface="Arial"/>
              <a:sym typeface="Arial"/>
            </a:endParaRPr>
          </a:p>
          <a:p>
            <a:pPr marL="0" marR="0" lvl="0" indent="0" algn="ctr" rtl="0">
              <a:lnSpc>
                <a:spcPct val="114000"/>
              </a:lnSpc>
              <a:spcBef>
                <a:spcPts val="160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i="0" dirty="0"/>
              <a:t>The Importance of Disciplinary Literacy in CTE</a:t>
            </a:r>
            <a:endParaRPr dirty="0"/>
          </a:p>
        </p:txBody>
      </p:sp>
      <p:sp>
        <p:nvSpPr>
          <p:cNvPr id="489" name="Google Shape;489;p4"/>
          <p:cNvSpPr txBox="1">
            <a:spLocks noGrp="1"/>
          </p:cNvSpPr>
          <p:nvPr>
            <p:ph type="body" idx="1"/>
          </p:nvPr>
        </p:nvSpPr>
        <p:spPr>
          <a:xfrm>
            <a:off x="329184" y="1226803"/>
            <a:ext cx="6265658" cy="4966832"/>
          </a:xfrm>
          <a:prstGeom prst="rect">
            <a:avLst/>
          </a:prstGeom>
          <a:solidFill>
            <a:srgbClr val="F6F3EB"/>
          </a:solidFill>
          <a:ln>
            <a:noFill/>
          </a:ln>
          <a:effectLst>
            <a:outerShdw blurRad="342900" dist="88900" dir="5400000" algn="tl" rotWithShape="0">
              <a:srgbClr val="000000">
                <a:alpha val="40000"/>
              </a:srgbClr>
            </a:outerShdw>
          </a:effectLst>
        </p:spPr>
        <p:txBody>
          <a:bodyPr spcFirstLastPara="1" wrap="square" lIns="91425" tIns="45700" rIns="91425" bIns="45700" anchor="t" anchorCtr="0">
            <a:spAutoFit/>
          </a:bodyPr>
          <a:lstStyle/>
          <a:p>
            <a:pPr marL="347472" lvl="0" indent="-347472" algn="l" rtl="0">
              <a:lnSpc>
                <a:spcPct val="114000"/>
              </a:lnSpc>
              <a:spcBef>
                <a:spcPts val="0"/>
              </a:spcBef>
              <a:spcAft>
                <a:spcPts val="0"/>
              </a:spcAft>
              <a:buSzPts val="1400"/>
              <a:buNone/>
            </a:pPr>
            <a:endParaRPr sz="200" b="0" i="0" dirty="0"/>
          </a:p>
          <a:p>
            <a:pPr marL="347472" lvl="0" indent="0" algn="l" rtl="0">
              <a:lnSpc>
                <a:spcPct val="114000"/>
              </a:lnSpc>
              <a:spcBef>
                <a:spcPts val="1600"/>
              </a:spcBef>
              <a:spcAft>
                <a:spcPts val="0"/>
              </a:spcAft>
              <a:buSzPts val="1400"/>
              <a:buNone/>
            </a:pPr>
            <a:r>
              <a:rPr lang="en-US" i="0" dirty="0"/>
              <a:t>Disciplinary literacy in </a:t>
            </a:r>
            <a:r>
              <a:rPr lang="en-US" dirty="0"/>
              <a:t>CTE </a:t>
            </a:r>
            <a:r>
              <a:rPr lang="en-US" b="0" i="0" dirty="0"/>
              <a:t>equips students with the …</a:t>
            </a:r>
            <a:endParaRPr b="0" i="0" dirty="0">
              <a:solidFill>
                <a:srgbClr val="000000"/>
              </a:solidFill>
            </a:endParaRPr>
          </a:p>
          <a:p>
            <a:pPr marL="804672" lvl="0" indent="-457200" algn="l" rtl="0">
              <a:lnSpc>
                <a:spcPct val="114000"/>
              </a:lnSpc>
              <a:spcBef>
                <a:spcPts val="1600"/>
              </a:spcBef>
              <a:spcAft>
                <a:spcPts val="0"/>
              </a:spcAft>
              <a:buSzPts val="3360"/>
              <a:buFont typeface="Arial"/>
              <a:buChar char="•"/>
            </a:pPr>
            <a:r>
              <a:rPr lang="en-US" b="0" i="0" dirty="0">
                <a:solidFill>
                  <a:srgbClr val="000000"/>
                </a:solidFill>
              </a:rPr>
              <a:t>specialized language</a:t>
            </a:r>
            <a:endParaRPr dirty="0">
              <a:solidFill>
                <a:srgbClr val="000000"/>
              </a:solidFill>
            </a:endParaRPr>
          </a:p>
          <a:p>
            <a:pPr marL="804672" lvl="0" indent="-457200" algn="l" rtl="0">
              <a:lnSpc>
                <a:spcPct val="114000"/>
              </a:lnSpc>
              <a:spcBef>
                <a:spcPts val="1600"/>
              </a:spcBef>
              <a:spcAft>
                <a:spcPts val="0"/>
              </a:spcAft>
              <a:buSzPts val="3360"/>
              <a:buFont typeface="Arial"/>
              <a:buChar char="•"/>
            </a:pPr>
            <a:r>
              <a:rPr lang="en-US" b="0" i="0" dirty="0">
                <a:solidFill>
                  <a:srgbClr val="000000"/>
                </a:solidFill>
              </a:rPr>
              <a:t>thinking processes</a:t>
            </a:r>
            <a:endParaRPr dirty="0"/>
          </a:p>
          <a:p>
            <a:pPr marL="804672" lvl="0" indent="-457200" algn="l" rtl="0">
              <a:lnSpc>
                <a:spcPct val="114000"/>
              </a:lnSpc>
              <a:spcBef>
                <a:spcPts val="1600"/>
              </a:spcBef>
              <a:spcAft>
                <a:spcPts val="0"/>
              </a:spcAft>
              <a:buSzPts val="3360"/>
              <a:buFont typeface="Arial"/>
              <a:buChar char="•"/>
            </a:pPr>
            <a:r>
              <a:rPr lang="en-US" b="0" i="0" dirty="0">
                <a:solidFill>
                  <a:srgbClr val="000000"/>
                </a:solidFill>
              </a:rPr>
              <a:t>problem-solving skills</a:t>
            </a:r>
            <a:endParaRPr dirty="0"/>
          </a:p>
          <a:p>
            <a:pPr marL="804672" lvl="0" indent="-457200" algn="l" rtl="0">
              <a:lnSpc>
                <a:spcPct val="114000"/>
              </a:lnSpc>
              <a:spcBef>
                <a:spcPts val="1600"/>
              </a:spcBef>
              <a:spcAft>
                <a:spcPts val="0"/>
              </a:spcAft>
              <a:buSzPts val="3360"/>
              <a:buFont typeface="Arial"/>
              <a:buChar char="•"/>
            </a:pPr>
            <a:r>
              <a:rPr lang="en-US" dirty="0">
                <a:solidFill>
                  <a:srgbClr val="000000"/>
                </a:solidFill>
              </a:rPr>
              <a:t>reading and writing skills</a:t>
            </a:r>
            <a:endParaRPr b="0" i="0" dirty="0">
              <a:solidFill>
                <a:srgbClr val="000000"/>
              </a:solidFill>
            </a:endParaRPr>
          </a:p>
          <a:p>
            <a:pPr marL="347472" lvl="0" indent="0" algn="l" rtl="0">
              <a:lnSpc>
                <a:spcPct val="114000"/>
              </a:lnSpc>
              <a:spcBef>
                <a:spcPts val="1600"/>
              </a:spcBef>
              <a:spcAft>
                <a:spcPts val="0"/>
              </a:spcAft>
              <a:buSzPts val="1400"/>
              <a:buNone/>
            </a:pPr>
            <a:r>
              <a:rPr lang="en-US" dirty="0">
                <a:solidFill>
                  <a:srgbClr val="000000"/>
                </a:solidFill>
              </a:rPr>
              <a:t>… t</a:t>
            </a:r>
            <a:r>
              <a:rPr lang="en-US" b="0" i="0" dirty="0">
                <a:solidFill>
                  <a:srgbClr val="000000"/>
                </a:solidFill>
              </a:rPr>
              <a:t>o be successful </a:t>
            </a:r>
            <a:r>
              <a:rPr lang="en-US" dirty="0">
                <a:solidFill>
                  <a:srgbClr val="000000"/>
                </a:solidFill>
              </a:rPr>
              <a:t>and empowered in their chosen field.</a:t>
            </a:r>
            <a:endParaRPr dirty="0"/>
          </a:p>
          <a:p>
            <a:pPr marL="347472" lvl="0" indent="-347472" algn="l" rtl="0">
              <a:lnSpc>
                <a:spcPct val="114000"/>
              </a:lnSpc>
              <a:spcBef>
                <a:spcPts val="1600"/>
              </a:spcBef>
              <a:spcAft>
                <a:spcPts val="0"/>
              </a:spcAft>
              <a:buSzPts val="1400"/>
              <a:buNone/>
            </a:pPr>
            <a:endParaRPr sz="200" dirty="0"/>
          </a:p>
        </p:txBody>
      </p:sp>
      <p:sp>
        <p:nvSpPr>
          <p:cNvPr id="490" name="Google Shape;490;p4"/>
          <p:cNvSpPr txBox="1">
            <a:spLocks noGrp="1"/>
          </p:cNvSpPr>
          <p:nvPr>
            <p:ph type="body" idx="2"/>
          </p:nvPr>
        </p:nvSpPr>
        <p:spPr>
          <a:xfrm>
            <a:off x="7234052" y="1932681"/>
            <a:ext cx="4628764" cy="4343072"/>
          </a:xfrm>
          <a:prstGeom prst="rect">
            <a:avLst/>
          </a:prstGeom>
          <a:solidFill>
            <a:srgbClr val="317170"/>
          </a:solidFill>
          <a:ln>
            <a:noFill/>
          </a:ln>
          <a:effectLst>
            <a:outerShdw sx="1000" sy="1000" algn="t" rotWithShape="0">
              <a:srgbClr val="000000"/>
            </a:outerShdw>
          </a:effectLst>
        </p:spPr>
        <p:txBody>
          <a:bodyPr spcFirstLastPara="1" wrap="square" lIns="274300" tIns="274300" rIns="274300" bIns="274300" anchor="t" anchorCtr="0">
            <a:spAutoFit/>
          </a:bodyPr>
          <a:lstStyle/>
          <a:p>
            <a:pPr marL="0" lvl="0" indent="0" algn="l" rtl="0">
              <a:lnSpc>
                <a:spcPct val="114000"/>
              </a:lnSpc>
              <a:spcBef>
                <a:spcPts val="0"/>
              </a:spcBef>
              <a:spcAft>
                <a:spcPts val="0"/>
              </a:spcAft>
              <a:buSzPts val="1400"/>
              <a:buNone/>
            </a:pPr>
            <a:r>
              <a:rPr lang="en-US" b="1" dirty="0">
                <a:solidFill>
                  <a:schemeClr val="lt1"/>
                </a:solidFill>
              </a:rPr>
              <a:t>Career-specific literacy empowers students to build their careers, become innovators in their chosen fields, and contribute as skilled professionals to society (Oregon Adolescent Literacy Framework, page 149).</a:t>
            </a:r>
            <a:endParaRPr dirty="0"/>
          </a:p>
        </p:txBody>
      </p:sp>
      <p:pic>
        <p:nvPicPr>
          <p:cNvPr id="491" name="Google Shape;491;p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430567" y="1184813"/>
            <a:ext cx="1400581" cy="1400581"/>
          </a:xfrm>
          <a:prstGeom prst="rect">
            <a:avLst/>
          </a:prstGeom>
          <a:noFill/>
          <a:ln>
            <a:noFill/>
          </a:ln>
        </p:spPr>
      </p:pic>
      <p:pic>
        <p:nvPicPr>
          <p:cNvPr id="492" name="Google Shape;492;p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10800000">
            <a:off x="10854970" y="5520970"/>
            <a:ext cx="1337030" cy="1337030"/>
          </a:xfrm>
          <a:prstGeom prst="rect">
            <a:avLst/>
          </a:prstGeom>
          <a:noFill/>
          <a:ln>
            <a:noFill/>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5">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l="10287"/>
          <a:stretch/>
        </p:blipFill>
        <p:spPr>
          <a:xfrm>
            <a:off x="8096865" y="-781"/>
            <a:ext cx="4095135" cy="6858781"/>
          </a:xfrm>
          <a:prstGeom prst="rect">
            <a:avLst/>
          </a:prstGeom>
          <a:noFill/>
          <a:ln>
            <a:noFill/>
          </a:ln>
        </p:spPr>
      </p:pic>
      <p:sp>
        <p:nvSpPr>
          <p:cNvPr id="499" name="Google Shape;499;p5"/>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Sample Text Types in CTE</a:t>
            </a:r>
            <a:endParaRPr dirty="0"/>
          </a:p>
        </p:txBody>
      </p:sp>
      <p:sp>
        <p:nvSpPr>
          <p:cNvPr id="500" name="Google Shape;500;p5"/>
          <p:cNvSpPr txBox="1">
            <a:spLocks noGrp="1"/>
          </p:cNvSpPr>
          <p:nvPr>
            <p:ph type="body" idx="2"/>
          </p:nvPr>
        </p:nvSpPr>
        <p:spPr>
          <a:xfrm>
            <a:off x="0" y="999215"/>
            <a:ext cx="8096865" cy="6191428"/>
          </a:xfrm>
          <a:prstGeom prst="rect">
            <a:avLst/>
          </a:prstGeom>
          <a:solidFill>
            <a:srgbClr val="F6F3EB"/>
          </a:solidFill>
          <a:ln>
            <a:noFill/>
          </a:ln>
          <a:effectLst>
            <a:outerShdw sx="1000" sy="1000" algn="t" rotWithShape="0">
              <a:srgbClr val="000000"/>
            </a:outerShdw>
          </a:effectLst>
        </p:spPr>
        <p:txBody>
          <a:bodyPr spcFirstLastPara="1" wrap="square" lIns="457200" tIns="365750" rIns="457200" bIns="685800" anchor="t" anchorCtr="0">
            <a:spAutoFit/>
          </a:bodyPr>
          <a:lstStyle/>
          <a:p>
            <a:pPr marL="342900" lvl="0" indent="-342900" algn="l" rtl="0">
              <a:lnSpc>
                <a:spcPct val="100000"/>
              </a:lnSpc>
              <a:spcBef>
                <a:spcPts val="0"/>
              </a:spcBef>
              <a:spcAft>
                <a:spcPts val="0"/>
              </a:spcAft>
              <a:buSzPts val="3360"/>
              <a:buFont typeface="Arial"/>
              <a:buChar char="•"/>
            </a:pPr>
            <a:r>
              <a:rPr lang="en-US" dirty="0"/>
              <a:t>Career manuals</a:t>
            </a:r>
            <a:endParaRPr dirty="0"/>
          </a:p>
          <a:p>
            <a:pPr marL="342900" lvl="0" indent="-342900" algn="l" rtl="0">
              <a:lnSpc>
                <a:spcPct val="100000"/>
              </a:lnSpc>
              <a:spcBef>
                <a:spcPts val="1600"/>
              </a:spcBef>
              <a:spcAft>
                <a:spcPts val="0"/>
              </a:spcAft>
              <a:buSzPts val="3360"/>
              <a:buFont typeface="Arial"/>
              <a:buChar char="•"/>
            </a:pPr>
            <a:r>
              <a:rPr lang="en-US" dirty="0"/>
              <a:t>Posters with visual representations (e.g., diagrams, flow charts)</a:t>
            </a:r>
            <a:endParaRPr dirty="0"/>
          </a:p>
          <a:p>
            <a:pPr marL="342900" lvl="0" indent="-342900" algn="l" rtl="0">
              <a:lnSpc>
                <a:spcPct val="100000"/>
              </a:lnSpc>
              <a:spcBef>
                <a:spcPts val="1600"/>
              </a:spcBef>
              <a:spcAft>
                <a:spcPts val="0"/>
              </a:spcAft>
              <a:buSzPts val="3360"/>
              <a:buFont typeface="Arial"/>
              <a:buChar char="•"/>
            </a:pPr>
            <a:r>
              <a:rPr lang="en-US" dirty="0"/>
              <a:t>Procedural guidance (e.g., recipes, medical procedures)</a:t>
            </a:r>
            <a:endParaRPr dirty="0"/>
          </a:p>
          <a:p>
            <a:pPr marL="342900" lvl="0" indent="-342900" algn="l" rtl="0">
              <a:lnSpc>
                <a:spcPct val="100000"/>
              </a:lnSpc>
              <a:spcBef>
                <a:spcPts val="1600"/>
              </a:spcBef>
              <a:spcAft>
                <a:spcPts val="0"/>
              </a:spcAft>
              <a:buSzPts val="3360"/>
              <a:buFont typeface="Arial"/>
              <a:buChar char="•"/>
            </a:pPr>
            <a:r>
              <a:rPr lang="en-US" dirty="0"/>
              <a:t>Reports (e.g., crop cycles and yields)</a:t>
            </a:r>
            <a:endParaRPr dirty="0"/>
          </a:p>
          <a:p>
            <a:pPr marL="342900" lvl="0" indent="-342900" algn="l" rtl="0">
              <a:lnSpc>
                <a:spcPct val="100000"/>
              </a:lnSpc>
              <a:spcBef>
                <a:spcPts val="1600"/>
              </a:spcBef>
              <a:spcAft>
                <a:spcPts val="0"/>
              </a:spcAft>
              <a:buSzPts val="3360"/>
              <a:buFont typeface="Arial"/>
              <a:buChar char="•"/>
            </a:pPr>
            <a:r>
              <a:rPr lang="en-US" dirty="0"/>
              <a:t>Laws and codes of regulations</a:t>
            </a:r>
            <a:endParaRPr dirty="0"/>
          </a:p>
          <a:p>
            <a:pPr marL="342900" lvl="0" indent="-342900" algn="l" rtl="0">
              <a:lnSpc>
                <a:spcPct val="100000"/>
              </a:lnSpc>
              <a:spcBef>
                <a:spcPts val="1600"/>
              </a:spcBef>
              <a:spcAft>
                <a:spcPts val="0"/>
              </a:spcAft>
              <a:buSzPts val="3360"/>
              <a:buFont typeface="Arial"/>
              <a:buChar char="•"/>
            </a:pPr>
            <a:r>
              <a:rPr lang="en-US" dirty="0"/>
              <a:t>Project plans </a:t>
            </a:r>
            <a:endParaRPr dirty="0"/>
          </a:p>
          <a:p>
            <a:pPr marL="342900" lvl="0" indent="-342900" algn="l" rtl="0">
              <a:lnSpc>
                <a:spcPct val="100000"/>
              </a:lnSpc>
              <a:spcBef>
                <a:spcPts val="1600"/>
              </a:spcBef>
              <a:spcAft>
                <a:spcPts val="0"/>
              </a:spcAft>
              <a:buSzPts val="3360"/>
              <a:buFont typeface="Arial"/>
              <a:buChar char="•"/>
            </a:pPr>
            <a:r>
              <a:rPr lang="en-US" dirty="0"/>
              <a:t>Instructional videos</a:t>
            </a:r>
            <a:endParaRPr dirty="0"/>
          </a:p>
          <a:p>
            <a:pPr marL="342900" lvl="0" indent="-342900" algn="l" rtl="0">
              <a:lnSpc>
                <a:spcPct val="100000"/>
              </a:lnSpc>
              <a:spcBef>
                <a:spcPts val="1600"/>
              </a:spcBef>
              <a:spcAft>
                <a:spcPts val="0"/>
              </a:spcAft>
              <a:buSzPts val="3360"/>
              <a:buFont typeface="Arial"/>
              <a:buChar char="•"/>
            </a:pPr>
            <a:r>
              <a:rPr lang="en-US" dirty="0"/>
              <a:t>Web content and blueprints</a:t>
            </a:r>
            <a:endParaRPr dirty="0"/>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5">
          <a:extLst>
            <a:ext uri="{FF2B5EF4-FFF2-40B4-BE49-F238E27FC236}">
              <a16:creationId xmlns:a16="http://schemas.microsoft.com/office/drawing/2014/main" id="{C53B42B2-47F1-3A0A-9F7C-A4C6C3CCC88F}"/>
            </a:ext>
          </a:extLst>
        </p:cNvPr>
        <p:cNvGrpSpPr/>
        <p:nvPr/>
      </p:nvGrpSpPr>
      <p:grpSpPr>
        <a:xfrm>
          <a:off x="0" y="0"/>
          <a:ext cx="0" cy="0"/>
          <a:chOff x="0" y="0"/>
          <a:chExt cx="0" cy="0"/>
        </a:xfrm>
      </p:grpSpPr>
      <p:pic>
        <p:nvPicPr>
          <p:cNvPr id="506" name="Google Shape;506;p6">
            <a:extLst>
              <a:ext uri="{FF2B5EF4-FFF2-40B4-BE49-F238E27FC236}">
                <a16:creationId xmlns:a16="http://schemas.microsoft.com/office/drawing/2014/main" id="{EED517FA-EE7B-513D-6DDD-C280CB961F4C}"/>
              </a:ext>
              <a:ext uri="{C183D7F6-B498-43B3-948B-1728B52AA6E4}">
                <adec:decorative xmlns:adec="http://schemas.microsoft.com/office/drawing/2017/decorative" val="1"/>
              </a:ext>
            </a:extLst>
          </p:cNvPr>
          <p:cNvPicPr preferRelativeResize="0"/>
          <p:nvPr/>
        </p:nvPicPr>
        <p:blipFill rotWithShape="1">
          <a:blip r:embed="rId3">
            <a:alphaModFix amt="26000"/>
          </a:blip>
          <a:srcRect t="2674" r="46156" b="2671"/>
          <a:stretch/>
        </p:blipFill>
        <p:spPr>
          <a:xfrm>
            <a:off x="6556916" y="0"/>
            <a:ext cx="5635084" cy="6858000"/>
          </a:xfrm>
          <a:prstGeom prst="rect">
            <a:avLst/>
          </a:prstGeom>
          <a:noFill/>
          <a:ln>
            <a:noFill/>
          </a:ln>
        </p:spPr>
      </p:pic>
      <p:pic>
        <p:nvPicPr>
          <p:cNvPr id="507" name="Google Shape;507;p6" descr="Thought bubble with solid fill">
            <a:extLst>
              <a:ext uri="{FF2B5EF4-FFF2-40B4-BE49-F238E27FC236}">
                <a16:creationId xmlns:a16="http://schemas.microsoft.com/office/drawing/2014/main" id="{280B7097-8F2A-08A9-0AD3-E5CA4D9FBE8C}"/>
              </a:ext>
            </a:extLst>
          </p:cNvPr>
          <p:cNvPicPr preferRelativeResize="0"/>
          <p:nvPr/>
        </p:nvPicPr>
        <p:blipFill rotWithShape="1">
          <a:blip r:embed="rId4">
            <a:alphaModFix/>
          </a:blip>
          <a:srcRect/>
          <a:stretch/>
        </p:blipFill>
        <p:spPr>
          <a:xfrm>
            <a:off x="6556916" y="611458"/>
            <a:ext cx="5635083" cy="5635083"/>
          </a:xfrm>
          <a:prstGeom prst="rect">
            <a:avLst/>
          </a:prstGeom>
          <a:noFill/>
          <a:ln>
            <a:noFill/>
          </a:ln>
        </p:spPr>
      </p:pic>
      <p:pic>
        <p:nvPicPr>
          <p:cNvPr id="9" name="Picture Placeholder 8">
            <a:extLst>
              <a:ext uri="{FF2B5EF4-FFF2-40B4-BE49-F238E27FC236}">
                <a16:creationId xmlns:a16="http://schemas.microsoft.com/office/drawing/2014/main" id="{A8BD8D51-1B27-C94E-ECDE-189B139C7806}"/>
              </a:ext>
              <a:ext uri="{C183D7F6-B498-43B3-948B-1728B52AA6E4}">
                <adec:decorative xmlns:adec="http://schemas.microsoft.com/office/drawing/2017/decorative" val="1"/>
              </a:ext>
            </a:extLst>
          </p:cNvPr>
          <p:cNvPicPr>
            <a:picLocks noGrp="1" noChangeAspect="1"/>
          </p:cNvPicPr>
          <p:nvPr>
            <p:ph type="pic" idx="2"/>
          </p:nvPr>
        </p:nvPicPr>
        <p:blipFill>
          <a:blip r:embed="rId5"/>
          <a:srcRect l="4" r="4"/>
          <a:stretch>
            <a:fillRect/>
          </a:stretch>
        </p:blipFill>
        <p:spPr>
          <a:xfrm>
            <a:off x="6227064" y="-269875"/>
            <a:ext cx="5635083" cy="6858000"/>
          </a:xfrm>
        </p:spPr>
      </p:pic>
      <p:sp>
        <p:nvSpPr>
          <p:cNvPr id="509" name="Google Shape;509;p6">
            <a:extLst>
              <a:ext uri="{FF2B5EF4-FFF2-40B4-BE49-F238E27FC236}">
                <a16:creationId xmlns:a16="http://schemas.microsoft.com/office/drawing/2014/main" id="{0BA188D0-863A-444A-545A-06E64B7A8AC8}"/>
              </a:ext>
            </a:extLst>
          </p:cNvPr>
          <p:cNvSpPr txBox="1">
            <a:spLocks noGrp="1"/>
          </p:cNvSpPr>
          <p:nvPr>
            <p:ph type="title"/>
          </p:nvPr>
        </p:nvSpPr>
        <p:spPr>
          <a:xfrm>
            <a:off x="7417863" y="2452687"/>
            <a:ext cx="3913187" cy="552450"/>
          </a:xfrm>
          <a:noFill/>
          <a:ln>
            <a:noFill/>
          </a:ln>
        </p:spPr>
        <p:txBody>
          <a:bodyPr spcFirstLastPara="1" wrap="square" lIns="91425" tIns="45700" rIns="91425" bIns="45700" anchor="t" anchorCtr="0">
            <a:normAutofit fontScale="90000"/>
          </a:bodyPr>
          <a:lstStyle/>
          <a:p>
            <a:pPr lvl="0" algn="ctr"/>
            <a:r>
              <a:rPr lang="en-US" dirty="0"/>
              <a:t>Reflect on Your </a:t>
            </a:r>
            <a:br>
              <a:rPr lang="en-US" dirty="0"/>
            </a:br>
            <a:r>
              <a:rPr lang="en-US" dirty="0"/>
              <a:t>Practice </a:t>
            </a:r>
          </a:p>
        </p:txBody>
      </p:sp>
      <p:sp>
        <p:nvSpPr>
          <p:cNvPr id="510" name="Google Shape;510;p6">
            <a:extLst>
              <a:ext uri="{FF2B5EF4-FFF2-40B4-BE49-F238E27FC236}">
                <a16:creationId xmlns:a16="http://schemas.microsoft.com/office/drawing/2014/main" id="{096E96CD-79B0-5A5D-B408-5E196DB02F33}"/>
              </a:ext>
            </a:extLst>
          </p:cNvPr>
          <p:cNvSpPr txBox="1">
            <a:spLocks noGrp="1"/>
          </p:cNvSpPr>
          <p:nvPr>
            <p:ph type="body" idx="3"/>
          </p:nvPr>
        </p:nvSpPr>
        <p:spPr>
          <a:xfrm>
            <a:off x="329853" y="1435608"/>
            <a:ext cx="5899150" cy="4164561"/>
          </a:xfrm>
          <a:noFill/>
          <a:ln>
            <a:noFill/>
          </a:ln>
        </p:spPr>
        <p:txBody>
          <a:bodyPr spcFirstLastPara="1" wrap="square" lIns="91425" tIns="45700" rIns="91425" bIns="45700" anchor="t" anchorCtr="0">
            <a:spAutoFit/>
          </a:bodyPr>
          <a:lstStyle/>
          <a:p>
            <a:pPr marL="342900" indent="-342900">
              <a:lnSpc>
                <a:spcPct val="104000"/>
              </a:lnSpc>
              <a:spcBef>
                <a:spcPts val="1600"/>
              </a:spcBef>
              <a:buSzPts val="3360"/>
              <a:buFont typeface="Arial"/>
              <a:buChar char="•"/>
            </a:pPr>
            <a:r>
              <a:rPr lang="en-US" sz="2400" dirty="0"/>
              <a:t>Beyond the examples on the previous slide, what specific types of texts do students need to be able to interpret and create to succeed in your field?</a:t>
            </a:r>
          </a:p>
          <a:p>
            <a:pPr marL="342900" indent="-342900">
              <a:lnSpc>
                <a:spcPct val="104000"/>
              </a:lnSpc>
              <a:spcBef>
                <a:spcPts val="1600"/>
              </a:spcBef>
              <a:buSzPts val="3360"/>
              <a:buFont typeface="Arial"/>
              <a:buChar char="•"/>
            </a:pPr>
            <a:r>
              <a:rPr lang="en-US" sz="2400" dirty="0"/>
              <a:t>What opportunities do your students have to practice reading and writing these types of text?</a:t>
            </a:r>
          </a:p>
          <a:p>
            <a:pPr marL="342900" indent="-342900">
              <a:lnSpc>
                <a:spcPct val="104000"/>
              </a:lnSpc>
              <a:spcBef>
                <a:spcPts val="1600"/>
              </a:spcBef>
              <a:buSzPts val="3360"/>
              <a:buFont typeface="Arial"/>
              <a:buChar char="•"/>
            </a:pPr>
            <a:r>
              <a:rPr lang="en-US" sz="2400" dirty="0"/>
              <a:t>How do you support students with reading and writing these types of text?</a:t>
            </a:r>
          </a:p>
        </p:txBody>
      </p:sp>
    </p:spTree>
    <p:extLst>
      <p:ext uri="{BB962C8B-B14F-4D97-AF65-F5344CB8AC3E}">
        <p14:creationId xmlns:p14="http://schemas.microsoft.com/office/powerpoint/2010/main" val="129168971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
          <p:cNvSpPr txBox="1">
            <a:spLocks noGrp="1"/>
          </p:cNvSpPr>
          <p:nvPr>
            <p:ph type="title"/>
          </p:nvPr>
        </p:nvSpPr>
        <p:spPr>
          <a:xfrm>
            <a:off x="424602" y="2115363"/>
            <a:ext cx="7083103" cy="2308324"/>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1400"/>
              <a:buNone/>
            </a:pPr>
            <a:r>
              <a:rPr lang="en-US" sz="3600" dirty="0">
                <a:latin typeface="Arial"/>
                <a:ea typeface="Arial"/>
                <a:cs typeface="Arial"/>
                <a:sym typeface="Arial"/>
              </a:rPr>
              <a:t>Practice 1: </a:t>
            </a:r>
            <a:br>
              <a:rPr lang="en-US" sz="3600" dirty="0">
                <a:latin typeface="Arial"/>
                <a:ea typeface="Arial"/>
                <a:cs typeface="Arial"/>
                <a:sym typeface="Arial"/>
              </a:rPr>
            </a:br>
            <a:r>
              <a:rPr lang="en-US" sz="3600" dirty="0">
                <a:latin typeface="Arial"/>
                <a:ea typeface="Arial"/>
                <a:cs typeface="Arial"/>
                <a:sym typeface="Arial"/>
              </a:rPr>
              <a:t>Leverage background knowledge to teach specialized language. </a:t>
            </a:r>
            <a:endParaRPr dirty="0"/>
          </a:p>
        </p:txBody>
      </p:sp>
      <p:sp>
        <p:nvSpPr>
          <p:cNvPr id="517" name="Google Shape;517;p7"/>
          <p:cNvSpPr txBox="1">
            <a:spLocks noGrp="1"/>
          </p:cNvSpPr>
          <p:nvPr>
            <p:ph type="subTitle" idx="1"/>
          </p:nvPr>
        </p:nvSpPr>
        <p:spPr>
          <a:xfrm>
            <a:off x="424602" y="4490245"/>
            <a:ext cx="6858000" cy="899157"/>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3360"/>
              <a:buNone/>
            </a:pPr>
            <a:r>
              <a:rPr lang="en-US" sz="2400" dirty="0"/>
              <a:t>How does leveraging student’s knowledge support their success?</a:t>
            </a:r>
            <a:endParaRPr dirty="0"/>
          </a:p>
        </p:txBody>
      </p:sp>
      <p:sp>
        <p:nvSpPr>
          <p:cNvPr id="518" name="Google Shape;518;p7"/>
          <p:cNvSpPr txBox="1"/>
          <p:nvPr/>
        </p:nvSpPr>
        <p:spPr>
          <a:xfrm>
            <a:off x="910390" y="1100413"/>
            <a:ext cx="79007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highlight>
                  <a:srgbClr val="971260"/>
                </a:highlight>
                <a:latin typeface="Arial"/>
                <a:ea typeface="Arial"/>
                <a:cs typeface="Arial"/>
                <a:sym typeface="Arial"/>
              </a:rPr>
              <a:t>1</a:t>
            </a:r>
            <a:endParaRPr sz="3600" b="1" i="0" u="none" strike="noStrike" cap="none">
              <a:solidFill>
                <a:schemeClr val="lt1"/>
              </a:solidFill>
              <a:highlight>
                <a:srgbClr val="971260"/>
              </a:highlight>
              <a:latin typeface="Calibri"/>
              <a:ea typeface="Calibri"/>
              <a:cs typeface="Calibri"/>
              <a:sym typeface="Calibri"/>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8">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l="17767" t="3487" r="10732" b="259"/>
          <a:stretch/>
        </p:blipFill>
        <p:spPr>
          <a:xfrm>
            <a:off x="325999" y="1511392"/>
            <a:ext cx="4842515" cy="4338569"/>
          </a:xfrm>
          <a:prstGeom prst="rect">
            <a:avLst/>
          </a:prstGeom>
          <a:noFill/>
          <a:ln>
            <a:noFill/>
          </a:ln>
          <a:effectLst>
            <a:outerShdw blurRad="342900" dist="101600" dir="5400000" algn="ctr" rotWithShape="0">
              <a:srgbClr val="000000">
                <a:alpha val="40000"/>
              </a:srgbClr>
            </a:outerShdw>
          </a:effectLst>
        </p:spPr>
      </p:pic>
      <p:sp>
        <p:nvSpPr>
          <p:cNvPr id="525" name="Google Shape;525;p8"/>
          <p:cNvSpPr txBox="1">
            <a:spLocks noGrp="1"/>
          </p:cNvSpPr>
          <p:nvPr>
            <p:ph type="title"/>
          </p:nvPr>
        </p:nvSpPr>
        <p:spPr>
          <a:xfrm>
            <a:off x="329184" y="0"/>
            <a:ext cx="11364844" cy="1015663"/>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Leverage background knowledge to teach specialized language. </a:t>
            </a:r>
            <a:endParaRPr dirty="0"/>
          </a:p>
        </p:txBody>
      </p:sp>
      <p:sp>
        <p:nvSpPr>
          <p:cNvPr id="526" name="Google Shape;526;p8"/>
          <p:cNvSpPr txBox="1">
            <a:spLocks noGrp="1"/>
          </p:cNvSpPr>
          <p:nvPr>
            <p:ph type="body" idx="2"/>
          </p:nvPr>
        </p:nvSpPr>
        <p:spPr>
          <a:xfrm>
            <a:off x="5168515" y="1511392"/>
            <a:ext cx="6697485" cy="4338568"/>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lvl="0" indent="0" algn="l" rtl="0">
              <a:lnSpc>
                <a:spcPct val="114000"/>
              </a:lnSpc>
              <a:spcBef>
                <a:spcPts val="0"/>
              </a:spcBef>
              <a:spcAft>
                <a:spcPts val="0"/>
              </a:spcAft>
              <a:buSzPts val="1400"/>
              <a:buNone/>
            </a:pPr>
            <a:r>
              <a:rPr lang="en-US" dirty="0"/>
              <a:t>Students bring valuable knowledge of the world and, at times, the industry, to the classroom. Teachers can support their students’ success by honoring and leveraging students’ background knowledge to teach discipline-specific terminology and access CTE texts.</a:t>
            </a:r>
            <a:endParaRPr dirty="0"/>
          </a:p>
        </p:txBody>
      </p:sp>
    </p:spTree>
  </p:cSld>
  <p:clrMapOvr>
    <a:masterClrMapping/>
  </p:clrMapOvr>
  <p:transition spd="med">
    <p:fade/>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538</TotalTime>
  <Words>6513</Words>
  <Application>Microsoft Office PowerPoint</Application>
  <PresentationFormat>Widescreen</PresentationFormat>
  <Paragraphs>431</Paragraphs>
  <Slides>27</Slides>
  <Notes>27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Calibri</vt:lpstr>
      <vt:lpstr>Arial Black</vt:lpstr>
      <vt:lpstr>Office Theme</vt:lpstr>
      <vt:lpstr>2_Office Theme</vt:lpstr>
      <vt:lpstr>Supporting Disciplinary Literacy in Career and Technical Education</vt:lpstr>
      <vt:lpstr>Opening Reflection:  Disciplinary Literacy Is a Gateway to Career Success</vt:lpstr>
      <vt:lpstr>Session Agenda</vt:lpstr>
      <vt:lpstr>Reflect and Share </vt:lpstr>
      <vt:lpstr>The Importance of Disciplinary Literacy in CTE</vt:lpstr>
      <vt:lpstr>Sample Text Types in CTE</vt:lpstr>
      <vt:lpstr>Reflect on Your  Practice </vt:lpstr>
      <vt:lpstr>Practice 1:  Leverage background knowledge to teach specialized language. </vt:lpstr>
      <vt:lpstr>Leverage background knowledge to teach specialized language. </vt:lpstr>
      <vt:lpstr>Example of leveraging background knowledge to teach specialized language</vt:lpstr>
      <vt:lpstr>Potential Pitfall:  Introducing new terminology without first exploring what students already know.</vt:lpstr>
      <vt:lpstr>Practice 2:  Teach comprehension strategies for CTE texts.</vt:lpstr>
      <vt:lpstr>Teach comprehension strategies for CTE texts.</vt:lpstr>
      <vt:lpstr>Example of teaching comprehension strategies for CTE texts</vt:lpstr>
      <vt:lpstr>Potential Pitfall:   Providing real-world and authentic text without the explicit teaching of reading strategies.</vt:lpstr>
      <vt:lpstr>Practice 3: Provide Opportunities for Career-specific Writing.</vt:lpstr>
      <vt:lpstr>Provide opportunities for career-specific writing.</vt:lpstr>
      <vt:lpstr>Example of providing opportunities for career-specific writing</vt:lpstr>
      <vt:lpstr>Potential Pitfall:  Using inauthentic or artificial writing tasks that do not reflect industry norms and standards. </vt:lpstr>
      <vt:lpstr>Practice 4:  Support structured opportunities for discussion and collaboration. </vt:lpstr>
      <vt:lpstr>Support structured opportunities for discussion and collaboration. </vt:lpstr>
      <vt:lpstr>Example of supporting structured opportunities for discussion and collaboration </vt:lpstr>
      <vt:lpstr>Potential Pitfall:   Students are asked to participate in discussions or role-plays without receiving clear models of professional communication.</vt:lpstr>
      <vt:lpstr>Final Reflection</vt:lpstr>
      <vt:lpstr>More Resources from  Oregon’s Adolescent Literacy Framework</vt:lpstr>
      <vt:lpstr>Navigating Oregon’s Adolescent Literacy Framework</vt:lpstr>
      <vt:lpstr>Oregon’s Instructional Frameworks: Adolescent Literacy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Disciplinary Literacy in Career and Technical Education</dc:title>
  <dc:creator>Oregon Department of Education</dc:creator>
  <cp:lastModifiedBy>Christina Johnson</cp:lastModifiedBy>
  <cp:revision>12</cp:revision>
  <dcterms:created xsi:type="dcterms:W3CDTF">2025-02-05T22:46:46Z</dcterms:created>
  <dcterms:modified xsi:type="dcterms:W3CDTF">2025-09-09T22:08:28Z</dcterms:modified>
</cp:coreProperties>
</file>