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1" r:id="rId2"/>
  </p:sldMasterIdLst>
  <p:notesMasterIdLst>
    <p:notesMasterId r:id="rId25"/>
  </p:notesMasterIdLst>
  <p:handoutMasterIdLst>
    <p:handoutMasterId r:id="rId26"/>
  </p:handoutMasterIdLst>
  <p:sldIdLst>
    <p:sldId id="324" r:id="rId3"/>
    <p:sldId id="308" r:id="rId4"/>
    <p:sldId id="348" r:id="rId5"/>
    <p:sldId id="328" r:id="rId6"/>
    <p:sldId id="327" r:id="rId7"/>
    <p:sldId id="339" r:id="rId8"/>
    <p:sldId id="311" r:id="rId9"/>
    <p:sldId id="322" r:id="rId10"/>
    <p:sldId id="312" r:id="rId11"/>
    <p:sldId id="313" r:id="rId12"/>
    <p:sldId id="338" r:id="rId13"/>
    <p:sldId id="315" r:id="rId14"/>
    <p:sldId id="319" r:id="rId15"/>
    <p:sldId id="325" r:id="rId16"/>
    <p:sldId id="326" r:id="rId17"/>
    <p:sldId id="316" r:id="rId18"/>
    <p:sldId id="321" r:id="rId19"/>
    <p:sldId id="349" r:id="rId20"/>
    <p:sldId id="330" r:id="rId21"/>
    <p:sldId id="329" r:id="rId22"/>
    <p:sldId id="370"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61B1E-7C31-E1A1-60FD-D697D724A359}" name="Irisa Charney-Sirott" initials="IC" userId="S::icharne@wested.org::7994148a-8969-4c9e-8a35-9bbe11781c3b" providerId="AD"/>
  <p188:author id="{45097127-F993-34FD-ABEC-64BFF1A76763}" name="Gabriela Mottesi" initials="GM" userId="vczN3LHaSXewgyq8AgJgILMhoKSM+k9g0VZvqeMDLnQ=" providerId="None"/>
  <p188:author id="{66B77D4D-9B29-7C3D-58D0-B5FCB8E54FF3}" name="Jessica Arnold" initials="JA" userId="S::jarnold@wested.org::df342c04-ef47-457a-88b6-781e59fb415c" providerId="AD"/>
  <p188:author id="{1970C753-455A-39F1-225D-86178D37B4CB}" name="Sandra Leu Bonanno" initials="SL" userId="S::sleubon@wested.org::40c4add1-7ecb-4299-8361-ef185dcf40fc" providerId="AD"/>
  <p188:author id="{2D5A9363-7902-4943-78B6-0E5C6E3BD9D2}" name="Charlie Levin" initials="CL" userId="S::charlie@girlcharlie.onmicrosoft.com::7f5094ae-af87-4276-93c4-f155b0a4b658" providerId="AD"/>
  <p188:author id="{04AED694-5378-7B82-AC86-BE0DF7AE09CB}" name="Sandra Leu Bonanno" initials="SB" userId="gsSlUjeDIwgTs0c0v6/vvgUnlyfFiefQwxxLPJAX6nE=" providerId="None"/>
  <p188:author id="{895B0C9E-BEB9-A105-D020-53B839E81F6C}" name="Evan Hulka" initials="EH" userId="Evan Hulka" providerId="None"/>
  <p188:author id="{29C0D8B0-7613-44FC-151B-9F4604297564}" name="Kim Austin" initials="KA" userId="ps/kO6BA9KWAjHLbsxv9pWngsZodD48B/mc8PTE1gFM=" providerId="None"/>
  <p188:author id="{9A37ECD7-5D60-3A55-C820-2CD8C5F22382}" name="Yesi Ayala" initials="YA" userId="x6Hdu6sv7GSfgMNLGo+o4YLH5dqYiwrjFI6L4Hw+L0g=" providerId="None"/>
  <p188:author id="{7E6110E9-DEFD-1019-AF5E-AD7340C2E117}" name="Ilana Hirsh" initials="IH" userId="S::ihirsh@wested.org::4fb4431b-5920-4fe0-b591-7b423f19d6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CAA"/>
    <a:srgbClr val="1E1E2D"/>
    <a:srgbClr val="FBF4F8"/>
    <a:srgbClr val="FFFDF0"/>
    <a:srgbClr val="CF3B8C"/>
    <a:srgbClr val="0995CC"/>
    <a:srgbClr val="2E6AA6"/>
    <a:srgbClr val="D14F97"/>
    <a:srgbClr val="018280"/>
    <a:srgbClr val="B68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5FE07-2111-4872-9694-220CD3853EEC}" v="20" dt="2024-07-30T21:49:0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08"/>
    <p:restoredTop sz="80085" autoAdjust="0"/>
  </p:normalViewPr>
  <p:slideViewPr>
    <p:cSldViewPr snapToGrid="0">
      <p:cViewPr varScale="1">
        <p:scale>
          <a:sx n="80" d="100"/>
          <a:sy n="80" d="100"/>
        </p:scale>
        <p:origin x="1144" y="176"/>
      </p:cViewPr>
      <p:guideLst/>
    </p:cSldViewPr>
  </p:slideViewPr>
  <p:outlineViewPr>
    <p:cViewPr>
      <p:scale>
        <a:sx n="33" d="100"/>
        <a:sy n="33" d="100"/>
      </p:scale>
      <p:origin x="0" y="-13960"/>
    </p:cViewPr>
  </p:outlineViewPr>
  <p:notesTextViewPr>
    <p:cViewPr>
      <p:scale>
        <a:sx n="1" d="1"/>
        <a:sy n="1" d="1"/>
      </p:scale>
      <p:origin x="0" y="-584"/>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si Ayala" clId="Web-{5ABB8B7E-AEDD-4500-A46E-8127EAD33814}"/>
    <pc:docChg chg="mod">
      <pc:chgData name="Yesi Ayala" userId="" providerId="" clId="Web-{5ABB8B7E-AEDD-4500-A46E-8127EAD33814}" dt="2024-04-19T22:23:40.489" v="1"/>
      <pc:docMkLst>
        <pc:docMk/>
      </pc:docMkLst>
      <pc:sldChg chg="addCm">
        <pc:chgData name="Yesi Ayala" userId="" providerId="" clId="Web-{5ABB8B7E-AEDD-4500-A46E-8127EAD33814}" dt="2024-04-19T22:23:40.489" v="1"/>
        <pc:sldMkLst>
          <pc:docMk/>
          <pc:sldMk cId="1355668526" sldId="322"/>
        </pc:sldMkLst>
        <pc:extLst>
          <p:ext xmlns:p="http://schemas.openxmlformats.org/presentationml/2006/main" uri="{D6D511B9-2390-475A-947B-AFAB55BFBCF1}">
            <pc226:cmChg xmlns:pc226="http://schemas.microsoft.com/office/powerpoint/2022/06/main/command" chg="add">
              <pc226:chgData name="Yesi Ayala" userId="" providerId="" clId="Web-{5ABB8B7E-AEDD-4500-A46E-8127EAD33814}" dt="2024-04-19T22:23:40.489" v="1"/>
              <pc2:cmMkLst xmlns:pc2="http://schemas.microsoft.com/office/powerpoint/2019/9/main/command">
                <pc:docMk/>
                <pc:sldMk cId="1355668526" sldId="322"/>
                <pc2:cmMk id="{221DA618-119D-4DF3-9AF5-2457884C07BB}"/>
              </pc2:cmMkLst>
            </pc226:cmChg>
          </p:ext>
        </pc:extLst>
      </pc:sldChg>
    </pc:docChg>
  </pc:docChgLst>
  <pc:docChgLst>
    <pc:chgData name="Kim Austin" clId="Web-{50ADB1F9-E3A0-4D4A-BC13-B1FCB106276E}"/>
    <pc:docChg chg="modSld">
      <pc:chgData name="Kim Austin" userId="" providerId="" clId="Web-{50ADB1F9-E3A0-4D4A-BC13-B1FCB106276E}" dt="2024-05-08T17:25:32.948" v="4" actId="20577"/>
      <pc:docMkLst>
        <pc:docMk/>
      </pc:docMkLst>
      <pc:sldChg chg="modSp">
        <pc:chgData name="Kim Austin" userId="" providerId="" clId="Web-{50ADB1F9-E3A0-4D4A-BC13-B1FCB106276E}" dt="2024-05-08T17:25:32.948" v="4" actId="20577"/>
        <pc:sldMkLst>
          <pc:docMk/>
          <pc:sldMk cId="113315458" sldId="308"/>
        </pc:sldMkLst>
        <pc:spChg chg="mod">
          <ac:chgData name="Kim Austin" userId="" providerId="" clId="Web-{50ADB1F9-E3A0-4D4A-BC13-B1FCB106276E}" dt="2024-05-08T17:25:31.573" v="2" actId="20577"/>
          <ac:spMkLst>
            <pc:docMk/>
            <pc:sldMk cId="113315458" sldId="308"/>
            <ac:spMk id="2" creationId="{C41730B4-86AA-6394-31CC-876CB8BCCA46}"/>
          </ac:spMkLst>
        </pc:spChg>
        <pc:spChg chg="mod">
          <ac:chgData name="Kim Austin" userId="" providerId="" clId="Web-{50ADB1F9-E3A0-4D4A-BC13-B1FCB106276E}" dt="2024-05-08T17:25:32.948" v="4" actId="20577"/>
          <ac:spMkLst>
            <pc:docMk/>
            <pc:sldMk cId="113315458" sldId="308"/>
            <ac:spMk id="3" creationId="{EDF9DAAA-ECFF-A233-752A-1105B8C0BF7C}"/>
          </ac:spMkLst>
        </pc:spChg>
        <pc:spChg chg="mod">
          <ac:chgData name="Kim Austin" userId="" providerId="" clId="Web-{50ADB1F9-E3A0-4D4A-BC13-B1FCB106276E}" dt="2024-05-08T17:25:26.042" v="0" actId="20577"/>
          <ac:spMkLst>
            <pc:docMk/>
            <pc:sldMk cId="113315458" sldId="308"/>
            <ac:spMk id="5" creationId="{D26F8559-6C5C-28CC-A45A-B902B6582C66}"/>
          </ac:spMkLst>
        </pc:spChg>
      </pc:sldChg>
    </pc:docChg>
  </pc:docChgLst>
  <pc:docChgLst>
    <pc:chgData name="Kim Austin" clId="Web-{2BA07A37-C816-4C02-85BC-C35B8CA91245}"/>
    <pc:docChg chg="modSld">
      <pc:chgData name="Kim Austin" userId="" providerId="" clId="Web-{2BA07A37-C816-4C02-85BC-C35B8CA91245}" dt="2024-04-20T01:16:18.654" v="4" actId="20577"/>
      <pc:docMkLst>
        <pc:docMk/>
      </pc:docMkLst>
      <pc:sldChg chg="modSp modCm">
        <pc:chgData name="Kim Austin" userId="" providerId="" clId="Web-{2BA07A37-C816-4C02-85BC-C35B8CA91245}" dt="2024-04-20T01:16:18.654" v="4" actId="20577"/>
        <pc:sldMkLst>
          <pc:docMk/>
          <pc:sldMk cId="1355668526" sldId="322"/>
        </pc:sldMkLst>
        <pc:spChg chg="mod">
          <ac:chgData name="Kim Austin" userId="" providerId="" clId="Web-{2BA07A37-C816-4C02-85BC-C35B8CA91245}" dt="2024-04-20T01:16:18.654" v="4" actId="20577"/>
          <ac:spMkLst>
            <pc:docMk/>
            <pc:sldMk cId="1355668526" sldId="322"/>
            <ac:spMk id="10" creationId="{7B32365F-ABFF-DC22-580F-49C6C7DC1722}"/>
          </ac:spMkLst>
        </pc:spChg>
        <pc:extLst>
          <p:ext xmlns:p="http://schemas.openxmlformats.org/presentationml/2006/main" uri="{D6D511B9-2390-475A-947B-AFAB55BFBCF1}">
            <pc226:cmChg xmlns:pc226="http://schemas.microsoft.com/office/powerpoint/2022/06/main/command" chg="mod">
              <pc226:chgData name="Kim Austin" userId="" providerId="" clId="Web-{2BA07A37-C816-4C02-85BC-C35B8CA91245}" dt="2024-04-20T01:16:18.623" v="2" actId="20577"/>
              <pc2:cmMkLst xmlns:pc2="http://schemas.microsoft.com/office/powerpoint/2019/9/main/command">
                <pc:docMk/>
                <pc:sldMk cId="1355668526" sldId="322"/>
                <pc2:cmMk id="{221DA618-119D-4DF3-9AF5-2457884C07BB}"/>
              </pc2:cmMkLst>
            </pc226:cmChg>
          </p:ext>
        </pc:extLst>
      </pc:sldChg>
    </pc:docChg>
  </pc:docChgLst>
  <pc:docChgLst>
    <pc:chgData name="Kim Austin" userId="ps/kO6BA9KWAjHLbsxv9pWngsZodD48B/mc8PTE1gFM=" providerId="None" clId="Web-{4485FE07-2111-4872-9694-220CD3853EEC}"/>
    <pc:docChg chg="modSld">
      <pc:chgData name="Kim Austin" userId="ps/kO6BA9KWAjHLbsxv9pWngsZodD48B/mc8PTE1gFM=" providerId="None" clId="Web-{4485FE07-2111-4872-9694-220CD3853EEC}" dt="2024-07-30T21:49:02.223" v="7" actId="20577"/>
      <pc:docMkLst>
        <pc:docMk/>
      </pc:docMkLst>
      <pc:sldChg chg="modSp">
        <pc:chgData name="Kim Austin" userId="ps/kO6BA9KWAjHLbsxv9pWngsZodD48B/mc8PTE1gFM=" providerId="None" clId="Web-{4485FE07-2111-4872-9694-220CD3853EEC}" dt="2024-07-30T21:48:51.379" v="5" actId="14100"/>
        <pc:sldMkLst>
          <pc:docMk/>
          <pc:sldMk cId="3002980367" sldId="306"/>
        </pc:sldMkLst>
        <pc:spChg chg="mod">
          <ac:chgData name="Kim Austin" userId="ps/kO6BA9KWAjHLbsxv9pWngsZodD48B/mc8PTE1gFM=" providerId="None" clId="Web-{4485FE07-2111-4872-9694-220CD3853EEC}" dt="2024-07-30T21:48:51.379" v="5" actId="14100"/>
          <ac:spMkLst>
            <pc:docMk/>
            <pc:sldMk cId="3002980367" sldId="306"/>
            <ac:spMk id="3" creationId="{959C37CA-F075-115A-9491-8D349A3471A4}"/>
          </ac:spMkLst>
        </pc:spChg>
      </pc:sldChg>
      <pc:sldChg chg="modSp">
        <pc:chgData name="Kim Austin" userId="ps/kO6BA9KWAjHLbsxv9pWngsZodD48B/mc8PTE1gFM=" providerId="None" clId="Web-{4485FE07-2111-4872-9694-220CD3853EEC}" dt="2024-07-30T21:48:20.878" v="2" actId="20577"/>
        <pc:sldMkLst>
          <pc:docMk/>
          <pc:sldMk cId="1857236426" sldId="319"/>
        </pc:sldMkLst>
        <pc:spChg chg="mod">
          <ac:chgData name="Kim Austin" userId="ps/kO6BA9KWAjHLbsxv9pWngsZodD48B/mc8PTE1gFM=" providerId="None" clId="Web-{4485FE07-2111-4872-9694-220CD3853EEC}" dt="2024-07-30T21:48:20.878" v="2" actId="20577"/>
          <ac:spMkLst>
            <pc:docMk/>
            <pc:sldMk cId="1857236426" sldId="319"/>
            <ac:spMk id="2" creationId="{A71E1199-1189-75C8-5105-EADB2D245CBA}"/>
          </ac:spMkLst>
        </pc:spChg>
      </pc:sldChg>
      <pc:sldChg chg="modSp">
        <pc:chgData name="Kim Austin" userId="ps/kO6BA9KWAjHLbsxv9pWngsZodD48B/mc8PTE1gFM=" providerId="None" clId="Web-{4485FE07-2111-4872-9694-220CD3853EEC}" dt="2024-07-30T21:49:02.223" v="7" actId="20577"/>
        <pc:sldMkLst>
          <pc:docMk/>
          <pc:sldMk cId="377234222" sldId="321"/>
        </pc:sldMkLst>
        <pc:spChg chg="mod">
          <ac:chgData name="Kim Austin" userId="ps/kO6BA9KWAjHLbsxv9pWngsZodD48B/mc8PTE1gFM=" providerId="None" clId="Web-{4485FE07-2111-4872-9694-220CD3853EEC}" dt="2024-07-30T21:49:02.223" v="7" actId="20577"/>
          <ac:spMkLst>
            <pc:docMk/>
            <pc:sldMk cId="377234222" sldId="321"/>
            <ac:spMk id="2" creationId="{2D50E5D0-B31D-FF41-2B0B-6BB9C0EED004}"/>
          </ac:spMkLst>
        </pc:spChg>
      </pc:sldChg>
      <pc:sldChg chg="modSp">
        <pc:chgData name="Kim Austin" userId="ps/kO6BA9KWAjHLbsxv9pWngsZodD48B/mc8PTE1gFM=" providerId="None" clId="Web-{4485FE07-2111-4872-9694-220CD3853EEC}" dt="2024-07-30T21:48:25.613" v="3" actId="20577"/>
        <pc:sldMkLst>
          <pc:docMk/>
          <pc:sldMk cId="895198488" sldId="326"/>
        </pc:sldMkLst>
        <pc:spChg chg="mod">
          <ac:chgData name="Kim Austin" userId="ps/kO6BA9KWAjHLbsxv9pWngsZodD48B/mc8PTE1gFM=" providerId="None" clId="Web-{4485FE07-2111-4872-9694-220CD3853EEC}" dt="2024-07-30T21:48:25.613" v="3" actId="20577"/>
          <ac:spMkLst>
            <pc:docMk/>
            <pc:sldMk cId="895198488" sldId="326"/>
            <ac:spMk id="2" creationId="{A71E1199-1189-75C8-5105-EADB2D245CBA}"/>
          </ac:spMkLst>
        </pc:spChg>
      </pc:sldChg>
    </pc:docChg>
  </pc:docChgLst>
  <pc:docChgLst>
    <pc:chgData name="Kim Austin" clId="Web-{D260504F-17D0-441F-BAB3-0853EA9CAFD4}"/>
    <pc:docChg chg="modSld">
      <pc:chgData name="Kim Austin" userId="" providerId="" clId="Web-{D260504F-17D0-441F-BAB3-0853EA9CAFD4}" dt="2024-04-20T01:17:12.922" v="8"/>
      <pc:docMkLst>
        <pc:docMk/>
      </pc:docMkLst>
      <pc:sldChg chg="modSp delCm modCm modNotes">
        <pc:chgData name="Kim Austin" userId="" providerId="" clId="Web-{D260504F-17D0-441F-BAB3-0853EA9CAFD4}" dt="2024-04-20T01:17:12.922" v="8"/>
        <pc:sldMkLst>
          <pc:docMk/>
          <pc:sldMk cId="1355668526" sldId="322"/>
        </pc:sldMkLst>
        <pc:spChg chg="mod">
          <ac:chgData name="Kim Austin" userId="" providerId="" clId="Web-{D260504F-17D0-441F-BAB3-0853EA9CAFD4}" dt="2024-04-20T01:17:08.453" v="7" actId="20577"/>
          <ac:spMkLst>
            <pc:docMk/>
            <pc:sldMk cId="1355668526" sldId="322"/>
            <ac:spMk id="10" creationId="{7B32365F-ABFF-DC22-580F-49C6C7DC1722}"/>
          </ac:spMkLst>
        </pc:spChg>
        <pc:extLst>
          <p:ext xmlns:p="http://schemas.openxmlformats.org/presentationml/2006/main" uri="{D6D511B9-2390-475A-947B-AFAB55BFBCF1}">
            <pc226:cmChg xmlns:pc226="http://schemas.microsoft.com/office/powerpoint/2022/06/main/command" chg="del mod">
              <pc226:chgData name="Kim Austin" userId="" providerId="" clId="Web-{D260504F-17D0-441F-BAB3-0853EA9CAFD4}" dt="2024-04-20T01:17:12.922" v="8"/>
              <pc2:cmMkLst xmlns:pc2="http://schemas.microsoft.com/office/powerpoint/2019/9/main/command">
                <pc:docMk/>
                <pc:sldMk cId="1355668526" sldId="322"/>
                <pc2:cmMk id="{221DA618-119D-4DF3-9AF5-2457884C07BB}"/>
              </pc2:cmMkLst>
            </pc226:cmChg>
          </p:ext>
        </pc:extLst>
      </pc:sldChg>
    </pc:docChg>
  </pc:docChgLst>
  <pc:docChgLst>
    <pc:chgData name="Kim Austin" clId="Web-{2C6DE501-21B5-47ED-A357-8E0A3ECB6377}"/>
    <pc:docChg chg="modSld">
      <pc:chgData name="Kim Austin" userId="" providerId="" clId="Web-{2C6DE501-21B5-47ED-A357-8E0A3ECB6377}" dt="2024-05-08T22:43:53.569" v="12" actId="20577"/>
      <pc:docMkLst>
        <pc:docMk/>
      </pc:docMkLst>
      <pc:sldChg chg="addSp delSp modSp">
        <pc:chgData name="Kim Austin" userId="" providerId="" clId="Web-{2C6DE501-21B5-47ED-A357-8E0A3ECB6377}" dt="2024-05-08T22:43:53.569" v="12" actId="20577"/>
        <pc:sldMkLst>
          <pc:docMk/>
          <pc:sldMk cId="113315458" sldId="308"/>
        </pc:sldMkLst>
        <pc:spChg chg="add del mod">
          <ac:chgData name="Kim Austin" userId="" providerId="" clId="Web-{2C6DE501-21B5-47ED-A357-8E0A3ECB6377}" dt="2024-05-08T22:43:43.443" v="8"/>
          <ac:spMkLst>
            <pc:docMk/>
            <pc:sldMk cId="113315458" sldId="308"/>
            <ac:spMk id="2" creationId="{C41730B4-86AA-6394-31CC-876CB8BCCA46}"/>
          </ac:spMkLst>
        </pc:spChg>
        <pc:spChg chg="add del">
          <ac:chgData name="Kim Austin" userId="" providerId="" clId="Web-{2C6DE501-21B5-47ED-A357-8E0A3ECB6377}" dt="2024-05-08T22:43:45.928" v="9"/>
          <ac:spMkLst>
            <pc:docMk/>
            <pc:sldMk cId="113315458" sldId="308"/>
            <ac:spMk id="3" creationId="{EDF9DAAA-ECFF-A233-752A-1105B8C0BF7C}"/>
          </ac:spMkLst>
        </pc:spChg>
        <pc:spChg chg="add del mod">
          <ac:chgData name="Kim Austin" userId="" providerId="" clId="Web-{2C6DE501-21B5-47ED-A357-8E0A3ECB6377}" dt="2024-05-08T22:43:41.037" v="7"/>
          <ac:spMkLst>
            <pc:docMk/>
            <pc:sldMk cId="113315458" sldId="308"/>
            <ac:spMk id="5" creationId="{D26F8559-6C5C-28CC-A45A-B902B6582C66}"/>
          </ac:spMkLst>
        </pc:spChg>
        <pc:spChg chg="mod">
          <ac:chgData name="Kim Austin" userId="" providerId="" clId="Web-{2C6DE501-21B5-47ED-A357-8E0A3ECB6377}" dt="2024-05-08T22:43:53.569" v="12" actId="20577"/>
          <ac:spMkLst>
            <pc:docMk/>
            <pc:sldMk cId="113315458" sldId="308"/>
            <ac:spMk id="6" creationId="{F7B450DF-5F14-D553-7C17-D09620890E6D}"/>
          </ac:spMkLst>
        </pc:spChg>
        <pc:spChg chg="add del mod">
          <ac:chgData name="Kim Austin" userId="" providerId="" clId="Web-{2C6DE501-21B5-47ED-A357-8E0A3ECB6377}" dt="2024-05-08T22:43:45.928" v="9"/>
          <ac:spMkLst>
            <pc:docMk/>
            <pc:sldMk cId="113315458" sldId="308"/>
            <ac:spMk id="8" creationId="{7A0DB89A-9208-5120-D22A-EB0037DBBD47}"/>
          </ac:spMkLst>
        </pc:spChg>
        <pc:spChg chg="add del mod">
          <ac:chgData name="Kim Austin" userId="" providerId="" clId="Web-{2C6DE501-21B5-47ED-A357-8E0A3ECB6377}" dt="2024-05-08T22:43:43.443" v="8"/>
          <ac:spMkLst>
            <pc:docMk/>
            <pc:sldMk cId="113315458" sldId="308"/>
            <ac:spMk id="10" creationId="{5FE0A558-E9D6-5A78-2147-4F7BE1B1C3AD}"/>
          </ac:spMkLst>
        </pc:spChg>
        <pc:spChg chg="add del mod">
          <ac:chgData name="Kim Austin" userId="" providerId="" clId="Web-{2C6DE501-21B5-47ED-A357-8E0A3ECB6377}" dt="2024-05-08T22:43:41.037" v="7"/>
          <ac:spMkLst>
            <pc:docMk/>
            <pc:sldMk cId="113315458" sldId="308"/>
            <ac:spMk id="12" creationId="{4A3843B5-C411-D2CD-D52F-71548A55AA6E}"/>
          </ac:spMkLst>
        </pc:spChg>
        <pc:picChg chg="add del mod ord">
          <ac:chgData name="Kim Austin" userId="" providerId="" clId="Web-{2C6DE501-21B5-47ED-A357-8E0A3ECB6377}" dt="2024-05-08T22:43:39.709" v="6"/>
          <ac:picMkLst>
            <pc:docMk/>
            <pc:sldMk cId="113315458" sldId="308"/>
            <ac:picMk id="13" creationId="{D9B8188D-4495-995C-0E4F-3DE5EE1AF8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20DBD2-25F0-3E8C-D6C7-808578A8D4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6BD2EE-809B-4D72-FBDA-36B485A2B2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A1FF38-2444-304F-B12D-D548557E63A8}" type="datetimeFigureOut">
              <a:rPr lang="en-US" smtClean="0"/>
              <a:t>3/3/25</a:t>
            </a:fld>
            <a:endParaRPr lang="en-US"/>
          </a:p>
        </p:txBody>
      </p:sp>
      <p:sp>
        <p:nvSpPr>
          <p:cNvPr id="4" name="Footer Placeholder 3">
            <a:extLst>
              <a:ext uri="{FF2B5EF4-FFF2-40B4-BE49-F238E27FC236}">
                <a16:creationId xmlns:a16="http://schemas.microsoft.com/office/drawing/2014/main" id="{16344343-BF7F-A88C-B42D-1B8EFF915D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8E1F1A-8BF4-2A53-9C52-A95C72DC3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6FDD-2A11-CA41-B724-57CE9103F544}" type="slidenum">
              <a:rPr lang="en-US" smtClean="0"/>
              <a:t>‹#›</a:t>
            </a:fld>
            <a:endParaRPr lang="en-US"/>
          </a:p>
        </p:txBody>
      </p:sp>
    </p:spTree>
    <p:extLst>
      <p:ext uri="{BB962C8B-B14F-4D97-AF65-F5344CB8AC3E}">
        <p14:creationId xmlns:p14="http://schemas.microsoft.com/office/powerpoint/2010/main" val="424339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2952D-8BF3-554F-8DB1-49CADAE1200C}" type="datetimeFigureOut">
              <a:rPr lang="en-US" smtClean="0"/>
              <a:t>3/3/25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4840-7E6D-B94F-885E-A8EEC651EE28}" type="slidenum">
              <a:rPr lang="en-US" smtClean="0"/>
              <a:t>‹#›</a:t>
            </a:fld>
            <a:endParaRPr lang="en-US"/>
          </a:p>
        </p:txBody>
      </p:sp>
    </p:spTree>
    <p:extLst>
      <p:ext uri="{BB962C8B-B14F-4D97-AF65-F5344CB8AC3E}">
        <p14:creationId xmlns:p14="http://schemas.microsoft.com/office/powerpoint/2010/main" val="182589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VbKnaHR1FO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Talking Points</a:t>
            </a: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Welcome to our learning session.</a:t>
            </a:r>
            <a:endParaRPr lang="en-US" sz="1200" b="0" dirty="0">
              <a:effectLst/>
              <a:latin typeface="+mn-lt"/>
              <a:cs typeface="Arial" panose="020B0604020202020204" pitchFamily="34" charset="0"/>
            </a:endParaRPr>
          </a:p>
          <a:p>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Our focus today </a:t>
            </a:r>
            <a:r>
              <a:rPr lang="en-US" sz="1200" dirty="0">
                <a:solidFill>
                  <a:srgbClr val="000000"/>
                </a:solidFill>
                <a:latin typeface="+mn-lt"/>
                <a:cs typeface="Arial" panose="020B0604020202020204" pitchFamily="34" charset="0"/>
              </a:rPr>
              <a:t>is about the guidance that Oregon’s Early Literacy Framework provides about student belonging and the role of student belonging in literacy education.</a:t>
            </a:r>
            <a:endParaRPr lang="en-US" sz="1200" b="0" dirty="0">
              <a:effectLst/>
              <a:latin typeface="+mn-lt"/>
              <a:cs typeface="Arial" panose="020B0604020202020204" pitchFamily="34" charset="0"/>
            </a:endParaRPr>
          </a:p>
          <a:p>
            <a:endParaRPr lang="en-US" sz="1200" dirty="0">
              <a:latin typeface="+mn-lt"/>
              <a:cs typeface="Arial" panose="020B0604020202020204" pitchFamily="34" charset="0"/>
            </a:endParaRPr>
          </a:p>
          <a:p>
            <a:r>
              <a:rPr lang="en-US" sz="1200" dirty="0">
                <a:latin typeface="+mn-lt"/>
                <a:cs typeface="Arial" panose="020B0604020202020204" pitchFamily="34" charset="0"/>
              </a:rPr>
              <a:t>This will be an interactive experience. While I will be sharing some key information, I will also be inviting your insights, expertise and experience.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Facilitator Considerations</a:t>
            </a:r>
          </a:p>
          <a:p>
            <a:r>
              <a:rPr lang="en-US" sz="1200" dirty="0">
                <a:solidFill>
                  <a:srgbClr val="000000"/>
                </a:solidFill>
                <a:latin typeface="+mn-lt"/>
                <a:cs typeface="Arial" panose="020B0604020202020204" pitchFamily="34" charset="0"/>
              </a:rPr>
              <a:t>Consider also inserting a slide about collaborative norms that you and your community can use or have used in the past to engage with one another. </a:t>
            </a:r>
            <a:endParaRPr lang="en-US" sz="1200" b="1" dirty="0">
              <a:solidFill>
                <a:srgbClr val="000000"/>
              </a:solidFill>
              <a:latin typeface="+mn-lt"/>
              <a:cs typeface="Arial" panose="020B0604020202020204" pitchFamily="34" charset="0"/>
            </a:endParaRPr>
          </a:p>
          <a:p>
            <a:endParaRPr lang="en-US" sz="1200" dirty="0">
              <a:solidFill>
                <a:srgbClr val="000000"/>
              </a:solidFill>
              <a:latin typeface="+mn-lt"/>
              <a:cs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In person considerations:</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If possible, set seating so that participants can easily talk with a partner.</a:t>
            </a: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Online considerations:</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If possible, enable breakout rooms for conversations between participants.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a:t>
            </a:fld>
            <a:endParaRPr lang="en-US"/>
          </a:p>
        </p:txBody>
      </p:sp>
    </p:spTree>
    <p:extLst>
      <p:ext uri="{BB962C8B-B14F-4D97-AF65-F5344CB8AC3E}">
        <p14:creationId xmlns:p14="http://schemas.microsoft.com/office/powerpoint/2010/main" val="242736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Now we are going to explore three effective instructional practices</a:t>
            </a:r>
            <a:r>
              <a:rPr lang="en-US" sz="1200" dirty="0">
                <a:solidFill>
                  <a:srgbClr val="000000"/>
                </a:solidFill>
                <a:latin typeface="+mn-lt"/>
                <a:cs typeface="Arial"/>
              </a:rPr>
              <a:t> related to fostering student belonging in literacy education</a:t>
            </a:r>
            <a:r>
              <a:rPr lang="en-US" sz="1200" b="0" i="0" u="none" strike="noStrike" dirty="0">
                <a:solidFill>
                  <a:srgbClr val="000000"/>
                </a:solidFill>
                <a:effectLst/>
                <a:latin typeface="+mn-lt"/>
                <a:cs typeface="Arial"/>
              </a:rPr>
              <a:t>. </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​​After thinking about the “what” </a:t>
            </a:r>
            <a:r>
              <a:rPr lang="en-US" sz="1200" dirty="0">
                <a:solidFill>
                  <a:srgbClr val="000000"/>
                </a:solidFill>
                <a:latin typeface="+mn-lt"/>
                <a:cs typeface="Arial"/>
              </a:rPr>
              <a:t>and</a:t>
            </a:r>
            <a:r>
              <a:rPr lang="en-US" sz="1200" b="0" i="0" u="none" strike="noStrike" dirty="0">
                <a:solidFill>
                  <a:srgbClr val="000000"/>
                </a:solidFill>
                <a:effectLst/>
                <a:latin typeface="+mn-lt"/>
                <a:cs typeface="Arial"/>
              </a:rPr>
              <a:t> the “why,” we will move toward the “how” by focusing on three effective instructional </a:t>
            </a:r>
            <a:r>
              <a:rPr lang="en-US" sz="1200" dirty="0">
                <a:solidFill>
                  <a:srgbClr val="000000"/>
                </a:solidFill>
                <a:latin typeface="+mn-lt"/>
                <a:cs typeface="Arial"/>
              </a:rPr>
              <a:t>practices for fostering student belonging in literacy education</a:t>
            </a:r>
            <a:r>
              <a:rPr lang="en-US" sz="1200" b="0" i="0" u="none" strike="noStrike" dirty="0">
                <a:solidFill>
                  <a:srgbClr val="000000"/>
                </a:solidFill>
                <a:effectLst/>
                <a:latin typeface="+mn-lt"/>
                <a:cs typeface="Arial"/>
              </a:rPr>
              <a:t>. We will go into them one by one, to get a little deeper and share some examples and potential pitfalls</a:t>
            </a:r>
            <a:r>
              <a:rPr lang="en-US" sz="1200" dirty="0">
                <a:solidFill>
                  <a:srgbClr val="000000"/>
                </a:solidFill>
                <a:latin typeface="+mn-lt"/>
                <a:cs typeface="Arial"/>
              </a:rPr>
              <a:t> to look out for when implementing these practices in the classroom.</a:t>
            </a:r>
            <a:endParaRPr lang="en-US" sz="1200" b="0" dirty="0">
              <a:effectLst/>
              <a:latin typeface="+mn-lt"/>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This is an overview of the three </a:t>
            </a:r>
            <a:r>
              <a:rPr lang="en-US" sz="1200" dirty="0">
                <a:solidFill>
                  <a:srgbClr val="000000"/>
                </a:solidFill>
                <a:latin typeface="+mn-lt"/>
                <a:cs typeface="Arial"/>
              </a:rPr>
              <a:t>potential </a:t>
            </a:r>
            <a:r>
              <a:rPr lang="en-US" sz="1200" b="0" i="0" u="none" strike="noStrike" dirty="0">
                <a:solidFill>
                  <a:srgbClr val="000000"/>
                </a:solidFill>
                <a:effectLst/>
                <a:latin typeface="+mn-lt"/>
                <a:cs typeface="Arial"/>
              </a:rPr>
              <a:t>practices. </a:t>
            </a:r>
            <a:r>
              <a:rPr lang="en-US" sz="1200" b="0" i="0" u="none" strike="noStrike" dirty="0">
                <a:solidFill>
                  <a:srgbClr val="000000"/>
                </a:solidFill>
                <a:effectLst/>
                <a:latin typeface="+mn-lt"/>
                <a:cs typeface="Arial" panose="020B0604020202020204" pitchFamily="34" charset="0"/>
              </a:rPr>
              <a:t>[Read slide text.]</a:t>
            </a:r>
            <a:br>
              <a:rPr lang="en-US" sz="1200" dirty="0">
                <a:latin typeface="+mn-lt"/>
              </a:rPr>
            </a:br>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As a facilitator, you will want to build on the strengths in the room, as well as model a stance of curiosity toward how we can always grow our teaching practice.</a:t>
            </a:r>
            <a:endParaRPr lang="en-US" sz="1200" b="0" dirty="0">
              <a:effectLst/>
              <a:latin typeface="+mn-lt"/>
            </a:endParaRPr>
          </a:p>
          <a:p>
            <a:br>
              <a:rPr lang="en-US" dirty="0">
                <a:latin typeface="+mn-lt"/>
              </a:rPr>
            </a:br>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10</a:t>
            </a:fld>
            <a:endParaRPr lang="en-US"/>
          </a:p>
        </p:txBody>
      </p:sp>
    </p:spTree>
    <p:extLst>
      <p:ext uri="{BB962C8B-B14F-4D97-AF65-F5344CB8AC3E}">
        <p14:creationId xmlns:p14="http://schemas.microsoft.com/office/powerpoint/2010/main" val="424087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https://www.flickr.com/photos/portlandpublicschools/44377812940/</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212124"/>
                </a:solidFill>
                <a:effectLst/>
              </a:rPr>
              <a:t>20181205_BethConyers_Vernon Elementary_58</a:t>
            </a:r>
          </a:p>
          <a:p>
            <a:endParaRPr lang="en-US"/>
          </a:p>
        </p:txBody>
      </p:sp>
      <p:sp>
        <p:nvSpPr>
          <p:cNvPr id="4" name="Slide Number Placeholder 3"/>
          <p:cNvSpPr>
            <a:spLocks noGrp="1"/>
          </p:cNvSpPr>
          <p:nvPr>
            <p:ph type="sldNum" sz="quarter" idx="5"/>
          </p:nvPr>
        </p:nvSpPr>
        <p:spPr/>
        <p:txBody>
          <a:bodyPr/>
          <a:lstStyle/>
          <a:p>
            <a:fld id="{9FE94840-7E6D-B94F-885E-A8EEC651EE28}" type="slidenum">
              <a:rPr lang="en-US" smtClean="0"/>
              <a:t>11</a:t>
            </a:fld>
            <a:endParaRPr lang="en-US"/>
          </a:p>
        </p:txBody>
      </p:sp>
    </p:spTree>
    <p:extLst>
      <p:ext uri="{BB962C8B-B14F-4D97-AF65-F5344CB8AC3E}">
        <p14:creationId xmlns:p14="http://schemas.microsoft.com/office/powerpoint/2010/main" val="248713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first practice is: </a:t>
            </a:r>
            <a:r>
              <a:rPr lang="en-US" sz="1200" dirty="0">
                <a:solidFill>
                  <a:srgbClr val="000000"/>
                </a:solidFill>
                <a:latin typeface="+mn-lt"/>
                <a:cs typeface="Arial"/>
              </a:rPr>
              <a:t>[Read the slide.]</a:t>
            </a:r>
            <a:endParaRPr lang="en-US" sz="1200" b="0" dirty="0">
              <a:effectLst/>
              <a:latin typeface="+mn-lt"/>
              <a:cs typeface="Arial"/>
            </a:endParaRPr>
          </a:p>
          <a:p>
            <a:endParaRPr lang="en-US" sz="1200" b="0" dirty="0">
              <a:effectLst/>
              <a:latin typeface="+mn-lt"/>
              <a:cs typeface="+mn-lt"/>
            </a:endParaRPr>
          </a:p>
          <a:p>
            <a:r>
              <a:rPr lang="en-US" sz="1200" dirty="0">
                <a:solidFill>
                  <a:srgbClr val="000000"/>
                </a:solidFill>
                <a:latin typeface="+mn-lt"/>
                <a:cs typeface="Arial"/>
              </a:rPr>
              <a:t>For each detailed example, we will also review a potential pitfall to spur dialogue about how complex it can be to implement these practices in the classroom with students. </a:t>
            </a:r>
            <a:endParaRPr lang="en-US" sz="1200" b="0" dirty="0">
              <a:effectLst/>
              <a:latin typeface="+mn-lt"/>
            </a:endParaRPr>
          </a:p>
          <a:p>
            <a:br>
              <a:rPr lang="en-US" sz="1200" b="0" dirty="0">
                <a:effectLst/>
                <a:latin typeface="+mn-lt"/>
                <a:cs typeface="+mn-lt"/>
              </a:rPr>
            </a:br>
            <a:r>
              <a:rPr lang="en-US" sz="1200" b="0" i="0" u="none" strike="noStrike" dirty="0">
                <a:solidFill>
                  <a:srgbClr val="000000"/>
                </a:solidFill>
                <a:effectLst/>
                <a:latin typeface="+mn-lt"/>
                <a:cs typeface="Arial"/>
              </a:rPr>
              <a:t>One example of this </a:t>
            </a:r>
            <a:r>
              <a:rPr lang="en-US" sz="1200" dirty="0">
                <a:solidFill>
                  <a:srgbClr val="000000"/>
                </a:solidFill>
                <a:latin typeface="+mn-lt"/>
                <a:cs typeface="Arial"/>
              </a:rPr>
              <a:t>practice might look like: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a:t>
            </a:r>
            <a:r>
              <a:rPr lang="en-US" sz="1200" dirty="0">
                <a:solidFill>
                  <a:srgbClr val="000000"/>
                </a:solidFill>
                <a:latin typeface="+mn-lt"/>
                <a:cs typeface="Arial"/>
              </a:rPr>
              <a:t>[Read the slide.]</a:t>
            </a:r>
            <a:endParaRPr lang="en-US" sz="1200" b="0" dirty="0">
              <a:effectLst/>
              <a:latin typeface="+mn-lt"/>
            </a:endParaRPr>
          </a:p>
          <a:p>
            <a:br>
              <a:rPr lang="en-US" sz="1200" b="0" dirty="0">
                <a:effectLst/>
                <a:latin typeface="+mn-lt"/>
                <a:cs typeface="+mn-lt"/>
              </a:rPr>
            </a:br>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Examples and non-examples can be a helpful tool for understanding a new concept.</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Frame the potential pitfall as an opportunity to look closely at the practice and notice how it does and does not support oral language.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Be aware that some teachers might see themselves in the non-example. It will be important to frame these as shifts that teachers can make in their practice.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the pitfall.</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the potential pitfall.</a:t>
            </a:r>
          </a:p>
        </p:txBody>
      </p:sp>
      <p:sp>
        <p:nvSpPr>
          <p:cNvPr id="4" name="Slide Number Placeholder 3"/>
          <p:cNvSpPr>
            <a:spLocks noGrp="1"/>
          </p:cNvSpPr>
          <p:nvPr>
            <p:ph type="sldNum" sz="quarter" idx="5"/>
          </p:nvPr>
        </p:nvSpPr>
        <p:spPr/>
        <p:txBody>
          <a:bodyPr/>
          <a:lstStyle/>
          <a:p>
            <a:fld id="{9FE94840-7E6D-B94F-885E-A8EEC651EE28}" type="slidenum">
              <a:rPr lang="en-US" smtClean="0"/>
              <a:t>12</a:t>
            </a:fld>
            <a:endParaRPr lang="en-US"/>
          </a:p>
        </p:txBody>
      </p:sp>
    </p:spTree>
    <p:extLst>
      <p:ext uri="{BB962C8B-B14F-4D97-AF65-F5344CB8AC3E}">
        <p14:creationId xmlns:p14="http://schemas.microsoft.com/office/powerpoint/2010/main" val="140696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pPr rtl="0">
              <a:spcBef>
                <a:spcPts val="0"/>
              </a:spcBef>
              <a:spcAft>
                <a:spcPts val="0"/>
              </a:spcAft>
            </a:pPr>
            <a:endParaRPr lang="en-US" sz="1200" b="0" dirty="0">
              <a:effectLst/>
              <a:latin typeface="+mn-lt"/>
              <a:cs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provide </a:t>
            </a:r>
            <a:r>
              <a:rPr lang="en-US" sz="1200" dirty="0">
                <a:solidFill>
                  <a:srgbClr val="000000"/>
                </a:solidFill>
                <a:latin typeface="+mn-lt"/>
                <a:cs typeface="Arial"/>
              </a:rPr>
              <a:t>rationale about why the practice matters. </a:t>
            </a:r>
          </a:p>
          <a:p>
            <a:endParaRPr lang="en-US" sz="1200" dirty="0">
              <a:solidFill>
                <a:srgbClr val="000000"/>
              </a:solidFill>
              <a:latin typeface="+mn-lt"/>
              <a:cs typeface="Arial"/>
            </a:endParaRPr>
          </a:p>
          <a:p>
            <a:r>
              <a:rPr lang="en-US" sz="1200" dirty="0">
                <a:solidFill>
                  <a:srgbClr val="000000"/>
                </a:solidFill>
                <a:latin typeface="+mn-lt"/>
                <a:cs typeface="Arial"/>
              </a:rPr>
              <a:t>Considerations</a:t>
            </a:r>
            <a:r>
              <a:rPr lang="en-US" sz="1200" b="0" i="0" u="none" strike="noStrike" dirty="0">
                <a:solidFill>
                  <a:srgbClr val="000000"/>
                </a:solidFill>
                <a:effectLst/>
                <a:latin typeface="+mn-lt"/>
                <a:cs typeface="Arial"/>
              </a:rPr>
              <a:t> for interactivity:</a:t>
            </a:r>
            <a:endParaRPr lang="en-US" sz="1200" b="0" dirty="0">
              <a:effectLst/>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pPr fontAlgn="base">
              <a:buFont typeface="Arial" panose="020B0604020202020204" pitchFamily="34" charset="0"/>
              <a:buChar char="•"/>
            </a:pPr>
            <a:r>
              <a:rPr lang="en-US" sz="1200" b="0" i="0" u="none" strike="noStrike" dirty="0">
                <a:solidFill>
                  <a:srgbClr val="000000"/>
                </a:solidFill>
                <a:effectLst/>
                <a:latin typeface="+mn-lt"/>
                <a:cs typeface="Arial"/>
              </a:rPr>
              <a:t>If </a:t>
            </a:r>
            <a:r>
              <a:rPr lang="en-US" sz="1200" dirty="0">
                <a:solidFill>
                  <a:srgbClr val="000000"/>
                </a:solidFill>
                <a:latin typeface="+mn-lt"/>
                <a:cs typeface="Arial"/>
              </a:rPr>
              <a:t>time permits, consider asking participants to share other reasons for why this practice matters. </a:t>
            </a:r>
            <a:endParaRPr lang="en-US" sz="1200" b="0" i="0" u="none" strike="noStrike" dirty="0">
              <a:solidFill>
                <a:srgbClr val="000000"/>
              </a:solidFill>
              <a:effectLst/>
              <a:latin typeface="+mn-lt"/>
              <a:cs typeface="Arial"/>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mn-lt"/>
            </a:endParaRPr>
          </a:p>
          <a:p>
            <a:pPr marL="0" marR="0" lvl="0" indent="0" algn="l" defTabSz="914400" rtl="0" eaLnBrk="1"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mn-lt"/>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13</a:t>
            </a:fld>
            <a:endParaRPr lang="en-US"/>
          </a:p>
        </p:txBody>
      </p:sp>
    </p:spTree>
    <p:extLst>
      <p:ext uri="{BB962C8B-B14F-4D97-AF65-F5344CB8AC3E}">
        <p14:creationId xmlns:p14="http://schemas.microsoft.com/office/powerpoint/2010/main" val="39178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second practice is: </a:t>
            </a:r>
            <a:r>
              <a:rPr lang="en-US" sz="1200" dirty="0">
                <a:solidFill>
                  <a:srgbClr val="000000"/>
                </a:solidFill>
                <a:latin typeface="+mn-lt"/>
                <a:cs typeface="Arial"/>
              </a:rPr>
              <a:t>[Read the slide.]</a:t>
            </a:r>
            <a:endParaRPr lang="en-US" sz="1200" b="0" dirty="0">
              <a:effectLst/>
              <a:latin typeface="+mn-lt"/>
              <a:cs typeface="Arial"/>
            </a:endParaRPr>
          </a:p>
          <a:p>
            <a:br>
              <a:rPr lang="en-US" sz="1200" b="0" dirty="0">
                <a:effectLst/>
                <a:latin typeface="+mn-lt"/>
                <a:cs typeface="+mn-lt"/>
              </a:rPr>
            </a:br>
            <a:r>
              <a:rPr lang="en-US" sz="1200" dirty="0">
                <a:solidFill>
                  <a:srgbClr val="000000"/>
                </a:solidFill>
                <a:latin typeface="+mn-lt"/>
                <a:cs typeface="Arial"/>
              </a:rPr>
              <a:t>This might look like: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[Read the slide.]</a:t>
            </a:r>
            <a:endParaRPr lang="en-US" sz="1200" b="0" dirty="0">
              <a:effectLst/>
              <a:latin typeface="+mn-lt"/>
            </a:endParaRPr>
          </a:p>
          <a:p>
            <a:br>
              <a:rPr lang="en-US" sz="1200" b="0" dirty="0">
                <a:effectLst/>
                <a:latin typeface="+mn-lt"/>
                <a:cs typeface="+mn-lt"/>
              </a:rPr>
            </a:br>
            <a:r>
              <a:rPr lang="en-US" sz="1200" b="0" i="0" u="none" strike="noStrike" dirty="0">
                <a:solidFill>
                  <a:srgbClr val="000000"/>
                </a:solidFill>
                <a:effectLst/>
                <a:latin typeface="+mn-lt"/>
                <a:cs typeface="Arial"/>
              </a:rPr>
              <a:t>Again, we are putting these two practices next to each other to help build a more nuanced understanding.</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When reviewing the second practice and sharing the potential pitfall, notice teachers’ responses. It is possible that teachers will see themselves in both the example and the pitfall.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the pitfall.</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a:rPr>
              <a:t>Invite a whole group conversation on the differences between the example and the potential </a:t>
            </a:r>
            <a:r>
              <a:rPr lang="en-US" sz="1200" dirty="0">
                <a:solidFill>
                  <a:srgbClr val="000000"/>
                </a:solidFill>
                <a:latin typeface="+mn-lt"/>
                <a:cs typeface="Arial"/>
              </a:rPr>
              <a:t>pitfall</a:t>
            </a:r>
            <a:r>
              <a:rPr lang="en-US" sz="1800" dirty="0">
                <a:solidFill>
                  <a:srgbClr val="000000"/>
                </a:solidFill>
                <a:latin typeface="+mn-lt"/>
                <a:cs typeface="Arial"/>
              </a:rPr>
              <a:t>.</a:t>
            </a:r>
            <a:endParaRPr lang="en-US" sz="18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14</a:t>
            </a:fld>
            <a:endParaRPr lang="en-US"/>
          </a:p>
        </p:txBody>
      </p:sp>
    </p:spTree>
    <p:extLst>
      <p:ext uri="{BB962C8B-B14F-4D97-AF65-F5344CB8AC3E}">
        <p14:creationId xmlns:p14="http://schemas.microsoft.com/office/powerpoint/2010/main" val="405824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dirty="0">
              <a:latin typeface="+mn-lt"/>
              <a:cs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provide a </a:t>
            </a:r>
            <a:r>
              <a:rPr lang="en-US" sz="1200" dirty="0">
                <a:solidFill>
                  <a:srgbClr val="000000"/>
                </a:solidFill>
                <a:latin typeface="+mn-lt"/>
                <a:cs typeface="Arial"/>
              </a:rPr>
              <a:t>rationale for why</a:t>
            </a:r>
            <a:r>
              <a:rPr lang="en-US" sz="1200" b="0" i="0" u="none" strike="noStrike" dirty="0">
                <a:solidFill>
                  <a:srgbClr val="000000"/>
                </a:solidFill>
                <a:effectLst/>
                <a:latin typeface="+mn-lt"/>
                <a:cs typeface="Arial"/>
              </a:rPr>
              <a:t> </a:t>
            </a:r>
            <a:r>
              <a:rPr lang="en-US" sz="1200" dirty="0">
                <a:solidFill>
                  <a:srgbClr val="000000"/>
                </a:solidFill>
                <a:latin typeface="+mn-lt"/>
                <a:cs typeface="Arial"/>
              </a:rPr>
              <a:t>the second </a:t>
            </a:r>
            <a:r>
              <a:rPr lang="en-US" sz="1200" b="0" i="0" u="none" strike="noStrike" dirty="0">
                <a:solidFill>
                  <a:srgbClr val="000000"/>
                </a:solidFill>
                <a:effectLst/>
                <a:latin typeface="+mn-lt"/>
                <a:cs typeface="Arial"/>
              </a:rPr>
              <a:t>effective practice</a:t>
            </a:r>
            <a:r>
              <a:rPr lang="en-US" sz="1200" dirty="0">
                <a:solidFill>
                  <a:srgbClr val="000000"/>
                </a:solidFill>
                <a:latin typeface="+mn-lt"/>
                <a:cs typeface="Arial"/>
              </a:rPr>
              <a:t> matters</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endParaRPr lang="en-US" b="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15</a:t>
            </a:fld>
            <a:endParaRPr lang="en-US"/>
          </a:p>
        </p:txBody>
      </p:sp>
    </p:spTree>
    <p:extLst>
      <p:ext uri="{BB962C8B-B14F-4D97-AF65-F5344CB8AC3E}">
        <p14:creationId xmlns:p14="http://schemas.microsoft.com/office/powerpoint/2010/main" val="299410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third practice is: [Read the slide.]</a:t>
            </a:r>
          </a:p>
          <a:p>
            <a:br>
              <a:rPr lang="en-US" sz="1200" b="0" dirty="0">
                <a:effectLst/>
                <a:latin typeface="+mn-lt"/>
                <a:cs typeface="+mn-lt"/>
              </a:rPr>
            </a:br>
            <a:r>
              <a:rPr lang="en-US" sz="1200" b="0" i="0" u="none" strike="noStrike" dirty="0">
                <a:solidFill>
                  <a:srgbClr val="000000"/>
                </a:solidFill>
                <a:effectLst/>
                <a:latin typeface="+mn-lt"/>
                <a:cs typeface="Arial"/>
              </a:rPr>
              <a:t>One example of this is: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[Read the slide.]</a:t>
            </a:r>
            <a:endParaRPr lang="en-US" sz="1200" b="0" dirty="0">
              <a:effectLst/>
              <a:latin typeface="+mn-lt"/>
            </a:endParaRPr>
          </a:p>
          <a:p>
            <a:pPr rtl="0">
              <a:spcBef>
                <a:spcPts val="0"/>
              </a:spcBef>
              <a:spcAft>
                <a:spcPts val="0"/>
              </a:spcAft>
            </a:pPr>
            <a:br>
              <a:rPr lang="en-US" sz="1200" b="0" dirty="0">
                <a:effectLst/>
                <a:latin typeface="+mn-lt"/>
              </a:rPr>
            </a:br>
            <a:r>
              <a:rPr lang="en-US" sz="1200" b="1" dirty="0">
                <a:latin typeface="+mn-lt"/>
              </a:rPr>
              <a:t>Facilitator Considerations</a:t>
            </a:r>
          </a:p>
          <a:p>
            <a:r>
              <a:rPr lang="en-US" sz="1200" dirty="0">
                <a:solidFill>
                  <a:srgbClr val="000000"/>
                </a:solidFill>
                <a:latin typeface="+mn-lt"/>
                <a:cs typeface="Arial"/>
              </a:rPr>
              <a:t>The purpose of this slide is for educators to better understand how the practice is implemented and potential pitfalls during implementation. This particular practice may feel lofty to some participants. Consider asking participants to share examples of how they have used this practice or similar practices in their classrooms.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b="0" i="0" u="none" strike="noStrike" dirty="0">
                <a:solidFill>
                  <a:srgbClr val="000000"/>
                </a:solidFill>
                <a:effectLst/>
                <a:latin typeface="+mn-lt"/>
                <a:cs typeface="Arial"/>
              </a:rPr>
              <a:t>Invite participants to turn and talk about </a:t>
            </a:r>
            <a:r>
              <a:rPr lang="en-US" sz="1200" dirty="0">
                <a:solidFill>
                  <a:srgbClr val="000000"/>
                </a:solidFill>
                <a:latin typeface="+mn-lt"/>
                <a:cs typeface="Arial"/>
              </a:rPr>
              <a:t>how they have implemented practices similar to the practice shared in the </a:t>
            </a:r>
            <a:r>
              <a:rPr lang="en-US" sz="1200" b="0" i="0" u="none" strike="noStrike" dirty="0">
                <a:solidFill>
                  <a:srgbClr val="000000"/>
                </a:solidFill>
                <a:effectLst/>
                <a:latin typeface="+mn-lt"/>
                <a:cs typeface="Arial"/>
              </a:rPr>
              <a:t>example,</a:t>
            </a:r>
            <a:r>
              <a:rPr lang="en-US" sz="1200" dirty="0">
                <a:solidFill>
                  <a:srgbClr val="000000"/>
                </a:solidFill>
                <a:latin typeface="+mn-lt"/>
                <a:cs typeface="Arial"/>
              </a:rPr>
              <a:t> and, if applicable, how they would extend their implementation in the future.</a:t>
            </a:r>
            <a:endParaRPr lang="en-US" sz="1200" dirty="0">
              <a:latin typeface="+mn-lt"/>
              <a:ea typeface="Calibri" panose="020F0502020204030204"/>
              <a:cs typeface="Calibri" panose="020F0502020204030204"/>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the potential pitfall.</a:t>
            </a:r>
          </a:p>
          <a:p>
            <a:pPr>
              <a:buFont typeface="Arial" panose="020B0604020202020204" pitchFamily="34" charset="0"/>
              <a:buChar char="•"/>
            </a:pPr>
            <a:r>
              <a:rPr lang="en-US" sz="1200" dirty="0">
                <a:latin typeface="+mn-lt"/>
                <a:cs typeface="Arial"/>
              </a:rPr>
              <a:t>Consider asking participants to share about the supports they have used to help students engage in meaningful projects. </a:t>
            </a:r>
          </a:p>
        </p:txBody>
      </p:sp>
      <p:sp>
        <p:nvSpPr>
          <p:cNvPr id="4" name="Slide Number Placeholder 3"/>
          <p:cNvSpPr>
            <a:spLocks noGrp="1"/>
          </p:cNvSpPr>
          <p:nvPr>
            <p:ph type="sldNum" sz="quarter" idx="5"/>
          </p:nvPr>
        </p:nvSpPr>
        <p:spPr/>
        <p:txBody>
          <a:bodyPr/>
          <a:lstStyle/>
          <a:p>
            <a:fld id="{9FE94840-7E6D-B94F-885E-A8EEC651EE28}" type="slidenum">
              <a:rPr lang="en-US" smtClean="0"/>
              <a:t>16</a:t>
            </a:fld>
            <a:endParaRPr lang="en-US"/>
          </a:p>
        </p:txBody>
      </p:sp>
    </p:spTree>
    <p:extLst>
      <p:ext uri="{BB962C8B-B14F-4D97-AF65-F5344CB8AC3E}">
        <p14:creationId xmlns:p14="http://schemas.microsoft.com/office/powerpoint/2010/main" val="267660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a:t>
            </a:r>
            <a:r>
              <a:rPr lang="en-US" sz="1200" dirty="0">
                <a:solidFill>
                  <a:srgbClr val="000000"/>
                </a:solidFill>
                <a:latin typeface="+mn-lt"/>
                <a:cs typeface="Arial"/>
              </a:rPr>
              <a:t>provide a rationale for why this practice matters.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endParaRPr lang="en-US" sz="1200" b="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17</a:t>
            </a:fld>
            <a:endParaRPr lang="en-US"/>
          </a:p>
        </p:txBody>
      </p:sp>
    </p:spTree>
    <p:extLst>
      <p:ext uri="{BB962C8B-B14F-4D97-AF65-F5344CB8AC3E}">
        <p14:creationId xmlns:p14="http://schemas.microsoft.com/office/powerpoint/2010/main" val="589083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4"/>
                </a:solidFill>
                <a:effectLst/>
                <a:highlight>
                  <a:srgbClr val="F3F5F6"/>
                </a:highlight>
                <a:latin typeface="Proxima Nova"/>
              </a:rPr>
              <a:t>20191114_BethConyers_Bridlemile Elementary_9</a:t>
            </a:r>
            <a:endParaRPr lang="en-US" dirty="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https://www.flickr.com/photos/portlandpublicschools/49066475768/in/album-72157711785430207/</a:t>
            </a:r>
          </a:p>
          <a:p>
            <a:endParaRPr lang="en-US"/>
          </a:p>
        </p:txBody>
      </p:sp>
      <p:sp>
        <p:nvSpPr>
          <p:cNvPr id="4" name="Slide Number Placeholder 3"/>
          <p:cNvSpPr>
            <a:spLocks noGrp="1"/>
          </p:cNvSpPr>
          <p:nvPr>
            <p:ph type="sldNum" sz="quarter" idx="5"/>
          </p:nvPr>
        </p:nvSpPr>
        <p:spPr/>
        <p:txBody>
          <a:bodyPr/>
          <a:lstStyle/>
          <a:p>
            <a:fld id="{9FE94840-7E6D-B94F-885E-A8EEC651EE28}" type="slidenum">
              <a:rPr lang="en-US" smtClean="0"/>
              <a:t>18</a:t>
            </a:fld>
            <a:endParaRPr lang="en-US"/>
          </a:p>
        </p:txBody>
      </p:sp>
    </p:spTree>
    <p:extLst>
      <p:ext uri="{BB962C8B-B14F-4D97-AF65-F5344CB8AC3E}">
        <p14:creationId xmlns:p14="http://schemas.microsoft.com/office/powerpoint/2010/main" val="186123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dirty="0">
                <a:solidFill>
                  <a:srgbClr val="000000"/>
                </a:solidFill>
                <a:latin typeface="+mn-lt"/>
                <a:cs typeface="Arial"/>
              </a:rPr>
              <a:t>Now that we have reviewed the definition of student belonging, why it matters for literacy, and how it can be implemented, let’s take a moment to reflect on our discussions and shared learning. </a:t>
            </a:r>
          </a:p>
          <a:p>
            <a:endParaRPr lang="en-US" sz="1200" b="0" dirty="0">
              <a:solidFill>
                <a:srgbClr val="000000"/>
              </a:solidFill>
              <a:effectLst/>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0" dirty="0">
              <a:effectLst/>
              <a:latin typeface="+mn-lt"/>
              <a:cs typeface="Arial"/>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marks a shift from learning about practices to beginning to think about teacher practices in the classroom.</a:t>
            </a:r>
            <a:endParaRPr lang="en-US" sz="1200" b="0" dirty="0">
              <a:effectLst/>
              <a:latin typeface="+mn-lt"/>
            </a:endParaRPr>
          </a:p>
          <a:p>
            <a:pPr marL="0" indent="0" rtl="0">
              <a:spcBef>
                <a:spcPts val="0"/>
              </a:spcBef>
              <a:spcAft>
                <a:spcPts val="0"/>
              </a:spcAft>
              <a:buFont typeface="Arial" panose="020B0604020202020204" pitchFamily="34" charset="0"/>
              <a:buNone/>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their own thoughts before sharing with a partner.</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r>
              <a:rPr lang="en-US" sz="1200" b="1" i="0" u="none" strike="noStrike" dirty="0">
                <a:solidFill>
                  <a:srgbClr val="000000"/>
                </a:solidFill>
                <a:effectLst/>
                <a:latin typeface="+mn-lt"/>
              </a:rPr>
              <a:t>.</a:t>
            </a:r>
            <a:endParaRPr lang="en-US" sz="12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19</a:t>
            </a:fld>
            <a:endParaRPr lang="en-US"/>
          </a:p>
        </p:txBody>
      </p:sp>
    </p:spTree>
    <p:extLst>
      <p:ext uri="{BB962C8B-B14F-4D97-AF65-F5344CB8AC3E}">
        <p14:creationId xmlns:p14="http://schemas.microsoft.com/office/powerpoint/2010/main" val="142650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Talking Points</a:t>
            </a: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Oregon’s Early Literacy Framework offers a vision for children, families/caregivers and teachers.</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The time today will focus specifically on how we can leverage </a:t>
            </a:r>
            <a:r>
              <a:rPr lang="en-US" sz="1200" dirty="0">
                <a:solidFill>
                  <a:srgbClr val="000000"/>
                </a:solidFill>
                <a:latin typeface="+mn-lt"/>
                <a:cs typeface="Arial" panose="020B0604020202020204" pitchFamily="34" charset="0"/>
              </a:rPr>
              <a:t>student belonging</a:t>
            </a:r>
            <a:r>
              <a:rPr lang="en-US" sz="1200" b="0" i="0" u="none" strike="noStrike" dirty="0">
                <a:solidFill>
                  <a:srgbClr val="000000"/>
                </a:solidFill>
                <a:effectLst/>
                <a:latin typeface="+mn-lt"/>
                <a:cs typeface="Arial" panose="020B0604020202020204" pitchFamily="34" charset="0"/>
              </a:rPr>
              <a:t> to support this literacy vision.</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While the framework includes parents and caregivers, the work today is focused on classroom </a:t>
            </a:r>
            <a:r>
              <a:rPr lang="en-US" sz="1200" dirty="0">
                <a:solidFill>
                  <a:srgbClr val="000000"/>
                </a:solidFill>
                <a:latin typeface="+mn-lt"/>
                <a:cs typeface="Arial" panose="020B0604020202020204" pitchFamily="34" charset="0"/>
              </a:rPr>
              <a:t>practice.</a:t>
            </a:r>
            <a:endParaRPr lang="en-US" sz="1200" b="0" dirty="0">
              <a:effectLst/>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Facilitator Considerations</a:t>
            </a:r>
          </a:p>
          <a:p>
            <a:r>
              <a:rPr lang="en-US" sz="1200" b="0" i="0" u="none" strike="noStrike" dirty="0">
                <a:solidFill>
                  <a:srgbClr val="000000"/>
                </a:solidFill>
                <a:effectLst/>
                <a:latin typeface="+mn-lt"/>
                <a:cs typeface="Arial" panose="020B0604020202020204" pitchFamily="34" charset="0"/>
              </a:rPr>
              <a:t>This slide is designed to situate </a:t>
            </a:r>
            <a:r>
              <a:rPr lang="en-US" sz="1200" dirty="0">
                <a:solidFill>
                  <a:srgbClr val="000000"/>
                </a:solidFill>
                <a:latin typeface="+mn-lt"/>
                <a:cs typeface="Arial" panose="020B0604020202020204" pitchFamily="34" charset="0"/>
              </a:rPr>
              <a:t>student belonging</a:t>
            </a:r>
            <a:r>
              <a:rPr lang="en-US" sz="1200" b="0" i="0" u="none" strike="noStrike" dirty="0">
                <a:solidFill>
                  <a:srgbClr val="000000"/>
                </a:solidFill>
                <a:effectLst/>
                <a:latin typeface="+mn-lt"/>
                <a:cs typeface="Arial" panose="020B0604020202020204" pitchFamily="34" charset="0"/>
              </a:rPr>
              <a:t> and Oregon’s Early Literacy Framework in the greater vision</a:t>
            </a:r>
            <a:r>
              <a:rPr lang="en-US" sz="1200" dirty="0">
                <a:solidFill>
                  <a:srgbClr val="000000"/>
                </a:solidFill>
                <a:latin typeface="+mn-lt"/>
                <a:cs typeface="Arial" panose="020B0604020202020204" pitchFamily="34" charset="0"/>
              </a:rPr>
              <a:t> for statewide literacy</a:t>
            </a:r>
            <a:r>
              <a:rPr lang="en-US" sz="1200" b="0" i="0" u="none" strike="noStrike" dirty="0">
                <a:solidFill>
                  <a:srgbClr val="000000"/>
                </a:solidFill>
                <a:effectLst/>
                <a:latin typeface="+mn-lt"/>
                <a:cs typeface="Arial" panose="020B0604020202020204" pitchFamily="34" charset="0"/>
              </a:rPr>
              <a:t>.</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Considerations for interactivity:</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Invite participants to read a section aloud.</a:t>
            </a:r>
          </a:p>
          <a:p>
            <a:pPr fontAlgn="base">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After you read the text, invite participants to share words or phrases aloud that resonate</a:t>
            </a:r>
            <a:r>
              <a:rPr lang="en-US" sz="1200" dirty="0">
                <a:solidFill>
                  <a:srgbClr val="000000"/>
                </a:solidFill>
                <a:latin typeface="+mn-lt"/>
                <a:cs typeface="Arial" panose="020B0604020202020204" pitchFamily="34" charset="0"/>
              </a:rPr>
              <a:t> with them</a:t>
            </a:r>
            <a:r>
              <a:rPr lang="en-US" sz="1200" b="0" i="0" u="none" strike="noStrike" dirty="0">
                <a:solidFill>
                  <a:srgbClr val="000000"/>
                </a:solidFill>
                <a:effectLst/>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9FE94840-7E6D-B94F-885E-A8EEC651EE28}" type="slidenum">
              <a:rPr lang="en-US" smtClean="0"/>
              <a:t>2</a:t>
            </a:fld>
            <a:endParaRPr lang="en-US"/>
          </a:p>
        </p:txBody>
      </p:sp>
    </p:spTree>
    <p:extLst>
      <p:ext uri="{BB962C8B-B14F-4D97-AF65-F5344CB8AC3E}">
        <p14:creationId xmlns:p14="http://schemas.microsoft.com/office/powerpoint/2010/main" val="3573803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As we come to the end of this session, </a:t>
            </a:r>
            <a:r>
              <a:rPr lang="en-US" sz="1200" dirty="0">
                <a:solidFill>
                  <a:srgbClr val="000000"/>
                </a:solidFill>
                <a:latin typeface="+mn-lt"/>
                <a:cs typeface="Arial"/>
              </a:rPr>
              <a:t>let’s recall the classroom and students who</a:t>
            </a:r>
            <a:r>
              <a:rPr lang="en-US" sz="1200" b="0" i="0" u="none" strike="noStrike" dirty="0">
                <a:solidFill>
                  <a:srgbClr val="000000"/>
                </a:solidFill>
                <a:effectLst/>
                <a:latin typeface="+mn-lt"/>
                <a:cs typeface="Arial"/>
              </a:rPr>
              <a:t> you brought to mind at the beginning of the session.</a:t>
            </a:r>
            <a:endParaRPr lang="en-US" sz="1200" b="0" dirty="0">
              <a:effectLst/>
              <a:latin typeface="+mn-lt"/>
              <a:cs typeface="Arial"/>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As you have that classroom in mind, think about these specific questions</a:t>
            </a:r>
            <a:r>
              <a:rPr lang="en-US" sz="1200" dirty="0">
                <a:solidFill>
                  <a:srgbClr val="000000"/>
                </a:solidFill>
                <a:latin typeface="+mn-lt"/>
                <a:cs typeface="Arial"/>
              </a:rPr>
              <a:t>.</a:t>
            </a:r>
            <a:r>
              <a:rPr lang="en-US" sz="1200" b="0" i="0" u="none" strike="noStrike" dirty="0">
                <a:solidFill>
                  <a:srgbClr val="000000"/>
                </a:solidFill>
                <a:effectLst/>
                <a:latin typeface="+mn-lt"/>
                <a:cs typeface="Arial"/>
              </a:rPr>
              <a:t> </a:t>
            </a:r>
            <a:endParaRPr lang="en-US" sz="1200" b="0" dirty="0">
              <a:effectLst/>
              <a:latin typeface="+mn-lt"/>
              <a:cs typeface="Arial"/>
            </a:endParaRPr>
          </a:p>
          <a:p>
            <a:endParaRPr lang="en-US" sz="1200" dirty="0">
              <a:solidFill>
                <a:srgbClr val="000000"/>
              </a:solidFill>
              <a:latin typeface="+mn-lt"/>
              <a:cs typeface="Arial"/>
            </a:endParaRPr>
          </a:p>
          <a:p>
            <a:r>
              <a:rPr lang="en-US" sz="1200" b="0" dirty="0">
                <a:solidFill>
                  <a:srgbClr val="000000"/>
                </a:solidFill>
                <a:effectLst/>
                <a:latin typeface="+mn-lt"/>
                <a:cs typeface="Arial"/>
              </a:rPr>
              <a:t>[Read the questions.]</a:t>
            </a:r>
          </a:p>
          <a:p>
            <a:br>
              <a:rPr lang="en-US" sz="1200" b="0" dirty="0">
                <a:effectLst/>
                <a:latin typeface="+mn-lt"/>
                <a:cs typeface="+mn-lt"/>
              </a:rPr>
            </a:br>
            <a:r>
              <a:rPr lang="en-US" sz="1200" dirty="0">
                <a:latin typeface="+mn-lt"/>
                <a:cs typeface="Arial"/>
              </a:rPr>
              <a:t>After the discussion, consider sharing out a few action steps that participants will take back to their contexts. </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endParaRPr lang="en-US" sz="1200" b="1" dirty="0">
              <a:latin typeface="+mn-lt"/>
              <a:cs typeface="Calibri" panose="020F0502020204030204"/>
            </a:endParaRPr>
          </a:p>
          <a:p>
            <a:pPr rtl="0">
              <a:spcBef>
                <a:spcPts val="0"/>
              </a:spcBef>
              <a:spcAft>
                <a:spcPts val="0"/>
              </a:spcAft>
            </a:pPr>
            <a:r>
              <a:rPr lang="en-US" sz="1200" b="0" i="0" u="none" strike="noStrike" dirty="0">
                <a:solidFill>
                  <a:srgbClr val="000000"/>
                </a:solidFill>
                <a:effectLst/>
                <a:latin typeface="+mn-lt"/>
                <a:cs typeface="Arial"/>
              </a:rPr>
              <a:t>To conclude the session, invite participants to think back to the </a:t>
            </a:r>
            <a:r>
              <a:rPr lang="en-US" sz="1200" dirty="0">
                <a:solidFill>
                  <a:srgbClr val="000000"/>
                </a:solidFill>
                <a:latin typeface="+mn-lt"/>
                <a:cs typeface="Arial"/>
              </a:rPr>
              <a:t>classroom and students</a:t>
            </a:r>
            <a:r>
              <a:rPr lang="en-US" sz="1200" b="0" i="0" u="none" strike="noStrike" dirty="0">
                <a:solidFill>
                  <a:srgbClr val="000000"/>
                </a:solidFill>
                <a:effectLst/>
                <a:latin typeface="+mn-lt"/>
                <a:cs typeface="Arial"/>
              </a:rPr>
              <a:t> they brought to mind in the beginning of the time together. This might help them to begin thinking about classroom practice.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think, journal or discuss.</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20</a:t>
            </a:fld>
            <a:endParaRPr lang="en-US"/>
          </a:p>
        </p:txBody>
      </p:sp>
    </p:spTree>
    <p:extLst>
      <p:ext uri="{BB962C8B-B14F-4D97-AF65-F5344CB8AC3E}">
        <p14:creationId xmlns:p14="http://schemas.microsoft.com/office/powerpoint/2010/main" val="154761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94840-7E6D-B94F-885E-A8EEC651EE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3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rtl="0">
              <a:spcBef>
                <a:spcPts val="0"/>
              </a:spcBef>
              <a:spcAft>
                <a:spcPts val="0"/>
              </a:spcAft>
            </a:pPr>
            <a:r>
              <a:rPr lang="en-US" sz="1800" b="0" i="0" u="none" strike="noStrike" dirty="0">
                <a:solidFill>
                  <a:srgbClr val="000000"/>
                </a:solidFill>
                <a:effectLst/>
                <a:latin typeface="+mn-lt"/>
              </a:rPr>
              <a:t>As a community, our next steps are . . .</a:t>
            </a:r>
            <a:endParaRPr lang="en-US" b="0" dirty="0">
              <a:effectLst/>
              <a:latin typeface="+mn-lt"/>
            </a:endParaRPr>
          </a:p>
          <a:p>
            <a:pPr rtl="0">
              <a:spcBef>
                <a:spcPts val="0"/>
              </a:spcBef>
              <a:spcAft>
                <a:spcPts val="0"/>
              </a:spcAft>
            </a:pPr>
            <a:br>
              <a:rPr lang="en-US" b="0" dirty="0">
                <a:effectLst/>
                <a:latin typeface="+mn-lt"/>
              </a:rPr>
            </a:br>
            <a:r>
              <a:rPr lang="en-US" sz="1800" b="0" i="0" u="none" strike="noStrike" dirty="0">
                <a:solidFill>
                  <a:srgbClr val="000000"/>
                </a:solidFill>
                <a:effectLst/>
                <a:latin typeface="+mn-lt"/>
              </a:rPr>
              <a:t>Thank you for your participation today.</a:t>
            </a:r>
            <a:endParaRPr lang="en-US" b="0" dirty="0">
              <a:effectLst/>
              <a:latin typeface="+mn-lt"/>
            </a:endParaRPr>
          </a:p>
          <a:p>
            <a:endParaRPr lang="en-US" b="1" dirty="0">
              <a:latin typeface="+mn-lt"/>
            </a:endParaRPr>
          </a:p>
          <a:p>
            <a:r>
              <a:rPr lang="en-US" b="1" dirty="0">
                <a:latin typeface="+mn-lt"/>
              </a:rPr>
              <a:t>Facilitator Considerations</a:t>
            </a:r>
          </a:p>
          <a:p>
            <a:pPr rtl="0">
              <a:spcBef>
                <a:spcPts val="0"/>
              </a:spcBef>
              <a:spcAft>
                <a:spcPts val="0"/>
              </a:spcAft>
            </a:pPr>
            <a:r>
              <a:rPr lang="en-US" sz="1800" b="0" i="0" u="none" strike="noStrike" dirty="0">
                <a:solidFill>
                  <a:srgbClr val="000000"/>
                </a:solidFill>
                <a:effectLst/>
                <a:latin typeface="+mn-lt"/>
              </a:rPr>
              <a:t>Personalize this slide for your school/site community.</a:t>
            </a:r>
            <a:endParaRPr lang="en-US" b="0" dirty="0">
              <a:effectLst/>
              <a:latin typeface="+mn-lt"/>
            </a:endParaRPr>
          </a:p>
          <a:p>
            <a:pPr rtl="0">
              <a:spcBef>
                <a:spcPts val="0"/>
              </a:spcBef>
              <a:spcAft>
                <a:spcPts val="0"/>
              </a:spcAft>
            </a:pPr>
            <a:br>
              <a:rPr lang="en-US" b="0" dirty="0">
                <a:effectLst/>
                <a:latin typeface="+mn-lt"/>
              </a:rPr>
            </a:br>
            <a:r>
              <a:rPr lang="en-US" sz="1800" b="0" i="0" u="none" strike="noStrike" dirty="0">
                <a:solidFill>
                  <a:srgbClr val="000000"/>
                </a:solidFill>
                <a:effectLst/>
                <a:latin typeface="+mn-lt"/>
              </a:rPr>
              <a:t>Integrate closing routines as </a:t>
            </a:r>
            <a:r>
              <a:rPr lang="en-US" sz="1800" b="0" i="0" u="none" strike="noStrike">
                <a:solidFill>
                  <a:srgbClr val="000000"/>
                </a:solidFill>
                <a:effectLst/>
                <a:latin typeface="+mn-lt"/>
              </a:rPr>
              <a:t>helpful.</a:t>
            </a:r>
            <a:endParaRPr lang="en-US" b="0" dirty="0">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22</a:t>
            </a:fld>
            <a:endParaRPr lang="en-US"/>
          </a:p>
        </p:txBody>
      </p:sp>
    </p:spTree>
    <p:extLst>
      <p:ext uri="{BB962C8B-B14F-4D97-AF65-F5344CB8AC3E}">
        <p14:creationId xmlns:p14="http://schemas.microsoft.com/office/powerpoint/2010/main" val="219324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20240229_2024_02_29 Boise EH Literacy Night_06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https://www.flickr.com/photos/portlandpublicschools/53561904601/in/album-72177720315166782/</a:t>
            </a:r>
          </a:p>
          <a:p>
            <a:endParaRPr lang="en-US"/>
          </a:p>
        </p:txBody>
      </p:sp>
      <p:sp>
        <p:nvSpPr>
          <p:cNvPr id="4" name="Slide Number Placeholder 3"/>
          <p:cNvSpPr>
            <a:spLocks noGrp="1"/>
          </p:cNvSpPr>
          <p:nvPr>
            <p:ph type="sldNum" sz="quarter" idx="5"/>
          </p:nvPr>
        </p:nvSpPr>
        <p:spPr/>
        <p:txBody>
          <a:bodyPr/>
          <a:lstStyle/>
          <a:p>
            <a:fld id="{9FE94840-7E6D-B94F-885E-A8EEC651EE28}" type="slidenum">
              <a:rPr lang="en-US" smtClean="0"/>
              <a:t>3</a:t>
            </a:fld>
            <a:endParaRPr lang="en-US"/>
          </a:p>
        </p:txBody>
      </p:sp>
    </p:spTree>
    <p:extLst>
      <p:ext uri="{BB962C8B-B14F-4D97-AF65-F5344CB8AC3E}">
        <p14:creationId xmlns:p14="http://schemas.microsoft.com/office/powerpoint/2010/main" val="100273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endParaRPr lang="en-US" dirty="0">
              <a:latin typeface="+mn-lt"/>
            </a:endParaRPr>
          </a:p>
          <a:p>
            <a:r>
              <a:rPr lang="en-US" dirty="0">
                <a:latin typeface="+mn-lt"/>
                <a:ea typeface="Calibri"/>
                <a:cs typeface="Calibri"/>
              </a:rPr>
              <a:t>Let's begin our learning about student belonging in literacy by peering into an elementary grade classroom.</a:t>
            </a:r>
          </a:p>
          <a:p>
            <a:endParaRPr lang="en-US"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Arial" panose="020B0604020202020204" pitchFamily="34" charset="0"/>
              </a:rPr>
              <a:t>[Read slide text. Play the video.]</a:t>
            </a:r>
            <a:endParaRPr lang="en-US" dirty="0">
              <a:latin typeface="+mn-lt"/>
              <a:ea typeface="Calibri"/>
              <a:cs typeface="Calibri"/>
            </a:endParaRPr>
          </a:p>
          <a:p>
            <a:endParaRPr lang="en-US" dirty="0">
              <a:latin typeface="+mn-lt"/>
              <a:ea typeface="Calibri"/>
              <a:cs typeface="Calibri"/>
            </a:endParaRPr>
          </a:p>
          <a:p>
            <a:r>
              <a:rPr lang="en-US" b="1" dirty="0">
                <a:latin typeface="+mn-lt"/>
                <a:cs typeface="Calibri"/>
              </a:rPr>
              <a:t>Facilitator Considerations</a:t>
            </a:r>
          </a:p>
          <a:p>
            <a:pPr marL="171450" indent="-171450">
              <a:buFont typeface="Arial"/>
              <a:buChar char="•"/>
            </a:pPr>
            <a:r>
              <a:rPr lang="en-US" dirty="0">
                <a:latin typeface="+mn-lt"/>
                <a:ea typeface="Calibri" panose="020F0502020204030204"/>
                <a:cs typeface="Calibri"/>
              </a:rPr>
              <a:t>Please turn on closed captions before playing the video. </a:t>
            </a:r>
          </a:p>
          <a:p>
            <a:pPr marL="171450" indent="-171450">
              <a:buFont typeface="Arial"/>
              <a:buChar char="•"/>
            </a:pPr>
            <a:r>
              <a:rPr lang="en-US" dirty="0">
                <a:latin typeface="+mn-lt"/>
                <a:ea typeface="Calibri" panose="020F0502020204030204"/>
                <a:cs typeface="Calibri"/>
              </a:rPr>
              <a:t>Provide time for individuals to either turn and speak with a colleague or share out a few responses as a whole group. </a:t>
            </a:r>
          </a:p>
          <a:p>
            <a:pPr marL="171450" indent="-171450">
              <a:buFont typeface="Arial"/>
              <a:buChar char="•"/>
            </a:pPr>
            <a:r>
              <a:rPr lang="en-US" b="0" i="0" dirty="0">
                <a:solidFill>
                  <a:srgbClr val="222222"/>
                </a:solidFill>
                <a:effectLst/>
                <a:latin typeface="Arial" panose="020B0604020202020204" pitchFamily="34" charset="0"/>
              </a:rPr>
              <a:t>Select "enable video" to play the video in the slide deck or link to video to play in your browser: </a:t>
            </a:r>
            <a:r>
              <a:rPr lang="en-US" b="0" i="0" dirty="0">
                <a:solidFill>
                  <a:srgbClr val="1155CC"/>
                </a:solidFill>
                <a:effectLst/>
                <a:latin typeface="Arial" panose="020B0604020202020204" pitchFamily="34" charset="0"/>
                <a:hlinkClick r:id="rId3"/>
              </a:rPr>
              <a:t>https://www.youtube.com/watch?v=VbKnaHR1FO4</a:t>
            </a:r>
            <a:endParaRPr lang="en-US" b="0" i="0" dirty="0">
              <a:solidFill>
                <a:srgbClr val="1155CC"/>
              </a:solidFill>
              <a:effectLst/>
              <a:latin typeface="Arial" panose="020B0604020202020204" pitchFamily="34" charset="0"/>
              <a:cs typeface="Calibri"/>
            </a:endParaRPr>
          </a:p>
          <a:p>
            <a:pPr marL="171450" indent="-171450">
              <a:buFont typeface="Arial"/>
              <a:buChar char="•"/>
            </a:pPr>
            <a:endParaRPr lang="en-US" b="0" i="0" dirty="0">
              <a:solidFill>
                <a:srgbClr val="1155CC"/>
              </a:solidFill>
              <a:effectLst/>
              <a:latin typeface="Arial" panose="020B0604020202020204" pitchFamily="34" charset="0"/>
              <a:cs typeface="Calibri"/>
            </a:endParaRPr>
          </a:p>
          <a:p>
            <a:pPr marL="0" indent="0">
              <a:buFont typeface="Arial"/>
              <a:buNone/>
            </a:pPr>
            <a:r>
              <a:rPr lang="en-US" b="0" i="0" dirty="0">
                <a:solidFill>
                  <a:srgbClr val="1F243C"/>
                </a:solidFill>
                <a:effectLst/>
                <a:latin typeface="glyph"/>
              </a:rPr>
              <a:t>Edutopia.  (2019, June 14). </a:t>
            </a:r>
            <a:r>
              <a:rPr lang="en-US" b="0" i="1" dirty="0">
                <a:solidFill>
                  <a:srgbClr val="0F0F0F"/>
                </a:solidFill>
                <a:effectLst/>
                <a:latin typeface="arial" panose="020B0604020202020204" pitchFamily="34" charset="0"/>
              </a:rPr>
              <a:t>Learning about difference and belonging through books</a:t>
            </a:r>
            <a:br>
              <a:rPr lang="en-US" b="0" i="0" dirty="0">
                <a:solidFill>
                  <a:srgbClr val="1F243C"/>
                </a:solidFill>
                <a:effectLst/>
                <a:latin typeface="glyph"/>
              </a:rPr>
            </a:br>
            <a:r>
              <a:rPr lang="en-US" b="0" i="0" dirty="0">
                <a:solidFill>
                  <a:srgbClr val="1F243C"/>
                </a:solidFill>
                <a:effectLst/>
                <a:latin typeface="glyph"/>
              </a:rPr>
              <a:t> [Video]. YouTube. </a:t>
            </a:r>
            <a:r>
              <a:rPr lang="en-US" b="0" i="0" dirty="0">
                <a:solidFill>
                  <a:srgbClr val="1155CC"/>
                </a:solidFill>
                <a:effectLst/>
                <a:latin typeface="Arial" panose="020B0604020202020204" pitchFamily="34" charset="0"/>
                <a:hlinkClick r:id="rId3"/>
              </a:rPr>
              <a:t>https://www.youtube.com/watch?v</a:t>
            </a:r>
            <a:r>
              <a:rPr lang="en-US" b="0" i="0">
                <a:solidFill>
                  <a:srgbClr val="1155CC"/>
                </a:solidFill>
                <a:effectLst/>
                <a:latin typeface="Arial" panose="020B0604020202020204" pitchFamily="34" charset="0"/>
                <a:hlinkClick r:id="rId3"/>
              </a:rPr>
              <a:t>=VbKnaHR1FO4</a:t>
            </a:r>
            <a:r>
              <a:rPr lang="en-US" b="0" i="0">
                <a:solidFill>
                  <a:srgbClr val="222222"/>
                </a:solidFill>
                <a:effectLst/>
                <a:latin typeface="Arial" panose="020B0604020202020204" pitchFamily="34" charset="0"/>
              </a:rPr>
              <a:t> </a:t>
            </a:r>
            <a:endParaRPr lang="en-US" b="0" i="0">
              <a:solidFill>
                <a:srgbClr val="1155CC"/>
              </a:solidFill>
              <a:effectLst/>
              <a:latin typeface="Arial" panose="020B0604020202020204" pitchFamily="34" charset="0"/>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4</a:t>
            </a:fld>
            <a:endParaRPr lang="en-US"/>
          </a:p>
        </p:txBody>
      </p:sp>
    </p:spTree>
    <p:extLst>
      <p:ext uri="{BB962C8B-B14F-4D97-AF65-F5344CB8AC3E}">
        <p14:creationId xmlns:p14="http://schemas.microsoft.com/office/powerpoint/2010/main" val="315906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We are going to start by making connections and activating our own prior knowledge. It is important to connect our literacy vision to our own experiences.</a:t>
            </a:r>
            <a:r>
              <a:rPr lang="en-US" sz="1200" dirty="0">
                <a:solidFill>
                  <a:srgbClr val="000000"/>
                </a:solidFill>
                <a:latin typeface="+mn-lt"/>
                <a:cs typeface="Arial"/>
              </a:rPr>
              <a:t> Consider one of the questions individually before turning to a partner to share your response. </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endParaRPr lang="en-US" sz="1200" b="1" dirty="0">
              <a:latin typeface="+mn-lt"/>
              <a:ea typeface="Calibri"/>
              <a:cs typeface="Calibri"/>
            </a:endParaRPr>
          </a:p>
          <a:p>
            <a:r>
              <a:rPr lang="en-US" sz="1200" dirty="0">
                <a:solidFill>
                  <a:srgbClr val="000000"/>
                </a:solidFill>
                <a:latin typeface="+mn-lt"/>
                <a:cs typeface="Arial"/>
              </a:rPr>
              <a:t>Begin with this slide as an opening activity for presenters and participants who do not have access to video and audio. </a:t>
            </a:r>
          </a:p>
          <a:p>
            <a:endParaRPr lang="en-US" sz="1200" dirty="0">
              <a:solidFill>
                <a:srgbClr val="000000"/>
              </a:solidFill>
              <a:latin typeface="+mn-lt"/>
              <a:cs typeface="Arial"/>
            </a:endParaRPr>
          </a:p>
          <a:p>
            <a:r>
              <a:rPr lang="en-US" sz="1200" dirty="0">
                <a:solidFill>
                  <a:srgbClr val="000000"/>
                </a:solidFill>
                <a:latin typeface="+mn-lt"/>
                <a:cs typeface="Arial"/>
              </a:rPr>
              <a:t>The</a:t>
            </a:r>
            <a:r>
              <a:rPr lang="en-US" sz="1200" b="0" i="0" u="none" strike="noStrike" dirty="0">
                <a:solidFill>
                  <a:srgbClr val="000000"/>
                </a:solidFill>
                <a:effectLst/>
                <a:latin typeface="+mn-lt"/>
                <a:cs typeface="Arial"/>
              </a:rPr>
              <a:t> purpose of this slide is to activate background knowledge in the room and make a personal connection to oral language.</a:t>
            </a:r>
            <a:endParaRPr lang="en-US" sz="1200" b="0" dirty="0">
              <a:effectLst/>
              <a:latin typeface="+mn-lt"/>
              <a:cs typeface="Arial"/>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Considerations for interactivity:</a:t>
            </a:r>
            <a:endParaRPr lang="en-US" sz="1200" b="0" dirty="0">
              <a:effectLst/>
              <a:latin typeface="+mn-lt"/>
              <a:cs typeface="Arial"/>
            </a:endParaRPr>
          </a:p>
          <a:p>
            <a:pPr fontAlgn="base">
              <a:buFont typeface="Arial" panose="020B0604020202020204" pitchFamily="34" charset="0"/>
              <a:buChar char="•"/>
            </a:pPr>
            <a:r>
              <a:rPr lang="en-US" sz="1200" b="0" i="0" u="none" strike="noStrike" dirty="0">
                <a:solidFill>
                  <a:srgbClr val="000000"/>
                </a:solidFill>
                <a:effectLst/>
                <a:latin typeface="+mn-lt"/>
                <a:cs typeface="Arial"/>
              </a:rPr>
              <a:t>Invite participants</a:t>
            </a:r>
            <a:r>
              <a:rPr lang="en-US" sz="1200" dirty="0">
                <a:solidFill>
                  <a:srgbClr val="000000"/>
                </a:solidFill>
                <a:latin typeface="+mn-lt"/>
                <a:cs typeface="Arial"/>
              </a:rPr>
              <a:t> to consider the question individually and then</a:t>
            </a:r>
            <a:r>
              <a:rPr lang="en-US" sz="1200" b="0" i="0" u="none" strike="noStrike" dirty="0">
                <a:solidFill>
                  <a:srgbClr val="000000"/>
                </a:solidFill>
                <a:effectLst/>
                <a:latin typeface="+mn-lt"/>
                <a:cs typeface="Arial"/>
              </a:rPr>
              <a:t> share with each other to build community and foster engagement.</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5</a:t>
            </a:fld>
            <a:endParaRPr lang="en-US"/>
          </a:p>
        </p:txBody>
      </p:sp>
    </p:spTree>
    <p:extLst>
      <p:ext uri="{BB962C8B-B14F-4D97-AF65-F5344CB8AC3E}">
        <p14:creationId xmlns:p14="http://schemas.microsoft.com/office/powerpoint/2010/main" val="213558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20191114_BethConyers_Bridlemile Elementary_91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21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https://www.flickr.com/photos/portlandpublicschools/49066467578/in/album-72157711785430207/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212124"/>
              </a:solidFill>
              <a:effectLst/>
            </a:endParaRPr>
          </a:p>
          <a:p>
            <a:endParaRPr lang="en-US"/>
          </a:p>
        </p:txBody>
      </p:sp>
      <p:sp>
        <p:nvSpPr>
          <p:cNvPr id="4" name="Slide Number Placeholder 3"/>
          <p:cNvSpPr>
            <a:spLocks noGrp="1"/>
          </p:cNvSpPr>
          <p:nvPr>
            <p:ph type="sldNum" sz="quarter" idx="5"/>
          </p:nvPr>
        </p:nvSpPr>
        <p:spPr/>
        <p:txBody>
          <a:bodyPr/>
          <a:lstStyle/>
          <a:p>
            <a:fld id="{9FE94840-7E6D-B94F-885E-A8EEC651EE28}" type="slidenum">
              <a:rPr lang="en-US" smtClean="0"/>
              <a:t>6</a:t>
            </a:fld>
            <a:endParaRPr lang="en-US"/>
          </a:p>
        </p:txBody>
      </p:sp>
    </p:spTree>
    <p:extLst>
      <p:ext uri="{BB962C8B-B14F-4D97-AF65-F5344CB8AC3E}">
        <p14:creationId xmlns:p14="http://schemas.microsoft.com/office/powerpoint/2010/main" val="358298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Let’s start by beginning to answer the question: What is </a:t>
            </a:r>
            <a:r>
              <a:rPr lang="en-US" sz="1200" dirty="0">
                <a:solidFill>
                  <a:srgbClr val="000000"/>
                </a:solidFill>
                <a:latin typeface="+mn-lt"/>
                <a:cs typeface="Arial"/>
              </a:rPr>
              <a:t>student belonging</a:t>
            </a:r>
            <a:r>
              <a:rPr lang="en-US" sz="1200" b="0" i="0" u="none" strike="noStrike" dirty="0">
                <a:solidFill>
                  <a:srgbClr val="000000"/>
                </a:solidFill>
                <a:effectLst/>
                <a:latin typeface="+mn-lt"/>
                <a:cs typeface="Arial"/>
              </a:rPr>
              <a:t>?</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As I share information on the slide, think about which </a:t>
            </a:r>
            <a:r>
              <a:rPr lang="en-US" sz="1200" dirty="0">
                <a:solidFill>
                  <a:srgbClr val="000000"/>
                </a:solidFill>
                <a:latin typeface="+mn-lt"/>
                <a:cs typeface="Arial"/>
              </a:rPr>
              <a:t>ideas pique your interest and why</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helps build a common understanding of </a:t>
            </a:r>
            <a:r>
              <a:rPr lang="en-US" sz="1200" dirty="0">
                <a:solidFill>
                  <a:srgbClr val="000000"/>
                </a:solidFill>
                <a:latin typeface="+mn-lt"/>
                <a:cs typeface="Arial"/>
              </a:rPr>
              <a:t>student belonging for literacy learning</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dirty="0">
                <a:solidFill>
                  <a:srgbClr val="000000"/>
                </a:solidFill>
                <a:latin typeface="+mn-lt"/>
                <a:cs typeface="Arial"/>
              </a:rPr>
              <a:t>If time permits, think about asking for participants to share their own definitions and ideas about student belonging before introducing the bulleted points. </a:t>
            </a:r>
          </a:p>
          <a:p>
            <a:pPr>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a:rPr>
              <a:t>Invite participants to turn and talk, based on the discussion prompt.</a:t>
            </a:r>
            <a:endParaRPr lang="en-US" sz="1200" dirty="0">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p:txBody>
      </p:sp>
      <p:sp>
        <p:nvSpPr>
          <p:cNvPr id="4" name="Slide Number Placeholder 3"/>
          <p:cNvSpPr>
            <a:spLocks noGrp="1"/>
          </p:cNvSpPr>
          <p:nvPr>
            <p:ph type="sldNum" sz="quarter" idx="5"/>
          </p:nvPr>
        </p:nvSpPr>
        <p:spPr/>
        <p:txBody>
          <a:bodyPr/>
          <a:lstStyle/>
          <a:p>
            <a:fld id="{9FE94840-7E6D-B94F-885E-A8EEC651EE28}" type="slidenum">
              <a:rPr lang="en-US" smtClean="0"/>
              <a:t>7</a:t>
            </a:fld>
            <a:endParaRPr lang="en-US"/>
          </a:p>
        </p:txBody>
      </p:sp>
    </p:spTree>
    <p:extLst>
      <p:ext uri="{BB962C8B-B14F-4D97-AF65-F5344CB8AC3E}">
        <p14:creationId xmlns:p14="http://schemas.microsoft.com/office/powerpoint/2010/main" val="342321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You have now had a moment to think about your own early experiences with </a:t>
            </a:r>
            <a:r>
              <a:rPr lang="en-US" sz="1200" dirty="0">
                <a:solidFill>
                  <a:srgbClr val="000000"/>
                </a:solidFill>
                <a:latin typeface="+mn-lt"/>
                <a:cs typeface="Arial"/>
              </a:rPr>
              <a:t>student belonging</a:t>
            </a:r>
            <a:r>
              <a:rPr lang="en-US" sz="1200" b="0" i="0" u="none" strike="noStrike" dirty="0">
                <a:solidFill>
                  <a:srgbClr val="000000"/>
                </a:solidFill>
                <a:effectLst/>
                <a:latin typeface="+mn-lt"/>
                <a:cs typeface="Arial"/>
              </a:rPr>
              <a:t>. Now let’s shift to thinking </a:t>
            </a:r>
            <a:r>
              <a:rPr lang="en-US" sz="1200" dirty="0">
                <a:solidFill>
                  <a:srgbClr val="000000"/>
                </a:solidFill>
                <a:latin typeface="+mn-lt"/>
                <a:cs typeface="Arial"/>
              </a:rPr>
              <a:t>about the role of student belonging in our classrooms. </a:t>
            </a:r>
            <a:endParaRPr lang="en-US" sz="1200" b="0" dirty="0">
              <a:effectLst/>
              <a:latin typeface="+mn-lt"/>
              <a:cs typeface="Arial"/>
            </a:endParaRPr>
          </a:p>
          <a:p>
            <a:br>
              <a:rPr lang="en-US" sz="1200" b="0" dirty="0">
                <a:effectLst/>
                <a:latin typeface="+mn-lt"/>
                <a:cs typeface="+mn-lt"/>
              </a:rPr>
            </a:br>
            <a:r>
              <a:rPr lang="en-US" sz="1200" dirty="0">
                <a:solidFill>
                  <a:srgbClr val="000000"/>
                </a:solidFill>
                <a:latin typeface="+mn-lt"/>
                <a:cs typeface="Calibri"/>
              </a:rPr>
              <a:t>Now think about what you know about the students in your classroom and consider </a:t>
            </a:r>
            <a:r>
              <a:rPr lang="en-US" sz="1200" dirty="0">
                <a:solidFill>
                  <a:srgbClr val="000000"/>
                </a:solidFill>
                <a:cs typeface="Calibri"/>
              </a:rPr>
              <a:t>the questions</a:t>
            </a:r>
            <a:r>
              <a:rPr lang="en-US" sz="1200" dirty="0">
                <a:solidFill>
                  <a:srgbClr val="000000"/>
                </a:solidFill>
                <a:latin typeface="+mn-lt"/>
                <a:cs typeface="Calibri"/>
              </a:rPr>
              <a:t>.</a:t>
            </a:r>
          </a:p>
          <a:p>
            <a:endParaRPr lang="en-US" sz="1200" b="0" dirty="0">
              <a:solidFill>
                <a:srgbClr val="000000"/>
              </a:solidFill>
              <a:effectLst/>
              <a:latin typeface="+mn-lt"/>
              <a:cs typeface="Calibri"/>
            </a:endParaRPr>
          </a:p>
          <a:p>
            <a:r>
              <a:rPr lang="en-US" sz="1200" b="0" dirty="0">
                <a:solidFill>
                  <a:srgbClr val="000000"/>
                </a:solidFill>
                <a:effectLst/>
                <a:latin typeface="+mn-lt"/>
                <a:cs typeface="Calibri"/>
              </a:rPr>
              <a:t>[Read the questions.]</a:t>
            </a:r>
          </a:p>
          <a:p>
            <a:br>
              <a:rPr lang="en-US" sz="1200" b="0" dirty="0">
                <a:effectLst/>
                <a:latin typeface="+mn-lt"/>
                <a:cs typeface="+mn-lt"/>
              </a:rPr>
            </a:br>
            <a:r>
              <a:rPr lang="en-US" sz="1200" dirty="0">
                <a:solidFill>
                  <a:srgbClr val="000000"/>
                </a:solidFill>
                <a:latin typeface="+mn-lt"/>
                <a:cs typeface="Arial"/>
              </a:rPr>
              <a:t>As we continue learning about the role of student belonging in literacy education, I</a:t>
            </a:r>
            <a:r>
              <a:rPr lang="en-US" sz="1200" b="0" i="0" u="none" strike="noStrike" dirty="0">
                <a:solidFill>
                  <a:srgbClr val="000000"/>
                </a:solidFill>
                <a:effectLst/>
                <a:latin typeface="+mn-lt"/>
                <a:cs typeface="Arial"/>
              </a:rPr>
              <a:t> invite you to keep </a:t>
            </a:r>
            <a:r>
              <a:rPr lang="en-US" sz="1200" dirty="0">
                <a:solidFill>
                  <a:srgbClr val="000000"/>
                </a:solidFill>
                <a:latin typeface="+mn-lt"/>
                <a:cs typeface="Arial"/>
              </a:rPr>
              <a:t>the students in your classroom in mind. </a:t>
            </a:r>
            <a:endParaRPr lang="en-US" sz="1200" b="0" dirty="0">
              <a:effectLst/>
              <a:latin typeface="+mn-lt"/>
            </a:endParaRPr>
          </a:p>
          <a:p>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slide continues to make connections.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marL="285750" indent="-285750">
              <a:buFont typeface="Arial" panose="020B0604020202020204" pitchFamily="34" charset="0"/>
              <a:buChar char="•"/>
            </a:pPr>
            <a:r>
              <a:rPr lang="en-US" sz="1200" dirty="0">
                <a:solidFill>
                  <a:srgbClr val="000000"/>
                </a:solidFill>
                <a:latin typeface="+mn-lt"/>
                <a:cs typeface="Arial"/>
              </a:rPr>
              <a:t>Provide thirty seconds for participants to consider these questions individually. Then invite</a:t>
            </a:r>
            <a:r>
              <a:rPr lang="en-US" sz="1200" b="0" i="0" u="none" strike="noStrike" dirty="0">
                <a:solidFill>
                  <a:srgbClr val="000000"/>
                </a:solidFill>
                <a:effectLst/>
                <a:latin typeface="+mn-lt"/>
                <a:cs typeface="Arial"/>
              </a:rPr>
              <a:t> participants to share with one another to build community and foster engagement.</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8</a:t>
            </a:fld>
            <a:endParaRPr lang="en-US"/>
          </a:p>
        </p:txBody>
      </p:sp>
    </p:spTree>
    <p:extLst>
      <p:ext uri="{BB962C8B-B14F-4D97-AF65-F5344CB8AC3E}">
        <p14:creationId xmlns:p14="http://schemas.microsoft.com/office/powerpoint/2010/main" val="407861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dirty="0">
                <a:solidFill>
                  <a:srgbClr val="000000"/>
                </a:solidFill>
                <a:latin typeface="+mn-lt"/>
                <a:cs typeface="Arial"/>
              </a:rPr>
              <a:t>After</a:t>
            </a:r>
            <a:r>
              <a:rPr lang="en-US" sz="1200" b="0" i="0" u="none" strike="noStrike" dirty="0">
                <a:solidFill>
                  <a:srgbClr val="000000"/>
                </a:solidFill>
                <a:effectLst/>
                <a:latin typeface="+mn-lt"/>
                <a:cs typeface="Arial"/>
              </a:rPr>
              <a:t> building a shared definition of oral language</a:t>
            </a:r>
            <a:r>
              <a:rPr lang="en-US" sz="1200" dirty="0">
                <a:solidFill>
                  <a:srgbClr val="000000"/>
                </a:solidFill>
                <a:latin typeface="+mn-lt"/>
                <a:cs typeface="Arial"/>
              </a:rPr>
              <a:t>, now</a:t>
            </a:r>
            <a:r>
              <a:rPr lang="en-US" sz="1200" b="0" i="0" u="none" strike="noStrike" dirty="0">
                <a:solidFill>
                  <a:srgbClr val="000000"/>
                </a:solidFill>
                <a:effectLst/>
                <a:latin typeface="+mn-lt"/>
                <a:cs typeface="Arial"/>
              </a:rPr>
              <a:t> let’s start to think about why </a:t>
            </a:r>
            <a:r>
              <a:rPr lang="en-US" sz="1200" dirty="0">
                <a:solidFill>
                  <a:srgbClr val="000000"/>
                </a:solidFill>
                <a:latin typeface="+mn-lt"/>
                <a:cs typeface="Arial"/>
              </a:rPr>
              <a:t>student belonging </a:t>
            </a:r>
            <a:r>
              <a:rPr lang="en-US" sz="1200" b="0" i="0" u="none" strike="noStrike" dirty="0">
                <a:solidFill>
                  <a:srgbClr val="000000"/>
                </a:solidFill>
                <a:effectLst/>
                <a:latin typeface="+mn-lt"/>
                <a:cs typeface="Arial"/>
              </a:rPr>
              <a:t>is so important to literacy development.</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This is not a definitive list. As I share these reasons, think about </a:t>
            </a:r>
            <a:r>
              <a:rPr lang="en-US" sz="1200" dirty="0">
                <a:solidFill>
                  <a:srgbClr val="000000"/>
                </a:solidFill>
                <a:latin typeface="+mn-lt"/>
                <a:cs typeface="Arial"/>
              </a:rPr>
              <a:t>additional </a:t>
            </a:r>
            <a:r>
              <a:rPr lang="en-US" sz="1200" b="0" i="0" u="none" strike="noStrike" dirty="0">
                <a:solidFill>
                  <a:srgbClr val="000000"/>
                </a:solidFill>
                <a:effectLst/>
                <a:latin typeface="+mn-lt"/>
                <a:cs typeface="Arial"/>
              </a:rPr>
              <a:t>reasons </a:t>
            </a:r>
            <a:r>
              <a:rPr lang="en-US" sz="1200" dirty="0">
                <a:solidFill>
                  <a:srgbClr val="000000"/>
                </a:solidFill>
                <a:latin typeface="+mn-lt"/>
                <a:cs typeface="Arial"/>
              </a:rPr>
              <a:t>why student</a:t>
            </a:r>
            <a:r>
              <a:rPr lang="en-US" sz="1200" b="0" i="0" u="none" strike="noStrike" dirty="0">
                <a:solidFill>
                  <a:srgbClr val="000000"/>
                </a:solidFill>
                <a:effectLst/>
                <a:latin typeface="+mn-lt"/>
                <a:cs typeface="Arial"/>
              </a:rPr>
              <a:t> belonging is important to literacy development</a:t>
            </a:r>
            <a:r>
              <a:rPr lang="en-US" sz="1200" dirty="0">
                <a:solidFill>
                  <a:srgbClr val="000000"/>
                </a:solidFill>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dirty="0">
                <a:solidFill>
                  <a:srgbClr val="000000"/>
                </a:solidFill>
                <a:latin typeface="+mn-lt"/>
                <a:cs typeface="Arial"/>
              </a:rPr>
              <a:t>The purpose of this slide is to share</a:t>
            </a:r>
            <a:r>
              <a:rPr lang="en-US" sz="1200" b="0" i="0" u="none" strike="noStrike" dirty="0">
                <a:solidFill>
                  <a:srgbClr val="000000"/>
                </a:solidFill>
                <a:effectLst/>
                <a:latin typeface="+mn-lt"/>
                <a:cs typeface="Arial"/>
              </a:rPr>
              <a:t> information on why </a:t>
            </a:r>
            <a:r>
              <a:rPr lang="en-US" sz="1200" dirty="0">
                <a:solidFill>
                  <a:srgbClr val="000000"/>
                </a:solidFill>
                <a:latin typeface="+mn-lt"/>
                <a:cs typeface="Arial"/>
              </a:rPr>
              <a:t>fostering student belonging matters for literacy education</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dirty="0">
                <a:solidFill>
                  <a:srgbClr val="000000"/>
                </a:solidFill>
                <a:latin typeface="+mn-lt"/>
                <a:cs typeface="Arial"/>
              </a:rPr>
              <a:t>Consider asking for volunteers to help read the slide.</a:t>
            </a:r>
          </a:p>
          <a:p>
            <a:pPr>
              <a:buFont typeface="Arial" panose="020B0604020202020204" pitchFamily="34" charset="0"/>
              <a:buChar char="•"/>
            </a:pPr>
            <a:r>
              <a:rPr lang="en-US" sz="1200" dirty="0">
                <a:solidFill>
                  <a:srgbClr val="000000"/>
                </a:solidFill>
                <a:latin typeface="+mn-lt"/>
                <a:cs typeface="Arial"/>
              </a:rPr>
              <a:t>After reading the slide, invite</a:t>
            </a:r>
            <a:r>
              <a:rPr lang="en-US" sz="1200" b="0" i="0" u="none" strike="noStrike" dirty="0">
                <a:solidFill>
                  <a:srgbClr val="000000"/>
                </a:solidFill>
                <a:effectLst/>
                <a:latin typeface="+mn-lt"/>
                <a:cs typeface="Arial"/>
              </a:rPr>
              <a:t> participants to turn and talk, based on the discussion prompt.</a:t>
            </a:r>
            <a:endParaRPr lang="en-US" sz="1200" dirty="0">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p:txBody>
      </p:sp>
      <p:sp>
        <p:nvSpPr>
          <p:cNvPr id="4" name="Slide Number Placeholder 3"/>
          <p:cNvSpPr>
            <a:spLocks noGrp="1"/>
          </p:cNvSpPr>
          <p:nvPr>
            <p:ph type="sldNum" sz="quarter" idx="5"/>
          </p:nvPr>
        </p:nvSpPr>
        <p:spPr/>
        <p:txBody>
          <a:bodyPr/>
          <a:lstStyle/>
          <a:p>
            <a:fld id="{9FE94840-7E6D-B94F-885E-A8EEC651EE28}" type="slidenum">
              <a:rPr lang="en-US" smtClean="0"/>
              <a:t>9</a:t>
            </a:fld>
            <a:endParaRPr lang="en-US"/>
          </a:p>
        </p:txBody>
      </p:sp>
    </p:spTree>
    <p:extLst>
      <p:ext uri="{BB962C8B-B14F-4D97-AF65-F5344CB8AC3E}">
        <p14:creationId xmlns:p14="http://schemas.microsoft.com/office/powerpoint/2010/main" val="3618927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20544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7218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0694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28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7927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20724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08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9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43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24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687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573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95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74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71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92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43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123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0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67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6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40519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7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73680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35799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29586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760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2_2column wHeader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76BFD0A-1E0A-ACC7-A9AC-A2ABCE30B407}"/>
              </a:ext>
              <a:ext uri="{C183D7F6-B498-43B3-948B-1728B52AA6E4}">
                <adec:decorative xmlns:adec="http://schemas.microsoft.com/office/drawing/2017/decorative" val="1"/>
              </a:ext>
            </a:extLst>
          </p:cNvPr>
          <p:cNvCxnSpPr>
            <a:cxnSpLocks/>
          </p:cNvCxnSpPr>
          <p:nvPr userDrawn="1"/>
        </p:nvCxnSpPr>
        <p:spPr>
          <a:xfrm>
            <a:off x="6096000" y="1019911"/>
            <a:ext cx="0" cy="5838089"/>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456779"/>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4" y="2034045"/>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449280" y="1456779"/>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449280" y="2034045"/>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551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15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56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2423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85800" y="1371600"/>
            <a:ext cx="3385765" cy="1714835"/>
          </a:xfrm>
          <a:noFill/>
          <a:effectLst/>
        </p:spPr>
        <p:txBody>
          <a:bodyPr anchor="t" anchorCtr="0">
            <a:normAutofit/>
          </a:bodyPr>
          <a:lstStyle>
            <a:lvl1pPr algn="l">
              <a:defRPr sz="3600" b="1" i="0" spc="-100" baseline="0">
                <a:solidFill>
                  <a:srgbClr val="CF3B8C"/>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6680BFE-8CFF-D40D-6092-3B02C8C82025}"/>
              </a:ext>
            </a:extLst>
          </p:cNvPr>
          <p:cNvSpPr>
            <a:spLocks noGrp="1"/>
          </p:cNvSpPr>
          <p:nvPr>
            <p:ph type="body" sz="quarter" idx="10"/>
          </p:nvPr>
        </p:nvSpPr>
        <p:spPr>
          <a:xfrm>
            <a:off x="108631" y="6537960"/>
            <a:ext cx="4354512" cy="246222"/>
          </a:xfrm>
        </p:spPr>
        <p:txBody>
          <a:bodyPr/>
          <a:lstStyle>
            <a:lvl1pPr>
              <a:defRPr lang="en-US" sz="1000" b="0" i="0" u="none" strike="noStrike" kern="1200" dirty="0" smtClean="0">
                <a:solidFill>
                  <a:srgbClr val="026CAA"/>
                </a:solidFill>
                <a:effectLst/>
                <a:latin typeface="arial" panose="020B0604020202020204" pitchFamily="34" charset="0"/>
                <a:ea typeface="+mn-ea"/>
                <a:cs typeface="+mn-cs"/>
              </a:defRPr>
            </a:lvl1pPr>
            <a:lvl2pPr>
              <a:defRPr/>
            </a:lvl2pPr>
            <a:lvl3pPr>
              <a:defRPr/>
            </a:lvl3pPr>
            <a:lvl4pPr>
              <a:defRPr/>
            </a:lvl4pPr>
            <a:lvl5pPr>
              <a:defRPr/>
            </a:lvl5pPr>
          </a:lstStyle>
          <a:p>
            <a:pPr lvl="0"/>
            <a:r>
              <a:rPr lang="en-US"/>
              <a:t>Click to edit Master text styles</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Second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Third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Fourth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Fifth level</a:t>
            </a:r>
          </a:p>
        </p:txBody>
      </p:sp>
    </p:spTree>
    <p:extLst>
      <p:ext uri="{BB962C8B-B14F-4D97-AF65-F5344CB8AC3E}">
        <p14:creationId xmlns:p14="http://schemas.microsoft.com/office/powerpoint/2010/main" val="309777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6315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reserve="1" userDrawn="1">
  <p:cSld name="9_1 column, ochre halfWidth, fullBleed img">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96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reserve="1" userDrawn="1">
  <p:cSld name="10_1 column, green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03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0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6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4961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16971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7372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31538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769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0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2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4480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7877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8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910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6543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743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5452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092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419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512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55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173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623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6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92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3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42833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5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9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956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5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45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73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1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19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74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50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14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04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7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6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4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4780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092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hasCustomPrompt="1"/>
          </p:nvPr>
        </p:nvSpPr>
        <p:spPr>
          <a:xfrm>
            <a:off x="621792" y="1465066"/>
            <a:ext cx="6583680" cy="2990088"/>
          </a:xfrm>
          <a:noFill/>
          <a:effectLst/>
        </p:spPr>
        <p:txBody>
          <a:bodyPr anchor="t"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br>
              <a:rPr lang="en-US" dirty="0"/>
            </a:br>
            <a:r>
              <a:rPr lang="en-US" dirty="0"/>
              <a:t>Click to edit Master title style</a:t>
            </a:r>
          </a:p>
        </p:txBody>
      </p:sp>
    </p:spTree>
    <p:extLst>
      <p:ext uri="{BB962C8B-B14F-4D97-AF65-F5344CB8AC3E}">
        <p14:creationId xmlns:p14="http://schemas.microsoft.com/office/powerpoint/2010/main" val="415454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4054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38467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hasCustomPrompt="1"/>
          </p:nvPr>
        </p:nvSpPr>
        <p:spPr>
          <a:xfrm>
            <a:off x="621792" y="1465066"/>
            <a:ext cx="6583680" cy="2990088"/>
          </a:xfrm>
          <a:noFill/>
          <a:effectLst/>
        </p:spPr>
        <p:txBody>
          <a:bodyPr anchor="t"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br>
              <a:rPr lang="en-US"/>
            </a:br>
            <a:r>
              <a:rPr lang="en-US"/>
              <a:t>Click to edit Master title style</a:t>
            </a:r>
          </a:p>
        </p:txBody>
      </p:sp>
    </p:spTree>
    <p:extLst>
      <p:ext uri="{BB962C8B-B14F-4D97-AF65-F5344CB8AC3E}">
        <p14:creationId xmlns:p14="http://schemas.microsoft.com/office/powerpoint/2010/main" val="14187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0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4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6882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3471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wo Content" preserve="1" userDrawn="1">
  <p:cSld name="1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93570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559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6832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9902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4455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2800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33442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530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40387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6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0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5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reserve="1" userDrawn="1">
  <p:cSld name="8_1 column, blue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0892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1378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8703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21610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898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3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9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5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72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46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355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35769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536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7249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42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7806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6792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491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120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622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93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5767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7.xml"/><Relationship Id="rId21" Type="http://schemas.openxmlformats.org/officeDocument/2006/relationships/slideLayout" Target="../slideLayouts/slideLayout82.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63" Type="http://schemas.openxmlformats.org/officeDocument/2006/relationships/slideLayout" Target="../slideLayouts/slideLayout124.xml"/><Relationship Id="rId68"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66" Type="http://schemas.openxmlformats.org/officeDocument/2006/relationships/slideLayout" Target="../slideLayouts/slideLayout127.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slideLayout" Target="../slideLayouts/slideLayout125.xml"/><Relationship Id="rId69"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67" Type="http://schemas.openxmlformats.org/officeDocument/2006/relationships/slideLayout" Target="../slideLayouts/slideLayout128.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slideLayout" Target="../slideLayouts/slideLayout126.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 Id="rId34" Type="http://schemas.openxmlformats.org/officeDocument/2006/relationships/slideLayout" Target="../slideLayouts/slideLayout95.xml"/><Relationship Id="rId50" Type="http://schemas.openxmlformats.org/officeDocument/2006/relationships/slideLayout" Target="../slideLayouts/slideLayout111.xml"/><Relationship Id="rId55"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3">
            <a:alphaModFix amt="83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5A7657DD-2622-EF72-1D39-8D3A42B4133D}"/>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rot="5400000">
            <a:off x="9906000" y="4572000"/>
            <a:ext cx="2286000" cy="2286000"/>
          </a:xfrm>
          <a:prstGeom prst="rect">
            <a:avLst/>
          </a:prstGeom>
        </p:spPr>
      </p:pic>
    </p:spTree>
    <p:extLst>
      <p:ext uri="{BB962C8B-B14F-4D97-AF65-F5344CB8AC3E}">
        <p14:creationId xmlns:p14="http://schemas.microsoft.com/office/powerpoint/2010/main" val="3783971074"/>
      </p:ext>
    </p:extLst>
  </p:cSld>
  <p:clrMap bg1="lt1" tx1="dk1" bg2="lt2" tx2="dk2" accent1="accent1" accent2="accent2" accent3="accent3" accent4="accent4" accent5="accent5" accent6="accent6" hlink="hlink" folHlink="folHlink"/>
  <p:sldLayoutIdLst>
    <p:sldLayoutId id="2147483836" r:id="rId1"/>
    <p:sldLayoutId id="2147483708" r:id="rId2"/>
    <p:sldLayoutId id="2147483707" r:id="rId3"/>
    <p:sldLayoutId id="2147483650" r:id="rId4"/>
    <p:sldLayoutId id="2147483822" r:id="rId5"/>
    <p:sldLayoutId id="2147483660" r:id="rId6"/>
    <p:sldLayoutId id="2147483818" r:id="rId7"/>
    <p:sldLayoutId id="2147483813" r:id="rId8"/>
    <p:sldLayoutId id="2147483820" r:id="rId9"/>
    <p:sldLayoutId id="2147483821" r:id="rId10"/>
    <p:sldLayoutId id="2147483837" r:id="rId11"/>
    <p:sldLayoutId id="2147483838" r:id="rId12"/>
    <p:sldLayoutId id="2147483839" r:id="rId13"/>
    <p:sldLayoutId id="2147483814" r:id="rId14"/>
    <p:sldLayoutId id="2147483815" r:id="rId15"/>
    <p:sldLayoutId id="2147483833" r:id="rId16"/>
    <p:sldLayoutId id="2147483840" r:id="rId17"/>
    <p:sldLayoutId id="2147483652" r:id="rId18"/>
    <p:sldLayoutId id="2147483653" r:id="rId19"/>
    <p:sldLayoutId id="2147483831" r:id="rId20"/>
    <p:sldLayoutId id="2147483832" r:id="rId21"/>
    <p:sldLayoutId id="2147483823" r:id="rId22"/>
    <p:sldLayoutId id="2147483826" r:id="rId23"/>
    <p:sldLayoutId id="2147483828" r:id="rId24"/>
    <p:sldLayoutId id="2147483829" r:id="rId25"/>
    <p:sldLayoutId id="2147483830" r:id="rId26"/>
    <p:sldLayoutId id="2147483824" r:id="rId27"/>
    <p:sldLayoutId id="2147483699" r:id="rId28"/>
    <p:sldLayoutId id="2147483700" r:id="rId29"/>
    <p:sldLayoutId id="2147483668" r:id="rId30"/>
    <p:sldLayoutId id="2147483692" r:id="rId31"/>
    <p:sldLayoutId id="2147483694" r:id="rId32"/>
    <p:sldLayoutId id="2147483691" r:id="rId33"/>
    <p:sldLayoutId id="2147483834" r:id="rId34"/>
    <p:sldLayoutId id="2147483669" r:id="rId35"/>
    <p:sldLayoutId id="2147483671" r:id="rId36"/>
    <p:sldLayoutId id="2147483670" r:id="rId37"/>
    <p:sldLayoutId id="2147483693" r:id="rId38"/>
    <p:sldLayoutId id="2147483657" r:id="rId39"/>
    <p:sldLayoutId id="2147483684" r:id="rId40"/>
    <p:sldLayoutId id="2147483654" r:id="rId41"/>
    <p:sldLayoutId id="2147483675" r:id="rId42"/>
    <p:sldLayoutId id="2147483676" r:id="rId43"/>
    <p:sldLayoutId id="2147483651" r:id="rId44"/>
    <p:sldLayoutId id="2147483812" r:id="rId45"/>
    <p:sldLayoutId id="2147483690" r:id="rId46"/>
    <p:sldLayoutId id="2147483705" r:id="rId47"/>
    <p:sldLayoutId id="2147483679" r:id="rId48"/>
    <p:sldLayoutId id="2147483680" r:id="rId49"/>
    <p:sldLayoutId id="2147483681" r:id="rId50"/>
    <p:sldLayoutId id="2147483682" r:id="rId51"/>
    <p:sldLayoutId id="2147483683" r:id="rId52"/>
    <p:sldLayoutId id="2147483685" r:id="rId53"/>
    <p:sldLayoutId id="2147483686" r:id="rId54"/>
    <p:sldLayoutId id="2147483687" r:id="rId55"/>
    <p:sldLayoutId id="2147483688" r:id="rId56"/>
    <p:sldLayoutId id="2147483689" r:id="rId57"/>
    <p:sldLayoutId id="2147483678" r:id="rId58"/>
    <p:sldLayoutId id="2147483819" r:id="rId59"/>
    <p:sldLayoutId id="2147483661" r:id="rId60"/>
    <p:sldLayoutId id="2147483912"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alphaModFix amt="83000"/>
            <a:lum/>
            <a:extLst>
              <a:ext uri="{28A0092B-C50C-407E-A947-70E740481C1C}">
                <a14:useLocalDpi xmlns:a14="http://schemas.microsoft.com/office/drawing/2010/main" val="0"/>
              </a:ext>
            </a:extLst>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220756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 id="2147483902" r:id="rId61"/>
    <p:sldLayoutId id="2147483903" r:id="rId62"/>
    <p:sldLayoutId id="2147483904" r:id="rId63"/>
    <p:sldLayoutId id="2147483905" r:id="rId64"/>
    <p:sldLayoutId id="2147483906" r:id="rId65"/>
    <p:sldLayoutId id="2147483907" r:id="rId66"/>
    <p:sldLayoutId id="2147483908"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8.svg"/><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oregoninstructionalframeworks.org/" TargetMode="External"/><Relationship Id="rId2" Type="http://schemas.openxmlformats.org/officeDocument/2006/relationships/notesSlide" Target="../notesSlides/notesSlide21.xml"/><Relationship Id="rId1" Type="http://schemas.openxmlformats.org/officeDocument/2006/relationships/slideLayout" Target="../slideLayouts/slideLayout80.xml"/><Relationship Id="rId6" Type="http://schemas.openxmlformats.org/officeDocument/2006/relationships/image" Target="../media/image27.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VbKnaHR1FO4?feature=oembed"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907-5A65-FB05-523B-BFF503D2C65A}"/>
              </a:ext>
            </a:extLst>
          </p:cNvPr>
          <p:cNvSpPr>
            <a:spLocks noGrp="1"/>
          </p:cNvSpPr>
          <p:nvPr>
            <p:ph type="title"/>
          </p:nvPr>
        </p:nvSpPr>
        <p:spPr>
          <a:xfrm>
            <a:off x="6755130" y="3221346"/>
            <a:ext cx="4810937" cy="1323439"/>
          </a:xfrm>
        </p:spPr>
        <p:txBody>
          <a:bodyPr anchor="t" anchorCtr="0">
            <a:normAutofit/>
          </a:bodyPr>
          <a:lstStyle/>
          <a:p>
            <a:r>
              <a:rPr lang="en-US" dirty="0"/>
              <a:t>Student Belonging</a:t>
            </a:r>
          </a:p>
        </p:txBody>
      </p:sp>
      <p:sp>
        <p:nvSpPr>
          <p:cNvPr id="3" name="Subtitle 2">
            <a:extLst>
              <a:ext uri="{FF2B5EF4-FFF2-40B4-BE49-F238E27FC236}">
                <a16:creationId xmlns:a16="http://schemas.microsoft.com/office/drawing/2014/main" id="{1C1F5FB8-F41E-50C3-19C4-6B389D6CDF86}"/>
              </a:ext>
            </a:extLst>
          </p:cNvPr>
          <p:cNvSpPr>
            <a:spLocks noGrp="1"/>
          </p:cNvSpPr>
          <p:nvPr>
            <p:ph type="subTitle" idx="1"/>
          </p:nvPr>
        </p:nvSpPr>
        <p:spPr>
          <a:xfrm>
            <a:off x="6755129" y="2825496"/>
            <a:ext cx="4810937" cy="413896"/>
          </a:xfrm>
        </p:spPr>
        <p:txBody>
          <a:bodyPr/>
          <a:lstStyle/>
          <a:p>
            <a:r>
              <a:rPr lang="en-US" dirty="0"/>
              <a:t>Oregon’s Early Literacy Framework</a:t>
            </a:r>
          </a:p>
        </p:txBody>
      </p:sp>
      <p:sp>
        <p:nvSpPr>
          <p:cNvPr id="10" name="Oval 9">
            <a:extLst>
              <a:ext uri="{FF2B5EF4-FFF2-40B4-BE49-F238E27FC236}">
                <a16:creationId xmlns:a16="http://schemas.microsoft.com/office/drawing/2014/main" id="{6423A5A3-4611-8A4D-8766-B0505F205AF0}"/>
              </a:ext>
              <a:ext uri="{C183D7F6-B498-43B3-948B-1728B52AA6E4}">
                <adec:decorative xmlns:adec="http://schemas.microsoft.com/office/drawing/2017/decorative" val="1"/>
              </a:ext>
            </a:extLst>
          </p:cNvPr>
          <p:cNvSpPr/>
          <p:nvPr/>
        </p:nvSpPr>
        <p:spPr>
          <a:xfrm>
            <a:off x="4942548" y="2539303"/>
            <a:ext cx="1626129" cy="1626129"/>
          </a:xfrm>
          <a:prstGeom prst="ellipse">
            <a:avLst/>
          </a:prstGeom>
          <a:solidFill>
            <a:srgbClr val="CF3B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hands holding up a person">
            <a:extLst>
              <a:ext uri="{FF2B5EF4-FFF2-40B4-BE49-F238E27FC236}">
                <a16:creationId xmlns:a16="http://schemas.microsoft.com/office/drawing/2014/main" id="{301E72EC-628E-2C35-2D8E-CDE128EB21B1}"/>
              </a:ext>
            </a:extLst>
          </p:cNvPr>
          <p:cNvPicPr>
            <a:picLocks noChangeAspect="1"/>
          </p:cNvPicPr>
          <p:nvPr/>
        </p:nvPicPr>
        <p:blipFill>
          <a:blip r:embed="rId3"/>
          <a:stretch>
            <a:fillRect/>
          </a:stretch>
        </p:blipFill>
        <p:spPr>
          <a:xfrm>
            <a:off x="4885044" y="2313935"/>
            <a:ext cx="2114550" cy="2076450"/>
          </a:xfrm>
          <a:prstGeom prst="rect">
            <a:avLst/>
          </a:prstGeom>
        </p:spPr>
      </p:pic>
      <p:pic>
        <p:nvPicPr>
          <p:cNvPr id="6" name="Picture 5" descr="A logo of hands lifting up a person">
            <a:extLst>
              <a:ext uri="{FF2B5EF4-FFF2-40B4-BE49-F238E27FC236}">
                <a16:creationId xmlns:a16="http://schemas.microsoft.com/office/drawing/2014/main" id="{FE5DFD10-7568-9CEB-6718-1F502BD97FE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56836" y="2525015"/>
            <a:ext cx="1627632" cy="1640760"/>
          </a:xfrm>
          <a:prstGeom prst="rect">
            <a:avLst/>
          </a:prstGeom>
        </p:spPr>
      </p:pic>
    </p:spTree>
    <p:extLst>
      <p:ext uri="{BB962C8B-B14F-4D97-AF65-F5344CB8AC3E}">
        <p14:creationId xmlns:p14="http://schemas.microsoft.com/office/powerpoint/2010/main" val="39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p:txBody>
          <a:bodyPr/>
          <a:lstStyle/>
          <a:p>
            <a:r>
              <a:rPr lang="en-US" dirty="0"/>
              <a:t>Three effective instructional practices</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086600" cy="3950465"/>
          </a:xfrm>
        </p:spPr>
        <p:txBody>
          <a:bodyPr/>
          <a:lstStyle/>
          <a:p>
            <a:pPr marL="533400" indent="-457200">
              <a:buFont typeface="+mj-lt"/>
              <a:buAutoNum type="arabicPeriod"/>
            </a:pPr>
            <a:r>
              <a:rPr lang="en-US" dirty="0"/>
              <a:t>Reflect on how your identity, preferences and lived experiences shape your literacy instruction and classroom climate. </a:t>
            </a:r>
          </a:p>
          <a:p>
            <a:pPr marL="533400" indent="-457200">
              <a:buFont typeface="+mj-lt"/>
              <a:buAutoNum type="arabicPeriod"/>
            </a:pPr>
            <a:r>
              <a:rPr lang="en-US" dirty="0"/>
              <a:t>Explore multicultural perspectives and disrupt negative stereotypes of communities, using diverse texts and multimedia. </a:t>
            </a:r>
          </a:p>
          <a:p>
            <a:pPr marL="533400" indent="-457200">
              <a:buFont typeface="+mj-lt"/>
              <a:buAutoNum type="arabicPeriod"/>
            </a:pPr>
            <a:r>
              <a:rPr lang="en-US" dirty="0"/>
              <a:t>Support students to exercise their opinion, curiosity and collaborative problem-solving while learning new literacy skills and content.</a:t>
            </a:r>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a:latin typeface="Arial" panose="020B0604020202020204" pitchFamily="34" charset="0"/>
                <a:cs typeface="Arial" panose="020B0604020202020204" pitchFamily="34" charset="0"/>
              </a:rPr>
              <a:t>Which of these are part of your current practice? </a:t>
            </a:r>
          </a:p>
          <a:p>
            <a:pPr algn="ctr">
              <a:spcAft>
                <a:spcPts val="1800"/>
              </a:spcAft>
            </a:pPr>
            <a:r>
              <a:rPr lang="en-US" sz="2400">
                <a:latin typeface="Arial" panose="020B0604020202020204" pitchFamily="34" charset="0"/>
                <a:cs typeface="Arial" panose="020B0604020202020204" pitchFamily="34" charset="0"/>
              </a:rPr>
              <a:t>Which practices might be growth areas for you?</a:t>
            </a:r>
          </a:p>
        </p:txBody>
      </p:sp>
    </p:spTree>
    <p:extLst>
      <p:ext uri="{BB962C8B-B14F-4D97-AF65-F5344CB8AC3E}">
        <p14:creationId xmlns:p14="http://schemas.microsoft.com/office/powerpoint/2010/main" val="18585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81CA85-11D4-9180-C186-E50F359890E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0173" b="17503"/>
          <a:stretch/>
        </p:blipFill>
        <p:spPr>
          <a:xfrm>
            <a:off x="5224465" y="0"/>
            <a:ext cx="7528538" cy="6858000"/>
          </a:xfrm>
          <a:prstGeom prst="rect">
            <a:avLst/>
          </a:prstGeom>
        </p:spPr>
      </p:pic>
      <p:pic>
        <p:nvPicPr>
          <p:cNvPr id="9" name="Graphic 8">
            <a:extLst>
              <a:ext uri="{FF2B5EF4-FFF2-40B4-BE49-F238E27FC236}">
                <a16:creationId xmlns:a16="http://schemas.microsoft.com/office/drawing/2014/main" id="{4A1171DD-4D5B-0CFE-B8D1-3A22CA413FCB}"/>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6096" y="457200"/>
            <a:ext cx="6400800" cy="6400800"/>
          </a:xfrm>
          <a:prstGeom prst="rect">
            <a:avLst/>
          </a:prstGeom>
          <a:effectLst/>
        </p:spPr>
      </p:pic>
      <p:pic>
        <p:nvPicPr>
          <p:cNvPr id="10" name="Graphic 9">
            <a:extLst>
              <a:ext uri="{FF2B5EF4-FFF2-40B4-BE49-F238E27FC236}">
                <a16:creationId xmlns:a16="http://schemas.microsoft.com/office/drawing/2014/main" id="{A8150E78-6AEA-5593-C7F3-72E38EC64D33}"/>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6097" y="1"/>
            <a:ext cx="6400800" cy="6400800"/>
          </a:xfrm>
          <a:prstGeom prst="rect">
            <a:avLst/>
          </a:prstGeom>
          <a:effectLst/>
        </p:spPr>
      </p:pic>
      <p:sp>
        <p:nvSpPr>
          <p:cNvPr id="13" name="Title 6">
            <a:extLst>
              <a:ext uri="{FF2B5EF4-FFF2-40B4-BE49-F238E27FC236}">
                <a16:creationId xmlns:a16="http://schemas.microsoft.com/office/drawing/2014/main" id="{AEE62730-D9E1-5A75-B203-8B992B598EAC}"/>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Three Practice Examples</a:t>
            </a:r>
          </a:p>
        </p:txBody>
      </p:sp>
    </p:spTree>
    <p:extLst>
      <p:ext uri="{BB962C8B-B14F-4D97-AF65-F5344CB8AC3E}">
        <p14:creationId xmlns:p14="http://schemas.microsoft.com/office/powerpoint/2010/main" val="176166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3323987"/>
          </a:xfrm>
        </p:spPr>
        <p:txBody>
          <a:bodyPr/>
          <a:lstStyle/>
          <a:p>
            <a:r>
              <a:rPr lang="en-US" dirty="0"/>
              <a:t>1. Reflect on how your identity, preferences and lived experiences shape your literacy instruction and classroom climate. </a:t>
            </a:r>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129349" y="845367"/>
            <a:ext cx="6739467" cy="1989775"/>
          </a:xfrm>
        </p:spPr>
        <p:txBody>
          <a:bodyPr vert="horz" wrap="square" lIns="91440" tIns="45720" rIns="91440" bIns="45720" rtlCol="0" anchor="t">
            <a:spAutoFit/>
          </a:bodyPr>
          <a:lstStyle/>
          <a:p>
            <a:pPr>
              <a:lnSpc>
                <a:spcPct val="113999"/>
              </a:lnSpc>
            </a:pPr>
            <a:r>
              <a:rPr lang="en-US" dirty="0">
                <a:solidFill>
                  <a:srgbClr val="000000"/>
                </a:solidFill>
                <a:latin typeface="Arial"/>
                <a:cs typeface="Arial"/>
              </a:rPr>
              <a:t>A first grade teacher begins the year by sharing his own identity with students and creating an inventory to get to know the identities and preferences of the students in his classroom, which guides his instruction throughout the year. </a:t>
            </a:r>
            <a:endParaRPr lang="en-US" dirty="0">
              <a:solidFill>
                <a:srgbClr val="000000"/>
              </a:solidFill>
            </a:endParaRPr>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503757"/>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130801" y="4168056"/>
            <a:ext cx="6438347" cy="1603837"/>
          </a:xfrm>
        </p:spPr>
        <p:txBody>
          <a:bodyPr/>
          <a:lstStyle/>
          <a:p>
            <a:pPr marL="0" indent="0">
              <a:buNone/>
            </a:pPr>
            <a:r>
              <a:rPr lang="en-US" dirty="0"/>
              <a:t>Educators see their classroom environment and instruction as culturally neutral and say that they don’t see race or ethnicity when engaging with students and families. </a:t>
            </a:r>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30801" y="315013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1199-1189-75C8-5105-EADB2D245CBA}"/>
              </a:ext>
            </a:extLst>
          </p:cNvPr>
          <p:cNvSpPr>
            <a:spLocks noGrp="1"/>
          </p:cNvSpPr>
          <p:nvPr>
            <p:ph type="title"/>
          </p:nvPr>
        </p:nvSpPr>
        <p:spPr>
          <a:xfrm>
            <a:off x="329183" y="350161"/>
            <a:ext cx="4069080" cy="4247317"/>
          </a:xfrm>
        </p:spPr>
        <p:txBody>
          <a:bodyPr/>
          <a:lstStyle/>
          <a:p>
            <a:r>
              <a:rPr lang="en-US" dirty="0">
                <a:latin typeface="Arial"/>
                <a:cs typeface="Arial"/>
              </a:rPr>
              <a:t>1. Reflect on how your identity, preferences and lived experiences shape your literacy instruction and classroom climate. (2) </a:t>
            </a:r>
            <a:br>
              <a:rPr lang="en-US" dirty="0"/>
            </a:br>
            <a:endParaRPr lang="en-US" dirty="0"/>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2761653"/>
          </a:xfrm>
        </p:spPr>
        <p:txBody>
          <a:bodyPr/>
          <a:lstStyle/>
          <a:p>
            <a:r>
              <a:rPr lang="en-US"/>
              <a:t>Knowing your own identity well and sharing this identity with students encourages them to do the same. Furthermore, all classroom norms and demonstrations of learning are cultural. Incorporating students’ ways of knowing and preferences into instruction fosters student belonging and creates a safe environment for taking academic risks. </a:t>
            </a:r>
          </a:p>
        </p:txBody>
      </p:sp>
    </p:spTree>
    <p:extLst>
      <p:ext uri="{BB962C8B-B14F-4D97-AF65-F5344CB8AC3E}">
        <p14:creationId xmlns:p14="http://schemas.microsoft.com/office/powerpoint/2010/main" val="18572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3785652"/>
          </a:xfrm>
        </p:spPr>
        <p:txBody>
          <a:bodyPr/>
          <a:lstStyle/>
          <a:p>
            <a:r>
              <a:rPr lang="en-US" dirty="0"/>
              <a:t>2. Explore multicultural perspectives and disrupt negative stereotypes of communities, using diverse texts and multimedia. </a:t>
            </a:r>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074920" y="932452"/>
            <a:ext cx="6739467" cy="1989775"/>
          </a:xfrm>
        </p:spPr>
        <p:txBody>
          <a:bodyPr vert="horz" wrap="square" lIns="91440" tIns="45720" rIns="91440" bIns="45720" rtlCol="0" anchor="t">
            <a:spAutoFit/>
          </a:bodyPr>
          <a:lstStyle/>
          <a:p>
            <a:r>
              <a:rPr lang="en-US" b="0" dirty="0">
                <a:solidFill>
                  <a:srgbClr val="000000"/>
                </a:solidFill>
                <a:effectLst/>
                <a:latin typeface="Arial"/>
                <a:cs typeface="Arial"/>
              </a:rPr>
              <a:t>A </a:t>
            </a:r>
            <a:r>
              <a:rPr lang="en-US" dirty="0">
                <a:solidFill>
                  <a:srgbClr val="000000"/>
                </a:solidFill>
                <a:latin typeface="Arial"/>
                <a:cs typeface="Arial"/>
              </a:rPr>
              <a:t>fourth grade</a:t>
            </a:r>
            <a:r>
              <a:rPr lang="en-US" b="0" dirty="0">
                <a:solidFill>
                  <a:srgbClr val="000000"/>
                </a:solidFill>
                <a:effectLst/>
                <a:latin typeface="Arial"/>
                <a:cs typeface="Arial"/>
              </a:rPr>
              <a:t> teacher selects texts by racially diverse authors about a relevant topic, such as immigration, and </a:t>
            </a:r>
            <a:r>
              <a:rPr lang="en-US" dirty="0">
                <a:solidFill>
                  <a:srgbClr val="000000"/>
                </a:solidFill>
                <a:latin typeface="Arial"/>
                <a:cs typeface="Arial"/>
              </a:rPr>
              <a:t>prompts students to use evidence from the texts to argue against stereotypes about immigrants.</a:t>
            </a:r>
            <a:r>
              <a:rPr lang="en-US" b="0" dirty="0">
                <a:solidFill>
                  <a:srgbClr val="000000"/>
                </a:solidFill>
                <a:effectLst/>
                <a:latin typeface="Arial"/>
                <a:cs typeface="Arial"/>
              </a:rPr>
              <a:t> </a:t>
            </a:r>
            <a:endParaRPr lang="en-US" dirty="0">
              <a:latin typeface="Arial"/>
              <a:cs typeface="Arial"/>
            </a:endParaRPr>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332307"/>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074920" y="3914598"/>
            <a:ext cx="6321214" cy="1989775"/>
          </a:xfrm>
        </p:spPr>
        <p:txBody>
          <a:bodyPr vert="horz" wrap="square" lIns="91440" tIns="45720" rIns="91440" bIns="45720" rtlCol="0" anchor="t">
            <a:spAutoFit/>
          </a:bodyPr>
          <a:lstStyle/>
          <a:p>
            <a:r>
              <a:rPr lang="en-US" dirty="0">
                <a:latin typeface="Arial"/>
                <a:cs typeface="Arial"/>
              </a:rPr>
              <a:t>Educators choose texts, multimedia, or topics that they </a:t>
            </a:r>
            <a:r>
              <a:rPr lang="en-US" i="1" dirty="0">
                <a:latin typeface="Arial"/>
                <a:cs typeface="Arial"/>
              </a:rPr>
              <a:t>think</a:t>
            </a:r>
            <a:r>
              <a:rPr lang="en-US" dirty="0">
                <a:latin typeface="Arial"/>
                <a:cs typeface="Arial"/>
              </a:rPr>
              <a:t> are culturally responsive and relevant for students, without asking students’ opinions about whether they connect with the materials.</a:t>
            </a:r>
            <a:endParaRPr lang="en-US" dirty="0"/>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00722" y="3149130"/>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1199-1189-75C8-5105-EADB2D245CBA}"/>
              </a:ext>
            </a:extLst>
          </p:cNvPr>
          <p:cNvSpPr>
            <a:spLocks noGrp="1"/>
          </p:cNvSpPr>
          <p:nvPr>
            <p:ph type="title"/>
          </p:nvPr>
        </p:nvSpPr>
        <p:spPr>
          <a:xfrm>
            <a:off x="329183" y="350161"/>
            <a:ext cx="4069080" cy="4247317"/>
          </a:xfrm>
        </p:spPr>
        <p:txBody>
          <a:bodyPr/>
          <a:lstStyle/>
          <a:p>
            <a:r>
              <a:rPr lang="en-US" dirty="0">
                <a:latin typeface="Arial"/>
                <a:cs typeface="Arial"/>
              </a:rPr>
              <a:t>2. Explore multicultural perspectives and disrupt negative stereotypes of communities, using diverse texts and multimedia. (2)</a:t>
            </a:r>
            <a:br>
              <a:rPr lang="en-US" dirty="0"/>
            </a:br>
            <a:endParaRPr lang="en-US" dirty="0"/>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3147593"/>
          </a:xfrm>
        </p:spPr>
        <p:txBody>
          <a:bodyPr/>
          <a:lstStyle/>
          <a:p>
            <a:pPr marL="0" indent="0">
              <a:buNone/>
            </a:pPr>
            <a:r>
              <a:rPr lang="en-US" dirty="0"/>
              <a:t>While culture does include celebrations and food, culture is also hopes, dreams, values and ways of looking at the world. Curating and analyzing texts and multimedia across cross-cultural perspectives helps students discuss ideas across these perspectives and potentially negative stereotypes that students hear about one another or about themselves. </a:t>
            </a:r>
          </a:p>
        </p:txBody>
      </p:sp>
    </p:spTree>
    <p:extLst>
      <p:ext uri="{BB962C8B-B14F-4D97-AF65-F5344CB8AC3E}">
        <p14:creationId xmlns:p14="http://schemas.microsoft.com/office/powerpoint/2010/main" val="8951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29183" y="350161"/>
            <a:ext cx="4069080" cy="3785652"/>
          </a:xfrm>
        </p:spPr>
        <p:txBody>
          <a:bodyPr/>
          <a:lstStyle/>
          <a:p>
            <a:r>
              <a:rPr lang="en-US" dirty="0"/>
              <a:t>3. Support students to exercise their opinion, curiosity and collaborative problem-solving while learning new literacy skills and content.</a:t>
            </a:r>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5123351" y="111089"/>
            <a:ext cx="6739466" cy="478144"/>
          </a:xfrm>
        </p:spPr>
        <p:txBody>
          <a:bodyPr/>
          <a:lstStyle/>
          <a:p>
            <a:r>
              <a:rPr lang="en-US"/>
              <a:t>Example</a:t>
            </a:r>
          </a:p>
        </p:txBody>
      </p:sp>
      <p:sp>
        <p:nvSpPr>
          <p:cNvPr id="3" name="Content Placeholder 2">
            <a:extLst>
              <a:ext uri="{FF2B5EF4-FFF2-40B4-BE49-F238E27FC236}">
                <a16:creationId xmlns:a16="http://schemas.microsoft.com/office/drawing/2014/main" id="{F950F94E-D1B7-A3DF-DC41-D5385476282D}"/>
              </a:ext>
            </a:extLst>
          </p:cNvPr>
          <p:cNvSpPr>
            <a:spLocks noGrp="1"/>
          </p:cNvSpPr>
          <p:nvPr>
            <p:ph sz="half" idx="2"/>
          </p:nvPr>
        </p:nvSpPr>
        <p:spPr>
          <a:xfrm>
            <a:off x="5123351" y="592289"/>
            <a:ext cx="6787897" cy="2383858"/>
          </a:xfrm>
        </p:spPr>
        <p:txBody>
          <a:bodyPr vert="horz" wrap="square" lIns="91440" tIns="45720" rIns="91440" bIns="45720" rtlCol="0" anchor="t">
            <a:spAutoFit/>
          </a:bodyPr>
          <a:lstStyle/>
          <a:p>
            <a:r>
              <a:rPr lang="en-US" b="0" dirty="0">
                <a:solidFill>
                  <a:srgbClr val="000000"/>
                </a:solidFill>
                <a:effectLst/>
                <a:latin typeface="Arial"/>
                <a:cs typeface="Arial"/>
              </a:rPr>
              <a:t>Fifth grade students practice literacy skills </a:t>
            </a:r>
            <a:r>
              <a:rPr lang="en-US" dirty="0">
                <a:solidFill>
                  <a:srgbClr val="000000"/>
                </a:solidFill>
                <a:latin typeface="Arial"/>
                <a:cs typeface="Arial"/>
              </a:rPr>
              <a:t>in</a:t>
            </a:r>
            <a:r>
              <a:rPr lang="en-US" b="0" dirty="0">
                <a:solidFill>
                  <a:srgbClr val="000000"/>
                </a:solidFill>
                <a:effectLst/>
                <a:latin typeface="Arial"/>
                <a:cs typeface="Arial"/>
              </a:rPr>
              <a:t> a collaborative research project about the impact of media on self-image. Students read nonfiction articles by diverse authors, write an explanatory paper that uses text evidence, and present their findings to staff of the local newspaper. </a:t>
            </a:r>
            <a:endParaRPr lang="en-US" dirty="0">
              <a:latin typeface="Arial"/>
              <a:cs typeface="Arial"/>
            </a:endParaRPr>
          </a:p>
        </p:txBody>
      </p:sp>
      <p:sp>
        <p:nvSpPr>
          <p:cNvPr id="16" name="Text Placeholder 15">
            <a:extLst>
              <a:ext uri="{FF2B5EF4-FFF2-40B4-BE49-F238E27FC236}">
                <a16:creationId xmlns:a16="http://schemas.microsoft.com/office/drawing/2014/main" id="{EF95F397-0F33-9739-AD21-3BB26991FAC5}"/>
              </a:ext>
            </a:extLst>
          </p:cNvPr>
          <p:cNvSpPr>
            <a:spLocks noGrp="1"/>
          </p:cNvSpPr>
          <p:nvPr>
            <p:ph type="body" idx="10"/>
          </p:nvPr>
        </p:nvSpPr>
        <p:spPr>
          <a:xfrm>
            <a:off x="5074920" y="3369350"/>
            <a:ext cx="4409710" cy="478144"/>
          </a:xfrm>
        </p:spPr>
        <p:txBody>
          <a:bodyPr/>
          <a:lstStyle/>
          <a:p>
            <a:r>
              <a:rPr lang="en-US" dirty="0"/>
              <a:t>Potential pitfall</a:t>
            </a:r>
          </a:p>
        </p:txBody>
      </p:sp>
      <p:sp>
        <p:nvSpPr>
          <p:cNvPr id="17" name="Content Placeholder 16">
            <a:extLst>
              <a:ext uri="{FF2B5EF4-FFF2-40B4-BE49-F238E27FC236}">
                <a16:creationId xmlns:a16="http://schemas.microsoft.com/office/drawing/2014/main" id="{C23498D4-71CE-942F-FA1F-3FDE7D7A9E45}"/>
              </a:ext>
            </a:extLst>
          </p:cNvPr>
          <p:cNvSpPr>
            <a:spLocks noGrp="1"/>
          </p:cNvSpPr>
          <p:nvPr>
            <p:ph sz="half" idx="11"/>
          </p:nvPr>
        </p:nvSpPr>
        <p:spPr>
          <a:xfrm>
            <a:off x="5125822" y="3948462"/>
            <a:ext cx="6216902" cy="2375715"/>
          </a:xfrm>
        </p:spPr>
        <p:txBody>
          <a:bodyPr vert="horz" wrap="square" lIns="91440" tIns="45720" rIns="91440" bIns="45720" rtlCol="0" anchor="t">
            <a:spAutoFit/>
          </a:bodyPr>
          <a:lstStyle/>
          <a:p>
            <a:r>
              <a:rPr lang="en-US" dirty="0">
                <a:latin typeface="Arial"/>
                <a:cs typeface="Arial"/>
              </a:rPr>
              <a:t>Educators plan for students to engage in a rigorous project without providing academic supports, including help with the vocabulary, collaboration skills or models of high-quality work required for students to meaningfully participate. </a:t>
            </a:r>
            <a:endParaRPr lang="en-US" dirty="0"/>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a:off x="5074920" y="3231626"/>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29183" y="350161"/>
            <a:ext cx="4069080" cy="3785652"/>
          </a:xfrm>
        </p:spPr>
        <p:txBody>
          <a:bodyPr/>
          <a:lstStyle/>
          <a:p>
            <a:r>
              <a:rPr lang="en-US" dirty="0">
                <a:latin typeface="Arial"/>
                <a:cs typeface="Arial"/>
              </a:rPr>
              <a:t>3. Support students to exercise their opinion, curiosity and collaborative problem-solving while learning new literacy skills and content. (2)</a:t>
            </a:r>
          </a:p>
        </p:txBody>
      </p:sp>
      <p:sp>
        <p:nvSpPr>
          <p:cNvPr id="4" name="Text Placeholder 3">
            <a:extLst>
              <a:ext uri="{FF2B5EF4-FFF2-40B4-BE49-F238E27FC236}">
                <a16:creationId xmlns:a16="http://schemas.microsoft.com/office/drawing/2014/main" id="{7DF2EB89-C832-7BC7-7267-C050318308B3}"/>
              </a:ext>
            </a:extLst>
          </p:cNvPr>
          <p:cNvSpPr>
            <a:spLocks noGrp="1"/>
          </p:cNvSpPr>
          <p:nvPr>
            <p:ph type="body" idx="1"/>
          </p:nvPr>
        </p:nvSpPr>
        <p:spPr/>
        <p:txBody>
          <a:bodyPr/>
          <a:lstStyle/>
          <a:p>
            <a:r>
              <a:rPr lang="en-US" dirty="0"/>
              <a:t>Why this matters</a:t>
            </a:r>
          </a:p>
        </p:txBody>
      </p:sp>
      <p:sp>
        <p:nvSpPr>
          <p:cNvPr id="10" name="Content Placeholder 2">
            <a:extLst>
              <a:ext uri="{FF2B5EF4-FFF2-40B4-BE49-F238E27FC236}">
                <a16:creationId xmlns:a16="http://schemas.microsoft.com/office/drawing/2014/main" id="{C5890988-2C6C-6964-4F72-4F8422B90EB3}"/>
              </a:ext>
            </a:extLst>
          </p:cNvPr>
          <p:cNvSpPr txBox="1">
            <a:spLocks/>
          </p:cNvSpPr>
          <p:nvPr/>
        </p:nvSpPr>
        <p:spPr>
          <a:xfrm>
            <a:off x="5095797" y="984881"/>
            <a:ext cx="6787897" cy="2375715"/>
          </a:xfrm>
          <a:prstGeom prst="rect">
            <a:avLst/>
          </a:prstGeom>
        </p:spPr>
        <p:txBody>
          <a:bodyPr vert="horz" wrap="square" lIns="91440" tIns="45720" rIns="91440" bIns="45720" rtlCol="0" anchor="t">
            <a:sp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2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Arial"/>
                <a:cs typeface="Arial"/>
              </a:rPr>
              <a:t>Students often use social skills when applying literacy skills to the real world. For example, speaking, presenting and collaborating with peers require practice, feedback and coaching. A growth mindset supports students to build their literacy skills in these real world contexts. </a:t>
            </a:r>
            <a:endParaRPr lang="en-US" dirty="0">
              <a:solidFill>
                <a:srgbClr val="000000"/>
              </a:solidFill>
            </a:endParaRPr>
          </a:p>
        </p:txBody>
      </p:sp>
    </p:spTree>
    <p:extLst>
      <p:ext uri="{BB962C8B-B14F-4D97-AF65-F5344CB8AC3E}">
        <p14:creationId xmlns:p14="http://schemas.microsoft.com/office/powerpoint/2010/main" val="3772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CADE7-0364-9B29-6AC9-9E85DCDD19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5359" b="4077"/>
          <a:stretch/>
        </p:blipFill>
        <p:spPr>
          <a:xfrm>
            <a:off x="5113620" y="0"/>
            <a:ext cx="7078381" cy="6858000"/>
          </a:xfrm>
          <a:prstGeom prst="rect">
            <a:avLst/>
          </a:prstGeom>
        </p:spPr>
      </p:pic>
      <p:pic>
        <p:nvPicPr>
          <p:cNvPr id="7" name="Graphic 6">
            <a:extLst>
              <a:ext uri="{FF2B5EF4-FFF2-40B4-BE49-F238E27FC236}">
                <a16:creationId xmlns:a16="http://schemas.microsoft.com/office/drawing/2014/main" id="{027A45D4-D0B7-2937-E9B6-9D9B6AD88581}"/>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63BD57D9-4EBB-5154-62B3-754692368D61}"/>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0" name="Title 6">
            <a:extLst>
              <a:ext uri="{FF2B5EF4-FFF2-40B4-BE49-F238E27FC236}">
                <a16:creationId xmlns:a16="http://schemas.microsoft.com/office/drawing/2014/main" id="{AF4B663A-6461-1F8A-231B-68E198FC57DE}"/>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Reflecting on Our Practice</a:t>
            </a:r>
          </a:p>
        </p:txBody>
      </p:sp>
    </p:spTree>
    <p:extLst>
      <p:ext uri="{BB962C8B-B14F-4D97-AF65-F5344CB8AC3E}">
        <p14:creationId xmlns:p14="http://schemas.microsoft.com/office/powerpoint/2010/main" val="14174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latin typeface="Arial"/>
                <a:cs typeface="Arial"/>
              </a:rPr>
              <a:t>Pair-share </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477078" y="1955060"/>
            <a:ext cx="5906789" cy="4149085"/>
          </a:xfrm>
        </p:spPr>
        <p:txBody>
          <a:bodyPr/>
          <a:lstStyle/>
          <a:p>
            <a:pPr marL="342900" indent="-342900">
              <a:buFont typeface="Arial" panose="020B0604020202020204" pitchFamily="34" charset="0"/>
              <a:buChar char="•"/>
            </a:pPr>
            <a:r>
              <a:rPr lang="en-US" dirty="0"/>
              <a:t>What type of self-reflection must happen before a teacher is ready to implement culturally responsive and social-emotional practices into their literacy instruction?</a:t>
            </a:r>
          </a:p>
          <a:p>
            <a:pPr marL="342900" indent="-342900">
              <a:buFont typeface="Arial" panose="020B0604020202020204" pitchFamily="34" charset="0"/>
              <a:buChar char="•"/>
            </a:pPr>
            <a:r>
              <a:rPr lang="en-US" dirty="0"/>
              <a:t>What additional ideas have you gained about culturally responsive and social-emotional practices in literacy instruction? </a:t>
            </a:r>
          </a:p>
          <a:p>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83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2BF7F-415A-73D9-AF30-26D5B2B99288}"/>
              </a:ext>
            </a:extLst>
          </p:cNvPr>
          <p:cNvSpPr>
            <a:spLocks noGrp="1"/>
          </p:cNvSpPr>
          <p:nvPr>
            <p:ph type="title"/>
          </p:nvPr>
        </p:nvSpPr>
        <p:spPr>
          <a:xfrm>
            <a:off x="329184" y="243708"/>
            <a:ext cx="11584520" cy="553998"/>
          </a:xfrm>
        </p:spPr>
        <p:txBody>
          <a:bodyPr/>
          <a:lstStyle/>
          <a:p>
            <a:r>
              <a:rPr lang="en-US" dirty="0"/>
              <a:t>Oregon’s Early Literacy Framework—Student Belonging</a:t>
            </a:r>
          </a:p>
        </p:txBody>
      </p:sp>
      <p:sp>
        <p:nvSpPr>
          <p:cNvPr id="6" name="Content Placeholder 5">
            <a:extLst>
              <a:ext uri="{FF2B5EF4-FFF2-40B4-BE49-F238E27FC236}">
                <a16:creationId xmlns:a16="http://schemas.microsoft.com/office/drawing/2014/main" id="{F7B450DF-5F14-D553-7C17-D09620890E6D}"/>
              </a:ext>
            </a:extLst>
          </p:cNvPr>
          <p:cNvSpPr>
            <a:spLocks noGrp="1"/>
          </p:cNvSpPr>
          <p:nvPr>
            <p:ph sz="half" idx="12"/>
          </p:nvPr>
        </p:nvSpPr>
        <p:spPr>
          <a:xfrm>
            <a:off x="417443" y="1297190"/>
            <a:ext cx="11390244" cy="755143"/>
          </a:xfrm>
        </p:spPr>
        <p:txBody>
          <a:bodyPr vert="horz" wrap="square" lIns="182880" tIns="182880" rIns="182880" bIns="182880" rtlCol="0" anchor="t">
            <a:spAutoFit/>
          </a:bodyPr>
          <a:lstStyle/>
          <a:p>
            <a:pPr marL="293370" indent="-293370"/>
            <a:r>
              <a:rPr lang="en-US">
                <a:latin typeface="Arial"/>
                <a:cs typeface="Arial"/>
              </a:rPr>
              <a:t>Oregon's vision</a:t>
            </a:r>
          </a:p>
        </p:txBody>
      </p:sp>
      <p:sp>
        <p:nvSpPr>
          <p:cNvPr id="5" name="Content Placeholder 4">
            <a:extLst>
              <a:ext uri="{FF2B5EF4-FFF2-40B4-BE49-F238E27FC236}">
                <a16:creationId xmlns:a16="http://schemas.microsoft.com/office/drawing/2014/main" id="{D26F8559-6C5C-28CC-A45A-B902B6582C66}"/>
              </a:ext>
            </a:extLst>
          </p:cNvPr>
          <p:cNvSpPr>
            <a:spLocks noGrp="1"/>
          </p:cNvSpPr>
          <p:nvPr>
            <p:ph sz="half" idx="1"/>
          </p:nvPr>
        </p:nvSpPr>
        <p:spPr>
          <a:xfrm>
            <a:off x="654050" y="2092325"/>
            <a:ext cx="3352800" cy="3424592"/>
          </a:xfrm>
        </p:spPr>
        <p:txBody>
          <a:bodyPr vert="horz" lIns="182880" tIns="182880" rIns="182880" bIns="182880" rtlCol="0" anchor="t">
            <a:spAutoFit/>
          </a:bodyPr>
          <a:lstStyle/>
          <a:p>
            <a:r>
              <a:rPr lang="en-US" b="1" dirty="0">
                <a:latin typeface="Arial"/>
                <a:cs typeface="Arial"/>
              </a:rPr>
              <a:t>Children</a:t>
            </a:r>
            <a:r>
              <a:rPr lang="en-US" dirty="0">
                <a:latin typeface="Arial"/>
                <a:cs typeface="Arial"/>
              </a:rPr>
              <a:t> have access to consistent, culturally responsive and research-aligned literacy instruction that guarantees reading and writing proficiency in at least one language.</a:t>
            </a:r>
          </a:p>
        </p:txBody>
      </p:sp>
      <p:sp>
        <p:nvSpPr>
          <p:cNvPr id="2" name="Content Placeholder 1">
            <a:extLst>
              <a:ext uri="{FF2B5EF4-FFF2-40B4-BE49-F238E27FC236}">
                <a16:creationId xmlns:a16="http://schemas.microsoft.com/office/drawing/2014/main" id="{C41730B4-86AA-6394-31CC-876CB8BCCA46}"/>
              </a:ext>
            </a:extLst>
          </p:cNvPr>
          <p:cNvSpPr>
            <a:spLocks noGrp="1"/>
          </p:cNvSpPr>
          <p:nvPr>
            <p:ph sz="half" idx="2"/>
          </p:nvPr>
        </p:nvSpPr>
        <p:spPr>
          <a:xfrm>
            <a:off x="4419600" y="2092325"/>
            <a:ext cx="3352800" cy="3243837"/>
          </a:xfrm>
        </p:spPr>
        <p:txBody>
          <a:bodyPr vert="horz" lIns="182880" tIns="182880" rIns="182880" bIns="182880" rtlCol="0" anchor="t">
            <a:spAutoFit/>
          </a:bodyPr>
          <a:lstStyle/>
          <a:p>
            <a:pPr marL="15875" indent="0"/>
            <a:r>
              <a:rPr lang="en-US" b="1" dirty="0">
                <a:latin typeface="Arial"/>
                <a:cs typeface="Arial"/>
              </a:rPr>
              <a:t>Parents and caregivers </a:t>
            </a:r>
            <a:r>
              <a:rPr lang="en-US" dirty="0">
                <a:latin typeface="Arial"/>
                <a:cs typeface="Arial"/>
              </a:rPr>
              <a:t>are supported as full partners in their children’s literacy development.</a:t>
            </a:r>
          </a:p>
          <a:p>
            <a:endParaRPr lang="en-US" dirty="0"/>
          </a:p>
        </p:txBody>
      </p:sp>
      <p:sp>
        <p:nvSpPr>
          <p:cNvPr id="3" name="Content Placeholder 2">
            <a:extLst>
              <a:ext uri="{FF2B5EF4-FFF2-40B4-BE49-F238E27FC236}">
                <a16:creationId xmlns:a16="http://schemas.microsoft.com/office/drawing/2014/main" id="{EDF9DAAA-ECFF-A233-752A-1105B8C0BF7C}"/>
              </a:ext>
            </a:extLst>
          </p:cNvPr>
          <p:cNvSpPr>
            <a:spLocks noGrp="1"/>
          </p:cNvSpPr>
          <p:nvPr>
            <p:ph sz="half" idx="11"/>
          </p:nvPr>
        </p:nvSpPr>
        <p:spPr>
          <a:xfrm>
            <a:off x="8201025" y="2092324"/>
            <a:ext cx="3352800" cy="3038652"/>
          </a:xfrm>
        </p:spPr>
        <p:txBody>
          <a:bodyPr vert="horz" lIns="182880" tIns="182880" rIns="182880" bIns="182880" rtlCol="0" anchor="t">
            <a:spAutoFit/>
          </a:bodyPr>
          <a:lstStyle/>
          <a:p>
            <a:pPr marL="15875" indent="0"/>
            <a:r>
              <a:rPr lang="en-US" b="1" dirty="0">
                <a:latin typeface="Arial"/>
                <a:cs typeface="Arial"/>
              </a:rPr>
              <a:t>Teachers</a:t>
            </a:r>
            <a:r>
              <a:rPr lang="en-US" dirty="0">
                <a:latin typeface="Arial"/>
                <a:cs typeface="Arial"/>
              </a:rPr>
              <a:t> are prepared and supported to identify individual student strengths and needs, and to teach reading and writing in research-aligned ways. </a:t>
            </a:r>
            <a:endParaRPr lang="en-US" dirty="0"/>
          </a:p>
        </p:txBody>
      </p:sp>
    </p:spTree>
    <p:extLst>
      <p:ext uri="{BB962C8B-B14F-4D97-AF65-F5344CB8AC3E}">
        <p14:creationId xmlns:p14="http://schemas.microsoft.com/office/powerpoint/2010/main" val="1133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a:latin typeface="Arial"/>
                <a:cs typeface="Arial"/>
              </a:rPr>
              <a:t>Integrating student belonging into literacy instruction </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11390244" cy="2130199"/>
          </a:xfrm>
        </p:spPr>
        <p:txBody>
          <a:bodyPr anchor="t" anchorCtr="0">
            <a:noAutofit/>
          </a:bodyPr>
          <a:lstStyle/>
          <a:p>
            <a:pPr algn="ctr"/>
            <a:r>
              <a:rPr lang="en-US"/>
              <a:t>Return to the classroom community you thought about </a:t>
            </a:r>
            <a:br>
              <a:rPr lang="en-US"/>
            </a:br>
            <a:r>
              <a:rPr lang="en-US"/>
              <a:t>in the beginning of this session. </a:t>
            </a:r>
          </a:p>
        </p:txBody>
      </p:sp>
      <p:sp>
        <p:nvSpPr>
          <p:cNvPr id="10" name="Oval Callout 9">
            <a:extLst>
              <a:ext uri="{FF2B5EF4-FFF2-40B4-BE49-F238E27FC236}">
                <a16:creationId xmlns:a16="http://schemas.microsoft.com/office/drawing/2014/main" id="{3F23DA53-06B8-D460-6258-D2F798CFD3E0}"/>
              </a:ext>
            </a:extLst>
          </p:cNvPr>
          <p:cNvSpPr/>
          <p:nvPr/>
        </p:nvSpPr>
        <p:spPr>
          <a:xfrm>
            <a:off x="957513" y="2406977"/>
            <a:ext cx="3548549" cy="3389874"/>
          </a:xfrm>
          <a:prstGeom prst="wedgeEllipseCallout">
            <a:avLst>
              <a:gd name="adj1" fmla="val 26661"/>
              <a:gd name="adj2" fmla="val 68263"/>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a:latin typeface="Arial"/>
                <a:cs typeface="Arial"/>
              </a:rPr>
              <a:t>How can you learn more about the cultures and languages of your students and their families?</a:t>
            </a:r>
          </a:p>
        </p:txBody>
      </p:sp>
      <p:sp>
        <p:nvSpPr>
          <p:cNvPr id="11" name="Oval Callout 10">
            <a:extLst>
              <a:ext uri="{FF2B5EF4-FFF2-40B4-BE49-F238E27FC236}">
                <a16:creationId xmlns:a16="http://schemas.microsoft.com/office/drawing/2014/main" id="{FC67A18E-FB29-DE8C-C81A-9FC6A7F1F229}"/>
              </a:ext>
            </a:extLst>
          </p:cNvPr>
          <p:cNvSpPr/>
          <p:nvPr/>
        </p:nvSpPr>
        <p:spPr>
          <a:xfrm>
            <a:off x="4250031" y="2406977"/>
            <a:ext cx="3548549" cy="3389874"/>
          </a:xfrm>
          <a:prstGeom prst="wedgeEllipseCallout">
            <a:avLst>
              <a:gd name="adj1" fmla="val -993"/>
              <a:gd name="adj2" fmla="val 7023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a:latin typeface="Arial"/>
                <a:cs typeface="Arial"/>
              </a:rPr>
              <a:t>How are these cultures and languages reflected in your literacy instruction?</a:t>
            </a:r>
          </a:p>
        </p:txBody>
      </p:sp>
      <p:sp>
        <p:nvSpPr>
          <p:cNvPr id="12" name="Oval Callout 11">
            <a:extLst>
              <a:ext uri="{FF2B5EF4-FFF2-40B4-BE49-F238E27FC236}">
                <a16:creationId xmlns:a16="http://schemas.microsoft.com/office/drawing/2014/main" id="{FD6FCE26-785F-AAB9-1341-EFB1940DB533}"/>
              </a:ext>
            </a:extLst>
          </p:cNvPr>
          <p:cNvSpPr/>
          <p:nvPr/>
        </p:nvSpPr>
        <p:spPr>
          <a:xfrm>
            <a:off x="7542549" y="2406977"/>
            <a:ext cx="3548549" cy="3389874"/>
          </a:xfrm>
          <a:prstGeom prst="wedgeEllipseCallout">
            <a:avLst>
              <a:gd name="adj1" fmla="val -26133"/>
              <a:gd name="adj2" fmla="val 68921"/>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types of opportunities do students have to practice social and emotional skills while developing literacy?</a:t>
            </a:r>
          </a:p>
        </p:txBody>
      </p:sp>
    </p:spTree>
    <p:extLst>
      <p:ext uri="{BB962C8B-B14F-4D97-AF65-F5344CB8AC3E}">
        <p14:creationId xmlns:p14="http://schemas.microsoft.com/office/powerpoint/2010/main" val="23459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p:txBody>
          <a:bodyPr/>
          <a:lstStyle/>
          <a:p>
            <a:r>
              <a:rPr lang="en-US" dirty="0">
                <a:latin typeface="Arial"/>
                <a:cs typeface="Arial"/>
              </a:rPr>
              <a:t>Learn more</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373542" y="1119655"/>
            <a:ext cx="5486401" cy="478144"/>
          </a:xfrm>
        </p:spPr>
        <p:txBody>
          <a:bodyPr/>
          <a:lstStyle/>
          <a:p>
            <a:r>
              <a:rPr lang="en-US"/>
              <a:t>Oregon’s Early Literacy Framework</a:t>
            </a:r>
          </a:p>
        </p:txBody>
      </p:sp>
      <p:pic>
        <p:nvPicPr>
          <p:cNvPr id="4" name="Content Placeholder 3" descr="QR code">
            <a:extLst>
              <a:ext uri="{FF2B5EF4-FFF2-40B4-BE49-F238E27FC236}">
                <a16:creationId xmlns:a16="http://schemas.microsoft.com/office/drawing/2014/main" id="{D8EE548E-8F29-9D0F-9511-C13DF7B8E472}"/>
              </a:ext>
            </a:extLst>
          </p:cNvPr>
          <p:cNvPicPr>
            <a:picLocks noGrp="1" noChangeAspect="1"/>
          </p:cNvPicPr>
          <p:nvPr>
            <p:ph sz="half" idx="2"/>
          </p:nvPr>
        </p:nvPicPr>
        <p:blipFill>
          <a:blip r:embed="rId3"/>
          <a:stretch>
            <a:fillRect/>
          </a:stretch>
        </p:blipFill>
        <p:spPr>
          <a:xfrm>
            <a:off x="373542" y="2909965"/>
            <a:ext cx="2150550" cy="2150550"/>
          </a:xfrm>
          <a:ln>
            <a:solidFill>
              <a:schemeClr val="accent1"/>
            </a:solidFill>
          </a:ln>
        </p:spPr>
      </p:pic>
      <p:pic>
        <p:nvPicPr>
          <p:cNvPr id="14" name="Picture 13" descr="Screenshot of cover page of Oregon's Early Literacy Framework ">
            <a:extLst>
              <a:ext uri="{FF2B5EF4-FFF2-40B4-BE49-F238E27FC236}">
                <a16:creationId xmlns:a16="http://schemas.microsoft.com/office/drawing/2014/main" id="{9DD7E75E-AC4D-D598-31F7-F046B4F097D9}"/>
              </a:ext>
            </a:extLst>
          </p:cNvPr>
          <p:cNvPicPr>
            <a:picLocks noChangeAspect="1"/>
          </p:cNvPicPr>
          <p:nvPr/>
        </p:nvPicPr>
        <p:blipFill>
          <a:blip r:embed="rId4"/>
          <a:stretch>
            <a:fillRect/>
          </a:stretch>
        </p:blipFill>
        <p:spPr>
          <a:xfrm>
            <a:off x="2894401" y="2129979"/>
            <a:ext cx="2871216" cy="3709119"/>
          </a:xfrm>
          <a:prstGeom prst="rect">
            <a:avLst/>
          </a:prstGeom>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A2DD270C-1884-74F5-2DF0-8D94359CC444}"/>
              </a:ext>
            </a:extLst>
          </p:cNvPr>
          <p:cNvSpPr txBox="1">
            <a:spLocks/>
          </p:cNvSpPr>
          <p:nvPr/>
        </p:nvSpPr>
        <p:spPr>
          <a:xfrm>
            <a:off x="228976" y="6141607"/>
            <a:ext cx="6262469" cy="478145"/>
          </a:xfrm>
          <a:prstGeom prst="rect">
            <a:avLst/>
          </a:prstGeom>
        </p:spPr>
        <p:txBody>
          <a:bodyPr vert="horz" lIns="91440" tIns="45720" rIns="91440" bIns="45720" rtlCol="0" anchor="ctr">
            <a:no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E1E2D"/>
                </a:solidFill>
                <a:effectLst/>
                <a:uLnTx/>
                <a:uFillTx/>
                <a:latin typeface="Arial" panose="020B0604020202020204" pitchFamily="34" charset="0"/>
                <a:ea typeface="+mn-ea"/>
                <a:cs typeface="Arial" panose="020B0604020202020204" pitchFamily="34" charset="0"/>
                <a:hlinkClick r:id="rId5"/>
              </a:rPr>
              <a:t>https://oregoninstructionalframeworks.org/wp-content/uploads/2024/04/Literacy-Framework_2023.pdf</a:t>
            </a:r>
            <a:r>
              <a:rPr kumimoji="0" lang="en-US" sz="1800" b="0" i="0" u="none" strike="noStrike" kern="1200" cap="none" spc="0" normalizeH="0" baseline="0" noProof="0">
                <a:ln>
                  <a:noFill/>
                </a:ln>
                <a:solidFill>
                  <a:srgbClr val="1E1E2D"/>
                </a:solidFill>
                <a:effectLst/>
                <a:uLnTx/>
                <a:uFillTx/>
                <a:latin typeface="Arial" panose="020B0604020202020204" pitchFamily="34" charset="0"/>
                <a:ea typeface="+mn-ea"/>
                <a:cs typeface="Arial" panose="020B0604020202020204" pitchFamily="34" charset="0"/>
              </a:rPr>
              <a:t> </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rot="5400000">
            <a:off x="2978898" y="403361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95F397-0F33-9739-AD21-3BB26991FAC5}"/>
              </a:ext>
            </a:extLst>
          </p:cNvPr>
          <p:cNvSpPr>
            <a:spLocks noGrp="1"/>
          </p:cNvSpPr>
          <p:nvPr>
            <p:ph type="body" sz="quarter" idx="3"/>
          </p:nvPr>
        </p:nvSpPr>
        <p:spPr>
          <a:xfrm>
            <a:off x="6326187" y="1119655"/>
            <a:ext cx="5486399" cy="899157"/>
          </a:xfrm>
        </p:spPr>
        <p:txBody>
          <a:bodyPr/>
          <a:lstStyle/>
          <a:p>
            <a:r>
              <a:rPr lang="en-US" dirty="0"/>
              <a:t>Oregon’s Early Literacy Framework website</a:t>
            </a:r>
          </a:p>
        </p:txBody>
      </p:sp>
      <p:pic>
        <p:nvPicPr>
          <p:cNvPr id="18" name="Content Placeholder 17" descr="QR code">
            <a:extLst>
              <a:ext uri="{FF2B5EF4-FFF2-40B4-BE49-F238E27FC236}">
                <a16:creationId xmlns:a16="http://schemas.microsoft.com/office/drawing/2014/main" id="{D2967416-9C96-6D41-3F83-FE4E0757FCB4}"/>
              </a:ext>
            </a:extLst>
          </p:cNvPr>
          <p:cNvPicPr>
            <a:picLocks noGrp="1" noChangeAspect="1"/>
          </p:cNvPicPr>
          <p:nvPr>
            <p:ph sz="quarter" idx="4"/>
          </p:nvPr>
        </p:nvPicPr>
        <p:blipFill>
          <a:blip r:embed="rId6"/>
          <a:stretch>
            <a:fillRect/>
          </a:stretch>
        </p:blipFill>
        <p:spPr>
          <a:xfrm>
            <a:off x="8076739" y="2909965"/>
            <a:ext cx="2150550" cy="2150550"/>
          </a:xfrm>
          <a:ln>
            <a:solidFill>
              <a:schemeClr val="accent1"/>
            </a:solidFill>
          </a:ln>
        </p:spPr>
      </p:pic>
      <p:sp>
        <p:nvSpPr>
          <p:cNvPr id="10" name="Content Placeholder 2">
            <a:extLst>
              <a:ext uri="{FF2B5EF4-FFF2-40B4-BE49-F238E27FC236}">
                <a16:creationId xmlns:a16="http://schemas.microsoft.com/office/drawing/2014/main" id="{3014E076-69B0-B5AD-D349-2A691B5F7069}"/>
              </a:ext>
            </a:extLst>
          </p:cNvPr>
          <p:cNvSpPr txBox="1">
            <a:spLocks/>
          </p:cNvSpPr>
          <p:nvPr/>
        </p:nvSpPr>
        <p:spPr>
          <a:xfrm>
            <a:off x="6491444" y="5629825"/>
            <a:ext cx="5321141" cy="1332796"/>
          </a:xfrm>
          <a:prstGeom prst="rect">
            <a:avLst/>
          </a:prstGeom>
        </p:spPr>
        <p:txBody>
          <a:bodyPr vert="horz" lIns="91440" tIns="45720" rIns="91440" bIns="45720" rtlCol="0" anchor="ctr">
            <a:norm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E1E2D"/>
                </a:solidFill>
                <a:effectLst/>
                <a:uLnTx/>
                <a:uFillTx/>
                <a:latin typeface="Arial" panose="020B0604020202020204" pitchFamily="34" charset="0"/>
                <a:ea typeface="+mn-ea"/>
                <a:cs typeface="Arial" panose="020B0604020202020204" pitchFamily="34" charset="0"/>
                <a:hlinkClick r:id="rId7"/>
              </a:rPr>
              <a:t>https://oregoninstructionalframeworks.org/</a:t>
            </a:r>
            <a:r>
              <a:rPr kumimoji="0" lang="en-US" sz="2000" b="0" i="0" u="none" strike="noStrike" kern="1200" cap="none" spc="0" normalizeH="0" baseline="0" noProof="0">
                <a:ln>
                  <a:noFill/>
                </a:ln>
                <a:solidFill>
                  <a:srgbClr val="1E1E2D"/>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96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dirty="0"/>
              <a:t>Next steps</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9567291" cy="2073049"/>
          </a:xfrm>
        </p:spPr>
        <p:txBody>
          <a:bodyPr anchor="ctr">
            <a:normAutofit/>
          </a:bodyPr>
          <a:lstStyle/>
          <a:p>
            <a:r>
              <a:rPr lang="en-US"/>
              <a:t>This slide can be adapted for the next steps at your site.</a:t>
            </a:r>
          </a:p>
        </p:txBody>
      </p:sp>
    </p:spTree>
    <p:extLst>
      <p:ext uri="{BB962C8B-B14F-4D97-AF65-F5344CB8AC3E}">
        <p14:creationId xmlns:p14="http://schemas.microsoft.com/office/powerpoint/2010/main" val="30029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AB27C-C0C2-359A-8D92-BB6715EBD44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3977" b="2373"/>
          <a:stretch/>
        </p:blipFill>
        <p:spPr>
          <a:xfrm>
            <a:off x="5410199" y="0"/>
            <a:ext cx="6781801" cy="6858000"/>
          </a:xfrm>
          <a:prstGeom prst="rect">
            <a:avLst/>
          </a:prstGeom>
        </p:spPr>
      </p:pic>
      <p:pic>
        <p:nvPicPr>
          <p:cNvPr id="7" name="Graphic 6">
            <a:extLst>
              <a:ext uri="{FF2B5EF4-FFF2-40B4-BE49-F238E27FC236}">
                <a16:creationId xmlns:a16="http://schemas.microsoft.com/office/drawing/2014/main" id="{3E87980B-1AE8-9A2F-6DCB-2CFAD9BD4BB2}"/>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874BF98C-B6C5-E0FF-A902-2A66E5253F50}"/>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0" y="0"/>
            <a:ext cx="6400800" cy="6400800"/>
          </a:xfrm>
          <a:prstGeom prst="rect">
            <a:avLst/>
          </a:prstGeom>
          <a:effectLst/>
        </p:spPr>
      </p:pic>
      <p:sp>
        <p:nvSpPr>
          <p:cNvPr id="11" name="Title 10">
            <a:extLst>
              <a:ext uri="{FF2B5EF4-FFF2-40B4-BE49-F238E27FC236}">
                <a16:creationId xmlns:a16="http://schemas.microsoft.com/office/drawing/2014/main" id="{1DDE2DA0-DF5D-110A-9EB3-31D50D4E9EA7}"/>
              </a:ext>
            </a:extLst>
          </p:cNvPr>
          <p:cNvSpPr txBox="1">
            <a:spLocks noGrp="1"/>
          </p:cNvSpPr>
          <p:nvPr>
            <p:ph type="title" idx="4294967295"/>
          </p:nvPr>
        </p:nvSpPr>
        <p:spPr>
          <a:xfrm>
            <a:off x="1133856" y="1426464"/>
            <a:ext cx="36576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26CAA"/>
                </a:solidFill>
                <a:effectLst/>
                <a:uLnTx/>
                <a:uFillTx/>
                <a:latin typeface="Arial" panose="020B0604020202020204" pitchFamily="34" charset="0"/>
                <a:ea typeface="+mn-ea"/>
                <a:cs typeface="Arial" panose="020B0604020202020204" pitchFamily="34" charset="0"/>
              </a:rPr>
              <a:t>Making Connections</a:t>
            </a:r>
          </a:p>
        </p:txBody>
      </p:sp>
    </p:spTree>
    <p:extLst>
      <p:ext uri="{BB962C8B-B14F-4D97-AF65-F5344CB8AC3E}">
        <p14:creationId xmlns:p14="http://schemas.microsoft.com/office/powerpoint/2010/main" val="7040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8F5-9F19-2321-B5EB-5650E81129CD}"/>
              </a:ext>
            </a:extLst>
          </p:cNvPr>
          <p:cNvSpPr>
            <a:spLocks noGrp="1"/>
          </p:cNvSpPr>
          <p:nvPr>
            <p:ph type="title"/>
          </p:nvPr>
        </p:nvSpPr>
        <p:spPr>
          <a:xfrm>
            <a:off x="329184" y="243312"/>
            <a:ext cx="11364844" cy="553998"/>
          </a:xfrm>
        </p:spPr>
        <p:txBody>
          <a:bodyPr/>
          <a:lstStyle/>
          <a:p>
            <a:r>
              <a:rPr lang="en-US" dirty="0">
                <a:latin typeface="Arial"/>
                <a:cs typeface="Arial"/>
              </a:rPr>
              <a:t>Belonging in </a:t>
            </a:r>
            <a:r>
              <a:rPr lang="en-US">
                <a:latin typeface="Arial"/>
                <a:cs typeface="Arial"/>
              </a:rPr>
              <a:t>the classroom</a:t>
            </a:r>
            <a:endParaRPr lang="en-US" dirty="0">
              <a:latin typeface="Arial"/>
              <a:cs typeface="Arial"/>
            </a:endParaRPr>
          </a:p>
        </p:txBody>
      </p:sp>
      <p:pic>
        <p:nvPicPr>
          <p:cNvPr id="4" name="Online Media 3" title="Learning About Difference and Belonging Through Books">
            <a:hlinkClick r:id="" action="ppaction://media"/>
            <a:extLst>
              <a:ext uri="{FF2B5EF4-FFF2-40B4-BE49-F238E27FC236}">
                <a16:creationId xmlns:a16="http://schemas.microsoft.com/office/drawing/2014/main" id="{8D191E93-633B-E90C-A7E9-92FE87258E2E}"/>
              </a:ext>
            </a:extLst>
          </p:cNvPr>
          <p:cNvPicPr>
            <a:picLocks noRot="1" noChangeAspect="1"/>
          </p:cNvPicPr>
          <p:nvPr>
            <a:videoFile r:link="rId1"/>
          </p:nvPr>
        </p:nvPicPr>
        <p:blipFill>
          <a:blip r:embed="rId4"/>
          <a:stretch>
            <a:fillRect/>
          </a:stretch>
        </p:blipFill>
        <p:spPr>
          <a:xfrm>
            <a:off x="555625" y="1714500"/>
            <a:ext cx="5748338" cy="3248025"/>
          </a:xfrm>
          <a:prstGeom prst="rect">
            <a:avLst/>
          </a:prstGeom>
        </p:spPr>
      </p:pic>
      <p:sp>
        <p:nvSpPr>
          <p:cNvPr id="3" name="Content Placeholder 2">
            <a:extLst>
              <a:ext uri="{FF2B5EF4-FFF2-40B4-BE49-F238E27FC236}">
                <a16:creationId xmlns:a16="http://schemas.microsoft.com/office/drawing/2014/main" id="{9836A6BF-2C9D-3AA4-FC14-DA480429AFAD}"/>
              </a:ext>
            </a:extLst>
          </p:cNvPr>
          <p:cNvSpPr>
            <a:spLocks noGrp="1"/>
          </p:cNvSpPr>
          <p:nvPr>
            <p:ph idx="1"/>
          </p:nvPr>
        </p:nvSpPr>
        <p:spPr>
          <a:xfrm>
            <a:off x="6647562" y="2277250"/>
            <a:ext cx="4509516" cy="4666983"/>
          </a:xfrm>
        </p:spPr>
        <p:txBody>
          <a:bodyPr vert="horz" wrap="square" lIns="91440" tIns="45720" rIns="91440" bIns="45720" rtlCol="0" anchor="t">
            <a:spAutoFit/>
          </a:bodyPr>
          <a:lstStyle/>
          <a:p>
            <a:r>
              <a:rPr lang="en-US" dirty="0">
                <a:latin typeface="Arial"/>
                <a:cs typeface="Arial"/>
              </a:rPr>
              <a:t>As you watch the video, consider the following question: </a:t>
            </a:r>
            <a:endParaRPr lang="en-US" dirty="0"/>
          </a:p>
          <a:p>
            <a:pPr marL="342900" indent="-342900">
              <a:buChar char="•"/>
            </a:pPr>
            <a:r>
              <a:rPr lang="en-US" dirty="0">
                <a:latin typeface="Arial"/>
                <a:cs typeface="Arial"/>
              </a:rPr>
              <a:t>How do educators foster a sense of student belonging in literacy education?</a:t>
            </a:r>
          </a:p>
        </p:txBody>
      </p:sp>
    </p:spTree>
    <p:extLst>
      <p:ext uri="{BB962C8B-B14F-4D97-AF65-F5344CB8AC3E}">
        <p14:creationId xmlns:p14="http://schemas.microsoft.com/office/powerpoint/2010/main" val="224126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 on your experience </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sz="2400" b="1" dirty="0">
                <a:solidFill>
                  <a:srgbClr val="026CAA"/>
                </a:solidFill>
              </a:rPr>
              <a:t>Consider one or more of the following questions:</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566319"/>
            <a:ext cx="7107936" cy="3377207"/>
          </a:xfrm>
        </p:spPr>
        <p:txBody>
          <a:bodyPr/>
          <a:lstStyle/>
          <a:p>
            <a:pPr marL="342900" indent="-342900">
              <a:buFont typeface="Arial" panose="020B0604020202020204" pitchFamily="34" charset="0"/>
              <a:buChar char="•"/>
            </a:pPr>
            <a:r>
              <a:rPr lang="en-US" dirty="0"/>
              <a:t>When have you felt a sense of belonging in school or elsewhere?</a:t>
            </a:r>
          </a:p>
          <a:p>
            <a:pPr marL="342900" indent="-342900">
              <a:buFont typeface="Arial" panose="020B0604020202020204" pitchFamily="34" charset="0"/>
              <a:buChar char="•"/>
            </a:pPr>
            <a:r>
              <a:rPr lang="en-US" dirty="0"/>
              <a:t>What did people do or how did they treat you to create that sense of belonging?</a:t>
            </a:r>
          </a:p>
          <a:p>
            <a:pPr marL="342900" indent="-342900">
              <a:buFont typeface="Arial" panose="020B0604020202020204" pitchFamily="34" charset="0"/>
              <a:buChar char="•"/>
            </a:pPr>
            <a:r>
              <a:rPr lang="en-US" dirty="0"/>
              <a:t>What else in the environment helped contribute to that sense of belonging?</a:t>
            </a:r>
          </a:p>
          <a:p>
            <a:endParaRPr lang="en-US" dirty="0"/>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25622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ree children sitting at a table doing group work. ">
            <a:extLst>
              <a:ext uri="{FF2B5EF4-FFF2-40B4-BE49-F238E27FC236}">
                <a16:creationId xmlns:a16="http://schemas.microsoft.com/office/drawing/2014/main" id="{41AD325E-0843-F80A-32BC-B2DC00EBD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661" y="0"/>
            <a:ext cx="10304610" cy="6858000"/>
          </a:xfrm>
          <a:prstGeom prst="rect">
            <a:avLst/>
          </a:prstGeom>
        </p:spPr>
      </p:pic>
      <p:pic>
        <p:nvPicPr>
          <p:cNvPr id="8" name="Graphic 7">
            <a:extLst>
              <a:ext uri="{FF2B5EF4-FFF2-40B4-BE49-F238E27FC236}">
                <a16:creationId xmlns:a16="http://schemas.microsoft.com/office/drawing/2014/main" id="{9CEF7486-8868-1A4F-3B53-B5EC7E88CA65}"/>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EDEC6168-0798-4094-761C-8A72FAA05CBD}"/>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0" name="Title 6">
            <a:extLst>
              <a:ext uri="{FF2B5EF4-FFF2-40B4-BE49-F238E27FC236}">
                <a16:creationId xmlns:a16="http://schemas.microsoft.com/office/drawing/2014/main" id="{5742FC17-2836-E0F4-1DEC-D9FEDAFED03B}"/>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What Is Student Belonging?</a:t>
            </a:r>
          </a:p>
        </p:txBody>
      </p:sp>
    </p:spTree>
    <p:extLst>
      <p:ext uri="{BB962C8B-B14F-4D97-AF65-F5344CB8AC3E}">
        <p14:creationId xmlns:p14="http://schemas.microsoft.com/office/powerpoint/2010/main" val="256790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dirty="0"/>
              <a:t>What is student belonging? (2)</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type="body" idx="2"/>
          </p:nvPr>
        </p:nvSpPr>
        <p:spPr>
          <a:xfrm>
            <a:off x="329184" y="1363544"/>
            <a:ext cx="7086600" cy="3950465"/>
          </a:xfrm>
        </p:spPr>
        <p:txBody>
          <a:bodyPr/>
          <a:lstStyle/>
          <a:p>
            <a:pPr marL="290195" indent="-213995"/>
            <a:r>
              <a:rPr lang="en-US" dirty="0">
                <a:latin typeface="Arial"/>
                <a:cs typeface="Arial"/>
              </a:rPr>
              <a:t>Fostering student belonging includes paying attention to the conditions for literacy learning as well as the content and approach. </a:t>
            </a:r>
            <a:endParaRPr lang="en-US" dirty="0"/>
          </a:p>
          <a:p>
            <a:pPr marL="290195" indent="-213995"/>
            <a:r>
              <a:rPr lang="en-US" dirty="0">
                <a:latin typeface="Arial"/>
                <a:cs typeface="Arial"/>
              </a:rPr>
              <a:t>Culturally responsive practices support students to see themselves as a part of literacy learning and foster student belonging. </a:t>
            </a:r>
            <a:endParaRPr lang="en-US" dirty="0"/>
          </a:p>
          <a:p>
            <a:r>
              <a:rPr lang="en-US" dirty="0"/>
              <a:t>Building students’ social-emotional skills and paying attention to their well-being can also foster student belonging. </a:t>
            </a:r>
          </a:p>
        </p:txBody>
      </p:sp>
      <p:sp>
        <p:nvSpPr>
          <p:cNvPr id="10" name="Oval Callout 9">
            <a:extLst>
              <a:ext uri="{FF2B5EF4-FFF2-40B4-BE49-F238E27FC236}">
                <a16:creationId xmlns:a16="http://schemas.microsoft.com/office/drawing/2014/main" id="{C2D82B7F-47A8-C4DA-8F9C-E8FC888A3931}"/>
              </a:ext>
            </a:extLst>
          </p:cNvPr>
          <p:cNvSpPr/>
          <p:nvPr/>
        </p:nvSpPr>
        <p:spPr>
          <a:xfrm>
            <a:off x="7662672" y="950976"/>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a:latin typeface="Arial"/>
                <a:cs typeface="Arial"/>
              </a:rPr>
              <a:t>Which of these ideas feel like strengths at your school? </a:t>
            </a:r>
            <a:endParaRPr lang="en-US">
              <a:latin typeface="Calibri" panose="020F0502020204030204"/>
              <a:cs typeface="Calibri" panose="020F0502020204030204"/>
            </a:endParaRPr>
          </a:p>
          <a:p>
            <a:pPr algn="ctr">
              <a:spcAft>
                <a:spcPts val="1800"/>
              </a:spcAft>
            </a:pPr>
            <a:r>
              <a:rPr lang="en-US" sz="2400">
                <a:latin typeface="Arial"/>
                <a:cs typeface="Arial"/>
              </a:rPr>
              <a:t>Which feel like growth areas?</a:t>
            </a:r>
            <a:endParaRPr lang="en-US">
              <a:cs typeface="Calibri"/>
            </a:endParaRPr>
          </a:p>
        </p:txBody>
      </p:sp>
    </p:spTree>
    <p:extLst>
      <p:ext uri="{BB962C8B-B14F-4D97-AF65-F5344CB8AC3E}">
        <p14:creationId xmlns:p14="http://schemas.microsoft.com/office/powerpoint/2010/main" val="3275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 on a student</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dirty="0"/>
              <a:t>Now think about what you know about the students in your classroom.</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766" y="2484202"/>
            <a:ext cx="6338618" cy="2786084"/>
          </a:xfrm>
        </p:spPr>
        <p:txBody>
          <a:bodyPr vert="horz" wrap="square" lIns="91440" tIns="45720" rIns="91440" bIns="45720" rtlCol="0" anchor="t">
            <a:spAutoFit/>
          </a:bodyPr>
          <a:lstStyle/>
          <a:p>
            <a:pPr marL="342900" indent="-342900">
              <a:buChar char="•"/>
            </a:pPr>
            <a:r>
              <a:rPr lang="en-US" dirty="0">
                <a:latin typeface="Arial"/>
                <a:cs typeface="Arial"/>
              </a:rPr>
              <a:t>What do you know about their racial, cultural </a:t>
            </a:r>
            <a:br>
              <a:rPr lang="en-US" dirty="0"/>
            </a:br>
            <a:r>
              <a:rPr lang="en-US" dirty="0">
                <a:latin typeface="Arial"/>
                <a:cs typeface="Arial"/>
              </a:rPr>
              <a:t>or linguistic backgrounds?</a:t>
            </a:r>
            <a:endParaRPr lang="en-US" dirty="0"/>
          </a:p>
          <a:p>
            <a:pPr marL="342900" indent="-342900">
              <a:lnSpc>
                <a:spcPct val="113999"/>
              </a:lnSpc>
              <a:buChar char="•"/>
            </a:pPr>
            <a:r>
              <a:rPr lang="en-US" dirty="0">
                <a:latin typeface="Arial"/>
                <a:cs typeface="Arial"/>
              </a:rPr>
              <a:t>How does your classroom represent these backgrounds? </a:t>
            </a:r>
            <a:endParaRPr lang="en-US" dirty="0"/>
          </a:p>
          <a:p>
            <a:pPr marL="342900" indent="-342900">
              <a:buFont typeface="Arial" panose="020B0604020202020204" pitchFamily="34" charset="0"/>
              <a:buChar char="•"/>
            </a:pPr>
            <a:r>
              <a:rPr lang="en-US" dirty="0">
                <a:latin typeface="Arial"/>
                <a:cs typeface="Arial"/>
              </a:rPr>
              <a:t>What feedback or data do you have about whether students feel like they belong?</a:t>
            </a:r>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135566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B370-58CE-F9D1-FBD5-5F849DFCA95F}"/>
              </a:ext>
            </a:extLst>
          </p:cNvPr>
          <p:cNvSpPr>
            <a:spLocks noGrp="1"/>
          </p:cNvSpPr>
          <p:nvPr>
            <p:ph type="title"/>
          </p:nvPr>
        </p:nvSpPr>
        <p:spPr/>
        <p:txBody>
          <a:bodyPr/>
          <a:lstStyle/>
          <a:p>
            <a:r>
              <a:rPr lang="en-US" dirty="0"/>
              <a:t>Why is student belonging important to literacy development?</a:t>
            </a:r>
          </a:p>
        </p:txBody>
      </p:sp>
      <p:sp>
        <p:nvSpPr>
          <p:cNvPr id="3" name="Content Placeholder 2">
            <a:extLst>
              <a:ext uri="{FF2B5EF4-FFF2-40B4-BE49-F238E27FC236}">
                <a16:creationId xmlns:a16="http://schemas.microsoft.com/office/drawing/2014/main" id="{B145BFF0-1617-A4E9-6F2B-3F0BDFC7480A}"/>
              </a:ext>
            </a:extLst>
          </p:cNvPr>
          <p:cNvSpPr>
            <a:spLocks noGrp="1"/>
          </p:cNvSpPr>
          <p:nvPr>
            <p:ph type="body" idx="2"/>
          </p:nvPr>
        </p:nvSpPr>
        <p:spPr>
          <a:xfrm>
            <a:off x="329184" y="1713280"/>
            <a:ext cx="7107936" cy="4336403"/>
          </a:xfrm>
        </p:spPr>
        <p:txBody>
          <a:bodyPr/>
          <a:lstStyle/>
          <a:p>
            <a:r>
              <a:rPr lang="en-US" dirty="0"/>
              <a:t>Students need to feel that they belong in the classroom to take academic risks for learning.</a:t>
            </a:r>
          </a:p>
          <a:p>
            <a:pPr marL="290195" indent="-213995"/>
            <a:r>
              <a:rPr lang="en-US" dirty="0">
                <a:latin typeface="Arial"/>
                <a:cs typeface="Arial"/>
              </a:rPr>
              <a:t>Students are more likely to see the relevance of reading and writing in their lives when literacy instruction affirms their identities and fosters cross-cultural understanding. </a:t>
            </a:r>
            <a:endParaRPr lang="en-US" dirty="0"/>
          </a:p>
          <a:p>
            <a:pPr marL="290195" indent="-213995"/>
            <a:r>
              <a:rPr lang="en-US" dirty="0">
                <a:latin typeface="Arial"/>
                <a:cs typeface="Arial"/>
              </a:rPr>
              <a:t>Teaching social-emotional skills, such as collaboration, self-expression and a growth mindset, during literacy education can provide a rich context and condition for student engagement. </a:t>
            </a:r>
            <a:endParaRPr lang="en-US" dirty="0"/>
          </a:p>
        </p:txBody>
      </p:sp>
      <p:sp>
        <p:nvSpPr>
          <p:cNvPr id="4" name="Oval Callout 3">
            <a:extLst>
              <a:ext uri="{FF2B5EF4-FFF2-40B4-BE49-F238E27FC236}">
                <a16:creationId xmlns:a16="http://schemas.microsoft.com/office/drawing/2014/main" id="{5FD3FEF3-4BE9-ABB9-6397-CC8AE8E7D5D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a:latin typeface="Arial" panose="020B0604020202020204" pitchFamily="34" charset="0"/>
                <a:cs typeface="Arial" panose="020B0604020202020204" pitchFamily="34" charset="0"/>
              </a:rPr>
              <a:t>Why is student belonging particularly important to foster in literacy instruction?</a:t>
            </a:r>
          </a:p>
        </p:txBody>
      </p:sp>
    </p:spTree>
    <p:extLst>
      <p:ext uri="{BB962C8B-B14F-4D97-AF65-F5344CB8AC3E}">
        <p14:creationId xmlns:p14="http://schemas.microsoft.com/office/powerpoint/2010/main" val="36616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1449</TotalTime>
  <Words>3264</Words>
  <Application>Microsoft Macintosh PowerPoint</Application>
  <PresentationFormat>Widescreen</PresentationFormat>
  <Paragraphs>293</Paragraphs>
  <Slides>22</Slides>
  <Notes>22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Arial</vt:lpstr>
      <vt:lpstr>Arial</vt:lpstr>
      <vt:lpstr>Arial Rounded MT Bold</vt:lpstr>
      <vt:lpstr>Calibri</vt:lpstr>
      <vt:lpstr>glyph</vt:lpstr>
      <vt:lpstr>Poppins</vt:lpstr>
      <vt:lpstr>Proxima Nova</vt:lpstr>
      <vt:lpstr>Office Theme</vt:lpstr>
      <vt:lpstr>1_Office Theme</vt:lpstr>
      <vt:lpstr>Student Belonging</vt:lpstr>
      <vt:lpstr>Oregon’s Early Literacy Framework—Student Belonging</vt:lpstr>
      <vt:lpstr>Making Connections</vt:lpstr>
      <vt:lpstr>Belonging in the classroom</vt:lpstr>
      <vt:lpstr>Reflect on your experience </vt:lpstr>
      <vt:lpstr>What Is Student Belonging?</vt:lpstr>
      <vt:lpstr>What is student belonging? (2)</vt:lpstr>
      <vt:lpstr>Reflect on a student</vt:lpstr>
      <vt:lpstr>Why is student belonging important to literacy development?</vt:lpstr>
      <vt:lpstr>Three effective instructional practices</vt:lpstr>
      <vt:lpstr>Three Practice Examples</vt:lpstr>
      <vt:lpstr>1. Reflect on how your identity, preferences and lived experiences shape your literacy instruction and classroom climate. </vt:lpstr>
      <vt:lpstr>1. Reflect on how your identity, preferences and lived experiences shape your literacy instruction and classroom climate. (2)  </vt:lpstr>
      <vt:lpstr>2. Explore multicultural perspectives and disrupt negative stereotypes of communities, using diverse texts and multimedia. </vt:lpstr>
      <vt:lpstr>2. Explore multicultural perspectives and disrupt negative stereotypes of communities, using diverse texts and multimedia. (2) </vt:lpstr>
      <vt:lpstr>3. Support students to exercise their opinion, curiosity and collaborative problem-solving while learning new literacy skills and content.</vt:lpstr>
      <vt:lpstr>3. Support students to exercise their opinion, curiosity and collaborative problem-solving while learning new literacy skills and content. (2)</vt:lpstr>
      <vt:lpstr>Reflecting on Our Practice</vt:lpstr>
      <vt:lpstr>Pair-share </vt:lpstr>
      <vt:lpstr>Integrating student belonging into literacy instruction </vt:lpstr>
      <vt:lpstr>Learn more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Charlie Levin</dc:creator>
  <cp:lastModifiedBy>Jessica Arnold</cp:lastModifiedBy>
  <cp:revision>21</cp:revision>
  <dcterms:created xsi:type="dcterms:W3CDTF">2024-03-08T03:26:27Z</dcterms:created>
  <dcterms:modified xsi:type="dcterms:W3CDTF">2025-03-03T22:49:42Z</dcterms:modified>
</cp:coreProperties>
</file>