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2" r:id="rId2"/>
  </p:sldMasterIdLst>
  <p:notesMasterIdLst>
    <p:notesMasterId r:id="rId26"/>
  </p:notesMasterIdLst>
  <p:handoutMasterIdLst>
    <p:handoutMasterId r:id="rId27"/>
  </p:handoutMasterIdLst>
  <p:sldIdLst>
    <p:sldId id="324" r:id="rId3"/>
    <p:sldId id="328" r:id="rId4"/>
    <p:sldId id="351" r:id="rId5"/>
    <p:sldId id="327" r:id="rId6"/>
    <p:sldId id="322" r:id="rId7"/>
    <p:sldId id="352" r:id="rId8"/>
    <p:sldId id="311" r:id="rId9"/>
    <p:sldId id="343" r:id="rId10"/>
    <p:sldId id="344" r:id="rId11"/>
    <p:sldId id="353" r:id="rId12"/>
    <p:sldId id="313" r:id="rId13"/>
    <p:sldId id="345" r:id="rId14"/>
    <p:sldId id="341" r:id="rId15"/>
    <p:sldId id="348" r:id="rId16"/>
    <p:sldId id="349" r:id="rId17"/>
    <p:sldId id="346" r:id="rId18"/>
    <p:sldId id="342" r:id="rId19"/>
    <p:sldId id="347" r:id="rId20"/>
    <p:sldId id="354" r:id="rId21"/>
    <p:sldId id="267" r:id="rId22"/>
    <p:sldId id="331" r:id="rId23"/>
    <p:sldId id="370"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61B1E-7C31-E1A1-60FD-D697D724A359}" name="Irisa Charney-Sirott" initials="IC" userId="S::icharne@wested.org::7994148a-8969-4c9e-8a35-9bbe11781c3b" providerId="AD"/>
  <p188:author id="{66B77D4D-9B29-7C3D-58D0-B5FCB8E54FF3}" name="Jessica Arnold" initials="JA" userId="S::jarnold@wested.org::df342c04-ef47-457a-88b6-781e59fb415c" providerId="AD"/>
  <p188:author id="{2D5A9363-7902-4943-78B6-0E5C6E3BD9D2}" name="Charlie Levin" initials="CL" userId="S::charlie@girlcharlie.onmicrosoft.com::7f5094ae-af87-4276-93c4-f155b0a4b658" providerId="AD"/>
  <p188:author id="{04AED694-5378-7B82-AC86-BE0DF7AE09CB}" name="Sandra Leu Bonanno" initials="SB" userId="gsSlUjeDIwgTs0c0v6/vvgUnlyfFiefQwxxLPJAX6nE=" providerId="None"/>
  <p188:author id="{895B0C9E-BEB9-A105-D020-53B839E81F6C}" name="Evan Hulka" initials="EH" userId="Evan Hulka" providerId="None"/>
  <p188:author id="{199476AF-D6C9-71B1-7C59-55C25258ACFA}" name="Kim Austin" initials="KA" userId="S::kaustin@wested.org::0c9f4bc9-f02b-4588-b845-d5ea20de6d3e" providerId="AD"/>
  <p188:author id="{29C0D8B0-7613-44FC-151B-9F4604297564}" name="Kim Austin" initials="KA" userId="ps/kO6BA9KWAjHLbsxv9pWngsZodD48B/mc8PTE1gFM=" providerId="None"/>
  <p188:author id="{9A37ECD7-5D60-3A55-C820-2CD8C5F22382}" name="Yesi Ayala" initials="YA" userId="x6Hdu6sv7GSfgMNLGo+o4YLH5dqYiwrjFI6L4Hw+L0g=" providerId="None"/>
  <p188:author id="{7E6110E9-DEFD-1019-AF5E-AD7340C2E117}" name="Ilana Hirsh" initials="IH" userId="S::ihirsh@wested.org::4fb4431b-5920-4fe0-b591-7b423f19d6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2E9"/>
    <a:srgbClr val="D0E2F3"/>
    <a:srgbClr val="FFF2CC"/>
    <a:srgbClr val="00FFFF"/>
    <a:srgbClr val="D14F97"/>
    <a:srgbClr val="026CAA"/>
    <a:srgbClr val="1E1E2D"/>
    <a:srgbClr val="FBF4F8"/>
    <a:srgbClr val="FFFDF0"/>
    <a:srgbClr val="CF3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C2B00-775D-4D02-AC53-06BBC5F91DE4}" v="20" dt="2024-07-31T18:38:16.738"/>
    <p1510:client id="{BE9EEF5F-4CAA-42E4-99CA-0BF2A2E44F93}" v="11" dt="2024-07-30T21:55:08.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27" autoAdjust="0"/>
    <p:restoredTop sz="86379" autoAdjust="0"/>
  </p:normalViewPr>
  <p:slideViewPr>
    <p:cSldViewPr snapToGrid="0" snapToObjects="1">
      <p:cViewPr varScale="1">
        <p:scale>
          <a:sx n="50" d="100"/>
          <a:sy n="50" d="100"/>
        </p:scale>
        <p:origin x="40" y="104"/>
      </p:cViewPr>
      <p:guideLst/>
    </p:cSldViewPr>
  </p:slideViewPr>
  <p:outlineViewPr>
    <p:cViewPr>
      <p:scale>
        <a:sx n="33" d="100"/>
        <a:sy n="33" d="100"/>
      </p:scale>
      <p:origin x="0" y="-6056"/>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clId="Web-{CB9A0662-6650-4305-999A-079632A201C8}"/>
    <pc:docChg chg="modSld">
      <pc:chgData name="Kim Austin" userId="" providerId="" clId="Web-{CB9A0662-6650-4305-999A-079632A201C8}" dt="2024-04-25T23:58:09.663" v="1" actId="14100"/>
      <pc:docMkLst>
        <pc:docMk/>
      </pc:docMkLst>
      <pc:sldChg chg="modSp">
        <pc:chgData name="Kim Austin" userId="" providerId="" clId="Web-{CB9A0662-6650-4305-999A-079632A201C8}" dt="2024-04-25T23:58:09.663" v="1" actId="14100"/>
        <pc:sldMkLst>
          <pc:docMk/>
          <pc:sldMk cId="3902140" sldId="324"/>
        </pc:sldMkLst>
        <pc:spChg chg="mod">
          <ac:chgData name="Kim Austin" userId="" providerId="" clId="Web-{CB9A0662-6650-4305-999A-079632A201C8}" dt="2024-04-25T23:58:09.663" v="1" actId="14100"/>
          <ac:spMkLst>
            <pc:docMk/>
            <pc:sldMk cId="3902140" sldId="324"/>
            <ac:spMk id="2" creationId="{EBF90907-5A65-FB05-523B-BFF503D2C65A}"/>
          </ac:spMkLst>
        </pc:spChg>
      </pc:sldChg>
    </pc:docChg>
  </pc:docChgLst>
  <pc:docChgLst>
    <pc:chgData name="Kim Austin" userId="ps/kO6BA9KWAjHLbsxv9pWngsZodD48B/mc8PTE1gFM=" providerId="None" clId="Web-{A05C2B00-775D-4D02-AC53-06BBC5F91DE4}"/>
    <pc:docChg chg="modSld">
      <pc:chgData name="Kim Austin" userId="ps/kO6BA9KWAjHLbsxv9pWngsZodD48B/mc8PTE1gFM=" providerId="None" clId="Web-{A05C2B00-775D-4D02-AC53-06BBC5F91DE4}" dt="2024-07-31T18:38:16.738" v="11" actId="20577"/>
      <pc:docMkLst>
        <pc:docMk/>
      </pc:docMkLst>
      <pc:sldChg chg="addSp delSp modSp">
        <pc:chgData name="Kim Austin" userId="ps/kO6BA9KWAjHLbsxv9pWngsZodD48B/mc8PTE1gFM=" providerId="None" clId="Web-{A05C2B00-775D-4D02-AC53-06BBC5F91DE4}" dt="2024-07-31T18:37:55.987" v="5"/>
        <pc:sldMkLst>
          <pc:docMk/>
          <pc:sldMk cId="1757472502" sldId="328"/>
        </pc:sldMkLst>
        <pc:spChg chg="mod">
          <ac:chgData name="Kim Austin" userId="ps/kO6BA9KWAjHLbsxv9pWngsZodD48B/mc8PTE1gFM=" providerId="None" clId="Web-{A05C2B00-775D-4D02-AC53-06BBC5F91DE4}" dt="2024-07-31T18:37:52.065" v="4" actId="20577"/>
          <ac:spMkLst>
            <pc:docMk/>
            <pc:sldMk cId="1757472502" sldId="328"/>
            <ac:spMk id="4" creationId="{40E2BF7F-415A-73D9-AF30-26D5B2B99288}"/>
          </ac:spMkLst>
        </pc:spChg>
        <pc:spChg chg="del">
          <ac:chgData name="Kim Austin" userId="ps/kO6BA9KWAjHLbsxv9pWngsZodD48B/mc8PTE1gFM=" providerId="None" clId="Web-{A05C2B00-775D-4D02-AC53-06BBC5F91DE4}" dt="2024-07-31T18:37:55.987" v="5"/>
          <ac:spMkLst>
            <pc:docMk/>
            <pc:sldMk cId="1757472502" sldId="328"/>
            <ac:spMk id="6" creationId="{F7B450DF-5F14-D553-7C17-D09620890E6D}"/>
          </ac:spMkLst>
        </pc:spChg>
        <pc:spChg chg="add mod">
          <ac:chgData name="Kim Austin" userId="ps/kO6BA9KWAjHLbsxv9pWngsZodD48B/mc8PTE1gFM=" providerId="None" clId="Web-{A05C2B00-775D-4D02-AC53-06BBC5F91DE4}" dt="2024-07-31T18:37:55.987" v="5"/>
          <ac:spMkLst>
            <pc:docMk/>
            <pc:sldMk cId="1757472502" sldId="328"/>
            <ac:spMk id="8" creationId="{A99BD467-61CB-8373-DFAE-C3C8994D030E}"/>
          </ac:spMkLst>
        </pc:spChg>
      </pc:sldChg>
      <pc:sldChg chg="modSp">
        <pc:chgData name="Kim Austin" userId="ps/kO6BA9KWAjHLbsxv9pWngsZodD48B/mc8PTE1gFM=" providerId="None" clId="Web-{A05C2B00-775D-4D02-AC53-06BBC5F91DE4}" dt="2024-07-31T18:38:16.738" v="11" actId="20577"/>
        <pc:sldMkLst>
          <pc:docMk/>
          <pc:sldMk cId="140066750" sldId="352"/>
        </pc:sldMkLst>
        <pc:spChg chg="mod">
          <ac:chgData name="Kim Austin" userId="ps/kO6BA9KWAjHLbsxv9pWngsZodD48B/mc8PTE1gFM=" providerId="None" clId="Web-{A05C2B00-775D-4D02-AC53-06BBC5F91DE4}" dt="2024-07-31T18:38:16.738" v="11" actId="20577"/>
          <ac:spMkLst>
            <pc:docMk/>
            <pc:sldMk cId="140066750" sldId="352"/>
            <ac:spMk id="13" creationId="{AEE62730-D9E1-5A75-B203-8B992B598EAC}"/>
          </ac:spMkLst>
        </pc:spChg>
      </pc:sldChg>
    </pc:docChg>
  </pc:docChgLst>
  <pc:docChgLst>
    <pc:chgData name="Kim Austin" clId="Web-{44C110DE-08A8-49C6-9FB6-F29F7C592ABE}"/>
    <pc:docChg chg="">
      <pc:chgData name="Kim Austin" userId="" providerId="" clId="Web-{44C110DE-08A8-49C6-9FB6-F29F7C592ABE}" dt="2024-05-13T22:34:37.694" v="1"/>
      <pc:docMkLst>
        <pc:docMk/>
      </pc:docMkLst>
      <pc:sldChg chg="delCm">
        <pc:chgData name="Kim Austin" userId="" providerId="" clId="Web-{44C110DE-08A8-49C6-9FB6-F29F7C592ABE}" dt="2024-05-13T22:34:37.694" v="1"/>
        <pc:sldMkLst>
          <pc:docMk/>
          <pc:sldMk cId="441947201" sldId="344"/>
        </pc:sldMkLst>
        <pc:extLst>
          <p:ext xmlns:p="http://schemas.openxmlformats.org/presentationml/2006/main" uri="{D6D511B9-2390-475A-947B-AFAB55BFBCF1}">
            <pc226:cmChg xmlns:pc226="http://schemas.microsoft.com/office/powerpoint/2022/06/main/command" chg="del">
              <pc226:chgData name="Kim Austin" userId="" providerId="" clId="Web-{44C110DE-08A8-49C6-9FB6-F29F7C592ABE}" dt="2024-05-13T22:34:37.694" v="1"/>
              <pc2:cmMkLst xmlns:pc2="http://schemas.microsoft.com/office/powerpoint/2019/9/main/command">
                <pc:docMk/>
                <pc:sldMk cId="441947201" sldId="344"/>
                <pc2:cmMk id="{24888FE5-67F7-1C4D-81B2-3DCDBA562B37}"/>
              </pc2:cmMkLst>
            </pc226:cmChg>
          </p:ext>
        </pc:extLst>
      </pc:sldChg>
      <pc:sldChg chg="delCm">
        <pc:chgData name="Kim Austin" userId="" providerId="" clId="Web-{44C110DE-08A8-49C6-9FB6-F29F7C592ABE}" dt="2024-05-13T22:34:32.584" v="0"/>
        <pc:sldMkLst>
          <pc:docMk/>
          <pc:sldMk cId="140066750" sldId="352"/>
        </pc:sldMkLst>
        <pc:extLst>
          <p:ext xmlns:p="http://schemas.openxmlformats.org/presentationml/2006/main" uri="{D6D511B9-2390-475A-947B-AFAB55BFBCF1}">
            <pc226:cmChg xmlns:pc226="http://schemas.microsoft.com/office/powerpoint/2022/06/main/command" chg="del">
              <pc226:chgData name="Kim Austin" userId="" providerId="" clId="Web-{44C110DE-08A8-49C6-9FB6-F29F7C592ABE}" dt="2024-05-13T22:34:32.584" v="0"/>
              <pc2:cmMkLst xmlns:pc2="http://schemas.microsoft.com/office/powerpoint/2019/9/main/command">
                <pc:docMk/>
                <pc:sldMk cId="140066750" sldId="352"/>
                <pc2:cmMk id="{F77B1182-4703-2A4F-9179-2030FA4E1FC9}"/>
              </pc2:cmMkLst>
            </pc226:cmChg>
          </p:ext>
        </pc:extLst>
      </pc:sldChg>
    </pc:docChg>
  </pc:docChgLst>
  <pc:docChgLst>
    <pc:chgData name="Kim Austin" clId="Web-{3EA33B4F-55BD-4DBC-9AEA-2E79AB1D852D}"/>
    <pc:docChg chg="modSld">
      <pc:chgData name="Kim Austin" userId="" providerId="" clId="Web-{3EA33B4F-55BD-4DBC-9AEA-2E79AB1D852D}" dt="2024-04-25T23:02:57.741" v="499"/>
      <pc:docMkLst>
        <pc:docMk/>
      </pc:docMkLst>
      <pc:sldChg chg="delCm modNotes">
        <pc:chgData name="Kim Austin" userId="" providerId="" clId="Web-{3EA33B4F-55BD-4DBC-9AEA-2E79AB1D852D}" dt="2024-04-25T23:02:40.101" v="495"/>
        <pc:sldMkLst>
          <pc:docMk/>
          <pc:sldMk cId="738158614" sldId="267"/>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3:02:35.913" v="494"/>
              <pc2:cmMkLst xmlns:pc2="http://schemas.microsoft.com/office/powerpoint/2019/9/main/command">
                <pc:docMk/>
                <pc:sldMk cId="738158614" sldId="267"/>
                <pc2:cmMk id="{25EAF848-45C2-420F-AC29-87095BD41848}"/>
              </pc2:cmMkLst>
            </pc226:cmChg>
          </p:ext>
        </pc:extLst>
      </pc:sldChg>
      <pc:sldChg chg="modSp delCm">
        <pc:chgData name="Kim Austin" userId="" providerId="" clId="Web-{3EA33B4F-55BD-4DBC-9AEA-2E79AB1D852D}" dt="2024-04-25T21:59:33.144" v="19"/>
        <pc:sldMkLst>
          <pc:docMk/>
          <pc:sldMk cId="3275315307" sldId="311"/>
        </pc:sldMkLst>
        <pc:spChg chg="mod">
          <ac:chgData name="Kim Austin" userId="" providerId="" clId="Web-{3EA33B4F-55BD-4DBC-9AEA-2E79AB1D852D}" dt="2024-04-25T21:59:33.019" v="18" actId="20577"/>
          <ac:spMkLst>
            <pc:docMk/>
            <pc:sldMk cId="3275315307" sldId="311"/>
            <ac:spMk id="3" creationId="{E4884FF7-5DC3-D10F-EFD9-4C9C1B43959A}"/>
          </ac:spMkLst>
        </pc:spChg>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1:58:50.393" v="14"/>
              <pc2:cmMkLst xmlns:pc2="http://schemas.microsoft.com/office/powerpoint/2019/9/main/command">
                <pc:docMk/>
                <pc:sldMk cId="3275315307" sldId="311"/>
                <pc2:cmMk id="{BBF07008-6808-D14A-8B1C-B40C97AA06CC}"/>
              </pc2:cmMkLst>
            </pc226:cmChg>
            <pc226:cmChg xmlns:pc226="http://schemas.microsoft.com/office/powerpoint/2022/06/main/command" chg="del">
              <pc226:chgData name="Kim Austin" userId="" providerId="" clId="Web-{3EA33B4F-55BD-4DBC-9AEA-2E79AB1D852D}" dt="2024-04-25T21:59:33.144" v="19"/>
              <pc2:cmMkLst xmlns:pc2="http://schemas.microsoft.com/office/powerpoint/2019/9/main/command">
                <pc:docMk/>
                <pc:sldMk cId="3275315307" sldId="311"/>
                <pc2:cmMk id="{1520E522-988A-4B9E-9E7C-F7318A4A4E49}"/>
              </pc2:cmMkLst>
            </pc226:cmChg>
          </p:ext>
        </pc:extLst>
      </pc:sldChg>
      <pc:sldChg chg="delCm modNotes">
        <pc:chgData name="Kim Austin" userId="" providerId="" clId="Web-{3EA33B4F-55BD-4DBC-9AEA-2E79AB1D852D}" dt="2024-04-25T22:53:21.427" v="265"/>
        <pc:sldMkLst>
          <pc:docMk/>
          <pc:sldMk cId="1858566867" sldId="313"/>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04:46.122" v="170"/>
              <pc2:cmMkLst xmlns:pc2="http://schemas.microsoft.com/office/powerpoint/2019/9/main/command">
                <pc:docMk/>
                <pc:sldMk cId="1858566867" sldId="313"/>
                <pc2:cmMk id="{6C6B5F0C-378C-DD41-A624-6A9C37DAA11D}"/>
              </pc2:cmMkLst>
            </pc226:cmChg>
            <pc226:cmChg xmlns:pc226="http://schemas.microsoft.com/office/powerpoint/2022/06/main/command" chg="del">
              <pc226:chgData name="Kim Austin" userId="" providerId="" clId="Web-{3EA33B4F-55BD-4DBC-9AEA-2E79AB1D852D}" dt="2024-04-25T22:06:15.859" v="231"/>
              <pc2:cmMkLst xmlns:pc2="http://schemas.microsoft.com/office/powerpoint/2019/9/main/command">
                <pc:docMk/>
                <pc:sldMk cId="1858566867" sldId="313"/>
                <pc2:cmMk id="{1A966892-F782-47DC-B565-B500B60A2AC9}"/>
              </pc2:cmMkLst>
            </pc226:cmChg>
          </p:ext>
        </pc:extLst>
      </pc:sldChg>
      <pc:sldChg chg="delCm">
        <pc:chgData name="Kim Austin" userId="" providerId="" clId="Web-{3EA33B4F-55BD-4DBC-9AEA-2E79AB1D852D}" dt="2024-04-25T21:58:00.344" v="0"/>
        <pc:sldMkLst>
          <pc:docMk/>
          <pc:sldMk cId="3902140" sldId="324"/>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1:58:00.344" v="0"/>
              <pc2:cmMkLst xmlns:pc2="http://schemas.microsoft.com/office/powerpoint/2019/9/main/command">
                <pc:docMk/>
                <pc:sldMk cId="3902140" sldId="324"/>
                <pc2:cmMk id="{51F2B835-D8F3-3143-A2EB-DFBE3F0554DE}"/>
              </pc2:cmMkLst>
            </pc226:cmChg>
          </p:ext>
        </pc:extLst>
      </pc:sldChg>
      <pc:sldChg chg="modSp delCm">
        <pc:chgData name="Kim Austin" userId="" providerId="" clId="Web-{3EA33B4F-55BD-4DBC-9AEA-2E79AB1D852D}" dt="2024-04-25T21:58:46.955" v="13"/>
        <pc:sldMkLst>
          <pc:docMk/>
          <pc:sldMk cId="2562231142" sldId="327"/>
        </pc:sldMkLst>
        <pc:spChg chg="mod">
          <ac:chgData name="Kim Austin" userId="" providerId="" clId="Web-{3EA33B4F-55BD-4DBC-9AEA-2E79AB1D852D}" dt="2024-04-25T21:58:44.705" v="11" actId="20577"/>
          <ac:spMkLst>
            <pc:docMk/>
            <pc:sldMk cId="2562231142" sldId="327"/>
            <ac:spMk id="10" creationId="{7B32365F-ABFF-DC22-580F-49C6C7DC1722}"/>
          </ac:spMkLst>
        </pc:spChg>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1:58:44.814" v="12"/>
              <pc2:cmMkLst xmlns:pc2="http://schemas.microsoft.com/office/powerpoint/2019/9/main/command">
                <pc:docMk/>
                <pc:sldMk cId="2562231142" sldId="327"/>
                <pc2:cmMk id="{49648A15-2122-4598-8787-AE2292358086}"/>
              </pc2:cmMkLst>
            </pc226:cmChg>
            <pc226:cmChg xmlns:pc226="http://schemas.microsoft.com/office/powerpoint/2022/06/main/command" chg="del">
              <pc226:chgData name="Kim Austin" userId="" providerId="" clId="Web-{3EA33B4F-55BD-4DBC-9AEA-2E79AB1D852D}" dt="2024-04-25T21:58:46.955" v="13"/>
              <pc2:cmMkLst xmlns:pc2="http://schemas.microsoft.com/office/powerpoint/2019/9/main/command">
                <pc:docMk/>
                <pc:sldMk cId="2562231142" sldId="327"/>
                <pc2:cmMk id="{5002D8A2-CAB5-4C3B-B169-F4D5A9BCA285}"/>
              </pc2:cmMkLst>
            </pc226:cmChg>
            <pc226:cmChg xmlns:pc226="http://schemas.microsoft.com/office/powerpoint/2022/06/main/command" chg="del">
              <pc226:chgData name="Kim Austin" userId="" providerId="" clId="Web-{3EA33B4F-55BD-4DBC-9AEA-2E79AB1D852D}" dt="2024-04-25T21:58:05.313" v="1"/>
              <pc2:cmMkLst xmlns:pc2="http://schemas.microsoft.com/office/powerpoint/2019/9/main/command">
                <pc:docMk/>
                <pc:sldMk cId="2562231142" sldId="327"/>
                <pc2:cmMk id="{6F48B0D7-FEA7-C848-92AD-4B1F8D586356}"/>
              </pc2:cmMkLst>
            </pc226:cmChg>
          </p:ext>
        </pc:extLst>
      </pc:sldChg>
      <pc:sldChg chg="modSp delCm modCm">
        <pc:chgData name="Kim Austin" userId="" providerId="" clId="Web-{3EA33B4F-55BD-4DBC-9AEA-2E79AB1D852D}" dt="2024-04-25T23:02:57.741" v="499"/>
        <pc:sldMkLst>
          <pc:docMk/>
          <pc:sldMk cId="2103734414" sldId="331"/>
        </pc:sldMkLst>
        <pc:spChg chg="mod">
          <ac:chgData name="Kim Austin" userId="" providerId="" clId="Web-{3EA33B4F-55BD-4DBC-9AEA-2E79AB1D852D}" dt="2024-04-25T23:02:52.507" v="497" actId="20577"/>
          <ac:spMkLst>
            <pc:docMk/>
            <pc:sldMk cId="2103734414" sldId="331"/>
            <ac:spMk id="16" creationId="{EF95F397-0F33-9739-AD21-3BB26991FAC5}"/>
          </ac:spMkLst>
        </pc:spChg>
        <pc:extLst>
          <p:ext xmlns:p="http://schemas.openxmlformats.org/presentationml/2006/main" uri="{D6D511B9-2390-475A-947B-AFAB55BFBCF1}">
            <pc226:cmChg xmlns:pc226="http://schemas.microsoft.com/office/powerpoint/2022/06/main/command" chg="del mod">
              <pc226:chgData name="Kim Austin" userId="" providerId="" clId="Web-{3EA33B4F-55BD-4DBC-9AEA-2E79AB1D852D}" dt="2024-04-25T23:02:57.741" v="499"/>
              <pc2:cmMkLst xmlns:pc2="http://schemas.microsoft.com/office/powerpoint/2019/9/main/command">
                <pc:docMk/>
                <pc:sldMk cId="2103734414" sldId="331"/>
                <pc2:cmMk id="{088F6B0E-474E-0E44-97E1-98E8F825ECFC}"/>
              </pc2:cmMkLst>
            </pc226:cmChg>
            <pc226:cmChg xmlns:pc226="http://schemas.microsoft.com/office/powerpoint/2022/06/main/command" chg="del">
              <pc226:chgData name="Kim Austin" userId="" providerId="" clId="Web-{3EA33B4F-55BD-4DBC-9AEA-2E79AB1D852D}" dt="2024-04-25T23:02:55.163" v="498"/>
              <pc2:cmMkLst xmlns:pc2="http://schemas.microsoft.com/office/powerpoint/2019/9/main/command">
                <pc:docMk/>
                <pc:sldMk cId="2103734414" sldId="331"/>
                <pc2:cmMk id="{224CD488-24E3-4530-80C1-DBD77CEB0FEE}"/>
              </pc2:cmMkLst>
            </pc226:cmChg>
            <pc226:cmChg xmlns:pc226="http://schemas.microsoft.com/office/powerpoint/2022/06/main/command" chg="del">
              <pc226:chgData name="Kim Austin" userId="" providerId="" clId="Web-{3EA33B4F-55BD-4DBC-9AEA-2E79AB1D852D}" dt="2024-04-25T23:02:43.835" v="496"/>
              <pc2:cmMkLst xmlns:pc2="http://schemas.microsoft.com/office/powerpoint/2019/9/main/command">
                <pc:docMk/>
                <pc:sldMk cId="2103734414" sldId="331"/>
                <pc2:cmMk id="{80AAF4AC-AFD8-9442-A6E3-F6BC824B1620}"/>
              </pc2:cmMkLst>
            </pc226:cmChg>
          </p:ext>
        </pc:extLst>
      </pc:sldChg>
      <pc:sldChg chg="delCm modNotes">
        <pc:chgData name="Kim Austin" userId="" providerId="" clId="Web-{3EA33B4F-55BD-4DBC-9AEA-2E79AB1D852D}" dt="2024-04-25T22:56:19.917" v="346"/>
        <pc:sldMkLst>
          <pc:docMk/>
          <pc:sldMk cId="3727434326" sldId="341"/>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56:19.917" v="346"/>
              <pc2:cmMkLst xmlns:pc2="http://schemas.microsoft.com/office/powerpoint/2019/9/main/command">
                <pc:docMk/>
                <pc:sldMk cId="3727434326" sldId="341"/>
                <pc2:cmMk id="{98250B33-7309-49EF-B7D5-F08A7A8193D3}"/>
              </pc2:cmMkLst>
            </pc226:cmChg>
            <pc226:cmChg xmlns:pc226="http://schemas.microsoft.com/office/powerpoint/2022/06/main/command" chg="del">
              <pc226:chgData name="Kim Austin" userId="" providerId="" clId="Web-{3EA33B4F-55BD-4DBC-9AEA-2E79AB1D852D}" dt="2024-04-25T22:56:15.824" v="345"/>
              <pc2:cmMkLst xmlns:pc2="http://schemas.microsoft.com/office/powerpoint/2019/9/main/command">
                <pc:docMk/>
                <pc:sldMk cId="3727434326" sldId="341"/>
                <pc2:cmMk id="{2C0BE739-E5F8-4BAA-A464-586B0AD9007E}"/>
              </pc2:cmMkLst>
            </pc226:cmChg>
            <pc226:cmChg xmlns:pc226="http://schemas.microsoft.com/office/powerpoint/2022/06/main/command" chg="del">
              <pc226:chgData name="Kim Austin" userId="" providerId="" clId="Web-{3EA33B4F-55BD-4DBC-9AEA-2E79AB1D852D}" dt="2024-04-25T22:55:02.149" v="299"/>
              <pc2:cmMkLst xmlns:pc2="http://schemas.microsoft.com/office/powerpoint/2019/9/main/command">
                <pc:docMk/>
                <pc:sldMk cId="3727434326" sldId="341"/>
                <pc2:cmMk id="{8784AB44-6AC9-0140-B4E2-9B01AD630BEC}"/>
              </pc2:cmMkLst>
            </pc226:cmChg>
            <pc226:cmChg xmlns:pc226="http://schemas.microsoft.com/office/powerpoint/2022/06/main/command" chg="del">
              <pc226:chgData name="Kim Austin" userId="" providerId="" clId="Web-{3EA33B4F-55BD-4DBC-9AEA-2E79AB1D852D}" dt="2024-04-25T22:56:09.823" v="344"/>
              <pc2:cmMkLst xmlns:pc2="http://schemas.microsoft.com/office/powerpoint/2019/9/main/command">
                <pc:docMk/>
                <pc:sldMk cId="3727434326" sldId="341"/>
                <pc2:cmMk id="{2420E9E8-661F-4362-8C53-969091B53A9D}"/>
              </pc2:cmMkLst>
            </pc226:cmChg>
          </p:ext>
        </pc:extLst>
      </pc:sldChg>
      <pc:sldChg chg="delCm">
        <pc:chgData name="Kim Austin" userId="" providerId="" clId="Web-{3EA33B4F-55BD-4DBC-9AEA-2E79AB1D852D}" dt="2024-04-25T23:00:49.456" v="431"/>
        <pc:sldMkLst>
          <pc:docMk/>
          <pc:sldMk cId="3999173840" sldId="342"/>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3:00:49.456" v="431"/>
              <pc2:cmMkLst xmlns:pc2="http://schemas.microsoft.com/office/powerpoint/2019/9/main/command">
                <pc:docMk/>
                <pc:sldMk cId="3999173840" sldId="342"/>
                <pc2:cmMk id="{B9A0598F-3ED4-7047-A0E1-397AF7616B4B}"/>
              </pc2:cmMkLst>
            </pc226:cmChg>
          </p:ext>
        </pc:extLst>
      </pc:sldChg>
      <pc:sldChg chg="delCm modNotes">
        <pc:chgData name="Kim Austin" userId="" providerId="" clId="Web-{3EA33B4F-55BD-4DBC-9AEA-2E79AB1D852D}" dt="2024-04-25T22:52:27.629" v="240"/>
        <pc:sldMkLst>
          <pc:docMk/>
          <pc:sldMk cId="824006251" sldId="343"/>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02:46.400" v="104"/>
              <pc2:cmMkLst xmlns:pc2="http://schemas.microsoft.com/office/powerpoint/2019/9/main/command">
                <pc:docMk/>
                <pc:sldMk cId="824006251" sldId="343"/>
                <pc2:cmMk id="{2A300E83-8FE6-44D8-84D5-16BF22AB10D8}"/>
              </pc2:cmMkLst>
            </pc226:cmChg>
            <pc226:cmChg xmlns:pc226="http://schemas.microsoft.com/office/powerpoint/2022/06/main/command" chg="del">
              <pc226:chgData name="Kim Austin" userId="" providerId="" clId="Web-{3EA33B4F-55BD-4DBC-9AEA-2E79AB1D852D}" dt="2024-04-25T22:02:49.165" v="105"/>
              <pc2:cmMkLst xmlns:pc2="http://schemas.microsoft.com/office/powerpoint/2019/9/main/command">
                <pc:docMk/>
                <pc:sldMk cId="824006251" sldId="343"/>
                <pc2:cmMk id="{8A7400D7-8224-4D16-8938-C9B3E0C1D2BF}"/>
              </pc2:cmMkLst>
            </pc226:cmChg>
          </p:ext>
        </pc:extLst>
      </pc:sldChg>
      <pc:sldChg chg="delCm modNotes">
        <pc:chgData name="Kim Austin" userId="" providerId="" clId="Web-{3EA33B4F-55BD-4DBC-9AEA-2E79AB1D852D}" dt="2024-04-25T22:52:55.943" v="262"/>
        <pc:sldMkLst>
          <pc:docMk/>
          <pc:sldMk cId="441947201" sldId="344"/>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04:39.762" v="168"/>
              <pc2:cmMkLst xmlns:pc2="http://schemas.microsoft.com/office/powerpoint/2019/9/main/command">
                <pc:docMk/>
                <pc:sldMk cId="441947201" sldId="344"/>
                <pc2:cmMk id="{F8B1016B-5A44-4032-B983-0CA1E734949B}"/>
              </pc2:cmMkLst>
            </pc226:cmChg>
            <pc226:cmChg xmlns:pc226="http://schemas.microsoft.com/office/powerpoint/2022/06/main/command" chg="del">
              <pc226:chgData name="Kim Austin" userId="" providerId="" clId="Web-{3EA33B4F-55BD-4DBC-9AEA-2E79AB1D852D}" dt="2024-04-25T22:04:43.262" v="169"/>
              <pc2:cmMkLst xmlns:pc2="http://schemas.microsoft.com/office/powerpoint/2019/9/main/command">
                <pc:docMk/>
                <pc:sldMk cId="441947201" sldId="344"/>
                <pc2:cmMk id="{F793FFC4-76EA-2D49-B532-11E223EFB6B6}"/>
              </pc2:cmMkLst>
            </pc226:cmChg>
          </p:ext>
        </pc:extLst>
      </pc:sldChg>
      <pc:sldChg chg="delCm modNotes">
        <pc:chgData name="Kim Austin" userId="" providerId="" clId="Web-{3EA33B4F-55BD-4DBC-9AEA-2E79AB1D852D}" dt="2024-04-25T22:54:58.133" v="298"/>
        <pc:sldMkLst>
          <pc:docMk/>
          <pc:sldMk cId="258658327" sldId="345"/>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54:58.133" v="298"/>
              <pc2:cmMkLst xmlns:pc2="http://schemas.microsoft.com/office/powerpoint/2019/9/main/command">
                <pc:docMk/>
                <pc:sldMk cId="258658327" sldId="345"/>
                <pc2:cmMk id="{13549752-8A6B-43C2-A8EC-66E26D7F0095}"/>
              </pc2:cmMkLst>
            </pc226:cmChg>
          </p:ext>
        </pc:extLst>
      </pc:sldChg>
      <pc:sldChg chg="delCm modNotes">
        <pc:chgData name="Kim Austin" userId="" providerId="" clId="Web-{3EA33B4F-55BD-4DBC-9AEA-2E79AB1D852D}" dt="2024-04-25T23:00:47.831" v="430"/>
        <pc:sldMkLst>
          <pc:docMk/>
          <pc:sldMk cId="3523830087" sldId="346"/>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3:00:46.613" v="429"/>
              <pc2:cmMkLst xmlns:pc2="http://schemas.microsoft.com/office/powerpoint/2019/9/main/command">
                <pc:docMk/>
                <pc:sldMk cId="3523830087" sldId="346"/>
                <pc2:cmMk id="{DA6F575C-A722-47B7-8C9C-8C9C8F0F49EF}"/>
              </pc2:cmMkLst>
            </pc226:cmChg>
          </p:ext>
        </pc:extLst>
      </pc:sldChg>
      <pc:sldChg chg="delCm modNotes">
        <pc:chgData name="Kim Austin" userId="" providerId="" clId="Web-{3EA33B4F-55BD-4DBC-9AEA-2E79AB1D852D}" dt="2024-04-25T23:01:56.443" v="464"/>
        <pc:sldMkLst>
          <pc:docMk/>
          <pc:sldMk cId="869619646" sldId="347"/>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3:01:54.458" v="463"/>
              <pc2:cmMkLst xmlns:pc2="http://schemas.microsoft.com/office/powerpoint/2019/9/main/command">
                <pc:docMk/>
                <pc:sldMk cId="869619646" sldId="347"/>
                <pc2:cmMk id="{57D22428-6C9B-48C2-AE56-35E5B49CA870}"/>
              </pc2:cmMkLst>
            </pc226:cmChg>
          </p:ext>
        </pc:extLst>
      </pc:sldChg>
      <pc:sldChg chg="modSp delCm modNotes">
        <pc:chgData name="Kim Austin" userId="" providerId="" clId="Web-{3EA33B4F-55BD-4DBC-9AEA-2E79AB1D852D}" dt="2024-04-25T22:57:51.639" v="378"/>
        <pc:sldMkLst>
          <pc:docMk/>
          <pc:sldMk cId="2400021507" sldId="348"/>
        </pc:sldMkLst>
        <pc:spChg chg="mod">
          <ac:chgData name="Kim Austin" userId="" providerId="" clId="Web-{3EA33B4F-55BD-4DBC-9AEA-2E79AB1D852D}" dt="2024-04-25T22:57:42.795" v="376" actId="20577"/>
          <ac:spMkLst>
            <pc:docMk/>
            <pc:sldMk cId="2400021507" sldId="348"/>
            <ac:spMk id="3" creationId="{E4884FF7-5DC3-D10F-EFD9-4C9C1B43959A}"/>
          </ac:spMkLst>
        </pc:spChg>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57:42.920" v="377"/>
              <pc2:cmMkLst xmlns:pc2="http://schemas.microsoft.com/office/powerpoint/2019/9/main/command">
                <pc:docMk/>
                <pc:sldMk cId="2400021507" sldId="348"/>
                <pc2:cmMk id="{DA020B46-51E2-419C-AE75-2EB86E282587}"/>
              </pc2:cmMkLst>
            </pc226:cmChg>
            <pc226:cmChg xmlns:pc226="http://schemas.microsoft.com/office/powerpoint/2022/06/main/command" chg="del">
              <pc226:chgData name="Kim Austin" userId="" providerId="" clId="Web-{3EA33B4F-55BD-4DBC-9AEA-2E79AB1D852D}" dt="2024-04-25T22:57:51.639" v="378"/>
              <pc2:cmMkLst xmlns:pc2="http://schemas.microsoft.com/office/powerpoint/2019/9/main/command">
                <pc:docMk/>
                <pc:sldMk cId="2400021507" sldId="348"/>
                <pc2:cmMk id="{A02976D5-1D09-4C04-BD40-AF5015C505A9}"/>
              </pc2:cmMkLst>
            </pc226:cmChg>
          </p:ext>
        </pc:extLst>
      </pc:sldChg>
      <pc:sldChg chg="delCm modNotes">
        <pc:chgData name="Kim Austin" userId="" providerId="" clId="Web-{3EA33B4F-55BD-4DBC-9AEA-2E79AB1D852D}" dt="2024-04-25T22:59:17.282" v="417"/>
        <pc:sldMkLst>
          <pc:docMk/>
          <pc:sldMk cId="1966074274" sldId="349"/>
        </pc:sldMkLst>
        <pc:extLst>
          <p:ext xmlns:p="http://schemas.openxmlformats.org/presentationml/2006/main" uri="{D6D511B9-2390-475A-947B-AFAB55BFBCF1}">
            <pc226:cmChg xmlns:pc226="http://schemas.microsoft.com/office/powerpoint/2022/06/main/command" chg="del">
              <pc226:chgData name="Kim Austin" userId="" providerId="" clId="Web-{3EA33B4F-55BD-4DBC-9AEA-2E79AB1D852D}" dt="2024-04-25T22:59:16.141" v="416"/>
              <pc2:cmMkLst xmlns:pc2="http://schemas.microsoft.com/office/powerpoint/2019/9/main/command">
                <pc:docMk/>
                <pc:sldMk cId="1966074274" sldId="349"/>
                <pc2:cmMk id="{5823C272-A1F9-4D27-B45D-E0D40AF78E74}"/>
              </pc2:cmMkLst>
            </pc226:cmChg>
            <pc226:cmChg xmlns:pc226="http://schemas.microsoft.com/office/powerpoint/2022/06/main/command" chg="del">
              <pc226:chgData name="Kim Austin" userId="" providerId="" clId="Web-{3EA33B4F-55BD-4DBC-9AEA-2E79AB1D852D}" dt="2024-04-25T22:58:00.874" v="379"/>
              <pc2:cmMkLst xmlns:pc2="http://schemas.microsoft.com/office/powerpoint/2019/9/main/command">
                <pc:docMk/>
                <pc:sldMk cId="1966074274" sldId="349"/>
                <pc2:cmMk id="{513BCEC9-8E43-4DBB-B1BC-5E26114B09D4}"/>
              </pc2:cmMkLst>
            </pc226:cmChg>
          </p:ext>
        </pc:extLst>
      </pc:sldChg>
    </pc:docChg>
  </pc:docChgLst>
  <pc:docChgLst>
    <pc:chgData name="Kim Austin" clId="Web-{D0454FAE-58CA-4CBE-A2FD-1F20F942873E}"/>
    <pc:docChg chg="modSld">
      <pc:chgData name="Kim Austin" userId="" providerId="" clId="Web-{D0454FAE-58CA-4CBE-A2FD-1F20F942873E}" dt="2024-04-26T16:32:29.503" v="0"/>
      <pc:docMkLst>
        <pc:docMk/>
      </pc:docMkLst>
      <pc:sldChg chg="modNotes">
        <pc:chgData name="Kim Austin" userId="" providerId="" clId="Web-{D0454FAE-58CA-4CBE-A2FD-1F20F942873E}" dt="2024-04-26T16:32:29.503" v="0"/>
        <pc:sldMkLst>
          <pc:docMk/>
          <pc:sldMk cId="3902140" sldId="324"/>
        </pc:sldMkLst>
      </pc:sldChg>
    </pc:docChg>
  </pc:docChgLst>
  <pc:docChgLst>
    <pc:chgData name="Yesi Ayala" clId="Web-{C1A07AED-C8B3-40DD-AB57-ADFF7ABFAA3C}"/>
    <pc:docChg chg="mod modSld">
      <pc:chgData name="Yesi Ayala" userId="" providerId="" clId="Web-{C1A07AED-C8B3-40DD-AB57-ADFF7ABFAA3C}" dt="2024-04-23T15:50:11.743" v="15"/>
      <pc:docMkLst>
        <pc:docMk/>
      </pc:docMkLst>
      <pc:sldChg chg="modSp">
        <pc:chgData name="Yesi Ayala" userId="" providerId="" clId="Web-{C1A07AED-C8B3-40DD-AB57-ADFF7ABFAA3C}" dt="2024-04-23T04:04:11.594" v="3" actId="20577"/>
        <pc:sldMkLst>
          <pc:docMk/>
          <pc:sldMk cId="3275315307" sldId="311"/>
        </pc:sldMkLst>
        <pc:spChg chg="mod">
          <ac:chgData name="Yesi Ayala" userId="" providerId="" clId="Web-{C1A07AED-C8B3-40DD-AB57-ADFF7ABFAA3C}" dt="2024-04-23T04:04:11.594" v="3" actId="20577"/>
          <ac:spMkLst>
            <pc:docMk/>
            <pc:sldMk cId="3275315307" sldId="311"/>
            <ac:spMk id="3" creationId="{E4884FF7-5DC3-D10F-EFD9-4C9C1B43959A}"/>
          </ac:spMkLst>
        </pc:spChg>
      </pc:sldChg>
      <pc:sldChg chg="addCm">
        <pc:chgData name="Yesi Ayala" userId="" providerId="" clId="Web-{C1A07AED-C8B3-40DD-AB57-ADFF7ABFAA3C}" dt="2024-04-23T03:59:38.179" v="1"/>
        <pc:sldMkLst>
          <pc:docMk/>
          <pc:sldMk cId="2562231142" sldId="327"/>
        </pc:sldMkLst>
        <pc:extLst>
          <p:ext xmlns:p="http://schemas.openxmlformats.org/presentationml/2006/main" uri="{D6D511B9-2390-475A-947B-AFAB55BFBCF1}">
            <pc226:cmChg xmlns:pc226="http://schemas.microsoft.com/office/powerpoint/2022/06/main/command" chg="add">
              <pc226:chgData name="Yesi Ayala" userId="" providerId="" clId="Web-{C1A07AED-C8B3-40DD-AB57-ADFF7ABFAA3C}" dt="2024-04-23T03:59:38.179" v="1"/>
              <pc2:cmMkLst xmlns:pc2="http://schemas.microsoft.com/office/powerpoint/2019/9/main/command">
                <pc:docMk/>
                <pc:sldMk cId="2562231142" sldId="327"/>
                <pc2:cmMk id="{49648A15-2122-4598-8787-AE2292358086}"/>
              </pc2:cmMkLst>
            </pc226:cmChg>
          </p:ext>
        </pc:extLst>
      </pc:sldChg>
      <pc:sldChg chg="addCm">
        <pc:chgData name="Yesi Ayala" userId="" providerId="" clId="Web-{C1A07AED-C8B3-40DD-AB57-ADFF7ABFAA3C}" dt="2024-04-23T15:49:08.162" v="6"/>
        <pc:sldMkLst>
          <pc:docMk/>
          <pc:sldMk cId="3727434326" sldId="341"/>
        </pc:sldMkLst>
        <pc:extLst>
          <p:ext xmlns:p="http://schemas.openxmlformats.org/presentationml/2006/main" uri="{D6D511B9-2390-475A-947B-AFAB55BFBCF1}">
            <pc226:cmChg xmlns:pc226="http://schemas.microsoft.com/office/powerpoint/2022/06/main/command" chg="add">
              <pc226:chgData name="Yesi Ayala" userId="" providerId="" clId="Web-{C1A07AED-C8B3-40DD-AB57-ADFF7ABFAA3C}" dt="2024-04-23T15:49:08.162" v="6"/>
              <pc2:cmMkLst xmlns:pc2="http://schemas.microsoft.com/office/powerpoint/2019/9/main/command">
                <pc:docMk/>
                <pc:sldMk cId="3727434326" sldId="341"/>
                <pc2:cmMk id="{98250B33-7309-49EF-B7D5-F08A7A8193D3}"/>
              </pc2:cmMkLst>
            </pc226:cmChg>
            <pc226:cmChg xmlns:pc226="http://schemas.microsoft.com/office/powerpoint/2022/06/main/command" chg="add">
              <pc226:chgData name="Yesi Ayala" userId="" providerId="" clId="Web-{C1A07AED-C8B3-40DD-AB57-ADFF7ABFAA3C}" dt="2024-04-23T15:38:42.792" v="5"/>
              <pc2:cmMkLst xmlns:pc2="http://schemas.microsoft.com/office/powerpoint/2019/9/main/command">
                <pc:docMk/>
                <pc:sldMk cId="3727434326" sldId="341"/>
                <pc2:cmMk id="{2C0BE739-E5F8-4BAA-A464-586B0AD9007E}"/>
              </pc2:cmMkLst>
            </pc226:cmChg>
          </p:ext>
        </pc:extLst>
      </pc:sldChg>
      <pc:sldChg chg="addCm">
        <pc:chgData name="Yesi Ayala" userId="" providerId="" clId="Web-{C1A07AED-C8B3-40DD-AB57-ADFF7ABFAA3C}" dt="2024-04-23T04:05:34.582" v="4"/>
        <pc:sldMkLst>
          <pc:docMk/>
          <pc:sldMk cId="824006251" sldId="343"/>
        </pc:sldMkLst>
        <pc:extLst>
          <p:ext xmlns:p="http://schemas.openxmlformats.org/presentationml/2006/main" uri="{D6D511B9-2390-475A-947B-AFAB55BFBCF1}">
            <pc226:cmChg xmlns:pc226="http://schemas.microsoft.com/office/powerpoint/2022/06/main/command" chg="add">
              <pc226:chgData name="Yesi Ayala" userId="" providerId="" clId="Web-{C1A07AED-C8B3-40DD-AB57-ADFF7ABFAA3C}" dt="2024-04-23T04:05:34.582" v="4"/>
              <pc2:cmMkLst xmlns:pc2="http://schemas.microsoft.com/office/powerpoint/2019/9/main/command">
                <pc:docMk/>
                <pc:sldMk cId="824006251" sldId="343"/>
                <pc2:cmMk id="{8A7400D7-8224-4D16-8938-C9B3E0C1D2BF}"/>
              </pc2:cmMkLst>
            </pc226:cmChg>
          </p:ext>
        </pc:extLst>
      </pc:sldChg>
      <pc:sldChg chg="modSp addCm">
        <pc:chgData name="Yesi Ayala" userId="" providerId="" clId="Web-{C1A07AED-C8B3-40DD-AB57-ADFF7ABFAA3C}" dt="2024-04-23T15:49:57.461" v="14"/>
        <pc:sldMkLst>
          <pc:docMk/>
          <pc:sldMk cId="2400021507" sldId="348"/>
        </pc:sldMkLst>
        <pc:spChg chg="mod">
          <ac:chgData name="Yesi Ayala" userId="" providerId="" clId="Web-{C1A07AED-C8B3-40DD-AB57-ADFF7ABFAA3C}" dt="2024-04-23T15:49:26.226" v="13" actId="20577"/>
          <ac:spMkLst>
            <pc:docMk/>
            <pc:sldMk cId="2400021507" sldId="348"/>
            <ac:spMk id="3" creationId="{E4884FF7-5DC3-D10F-EFD9-4C9C1B43959A}"/>
          </ac:spMkLst>
        </pc:spChg>
        <pc:extLst>
          <p:ext xmlns:p="http://schemas.openxmlformats.org/presentationml/2006/main" uri="{D6D511B9-2390-475A-947B-AFAB55BFBCF1}">
            <pc226:cmChg xmlns:pc226="http://schemas.microsoft.com/office/powerpoint/2022/06/main/command" chg="add">
              <pc226:chgData name="Yesi Ayala" userId="" providerId="" clId="Web-{C1A07AED-C8B3-40DD-AB57-ADFF7ABFAA3C}" dt="2024-04-23T15:49:57.461" v="14"/>
              <pc2:cmMkLst xmlns:pc2="http://schemas.microsoft.com/office/powerpoint/2019/9/main/command">
                <pc:docMk/>
                <pc:sldMk cId="2400021507" sldId="348"/>
                <pc2:cmMk id="{DA020B46-51E2-419C-AE75-2EB86E282587}"/>
              </pc2:cmMkLst>
            </pc226:cmChg>
          </p:ext>
        </pc:extLst>
      </pc:sldChg>
      <pc:sldChg chg="addCm">
        <pc:chgData name="Yesi Ayala" userId="" providerId="" clId="Web-{C1A07AED-C8B3-40DD-AB57-ADFF7ABFAA3C}" dt="2024-04-23T15:50:11.743" v="15"/>
        <pc:sldMkLst>
          <pc:docMk/>
          <pc:sldMk cId="1966074274" sldId="349"/>
        </pc:sldMkLst>
        <pc:extLst>
          <p:ext xmlns:p="http://schemas.openxmlformats.org/presentationml/2006/main" uri="{D6D511B9-2390-475A-947B-AFAB55BFBCF1}">
            <pc226:cmChg xmlns:pc226="http://schemas.microsoft.com/office/powerpoint/2022/06/main/command" chg="add">
              <pc226:chgData name="Yesi Ayala" userId="" providerId="" clId="Web-{C1A07AED-C8B3-40DD-AB57-ADFF7ABFAA3C}" dt="2024-04-23T15:50:11.743" v="15"/>
              <pc2:cmMkLst xmlns:pc2="http://schemas.microsoft.com/office/powerpoint/2019/9/main/command">
                <pc:docMk/>
                <pc:sldMk cId="1966074274" sldId="349"/>
                <pc2:cmMk id="{513BCEC9-8E43-4DBB-B1BC-5E26114B09D4}"/>
              </pc2:cmMkLst>
            </pc226:cmChg>
          </p:ext>
        </pc:extLst>
      </pc:sldChg>
    </pc:docChg>
  </pc:docChgLst>
  <pc:docChgLst>
    <pc:chgData name="Kim Austin" clId="Web-{D6A47952-78C6-48D8-8902-E02C7415FDF9}"/>
    <pc:docChg chg="modSld">
      <pc:chgData name="Kim Austin" userId="" providerId="" clId="Web-{D6A47952-78C6-48D8-8902-E02C7415FDF9}" dt="2024-04-25T23:54:18.599" v="0"/>
      <pc:docMkLst>
        <pc:docMk/>
      </pc:docMkLst>
      <pc:sldChg chg="modNotes">
        <pc:chgData name="Kim Austin" userId="" providerId="" clId="Web-{D6A47952-78C6-48D8-8902-E02C7415FDF9}" dt="2024-04-25T23:54:18.599" v="0"/>
        <pc:sldMkLst>
          <pc:docMk/>
          <pc:sldMk cId="3902140" sldId="324"/>
        </pc:sldMkLst>
      </pc:sldChg>
    </pc:docChg>
  </pc:docChgLst>
  <pc:docChgLst>
    <pc:chgData name="Kim Austin" userId="ps/kO6BA9KWAjHLbsxv9pWngsZodD48B/mc8PTE1gFM=" providerId="None" clId="Web-{BE9EEF5F-4CAA-42E4-99CA-0BF2A2E44F93}"/>
    <pc:docChg chg="modSld">
      <pc:chgData name="Kim Austin" userId="ps/kO6BA9KWAjHLbsxv9pWngsZodD48B/mc8PTE1gFM=" providerId="None" clId="Web-{BE9EEF5F-4CAA-42E4-99CA-0BF2A2E44F93}" dt="2024-07-30T21:55:08.497" v="3" actId="14100"/>
      <pc:docMkLst>
        <pc:docMk/>
      </pc:docMkLst>
      <pc:sldChg chg="modSp">
        <pc:chgData name="Kim Austin" userId="ps/kO6BA9KWAjHLbsxv9pWngsZodD48B/mc8PTE1gFM=" providerId="None" clId="Web-{BE9EEF5F-4CAA-42E4-99CA-0BF2A2E44F93}" dt="2024-07-30T21:55:08.497" v="3" actId="14100"/>
        <pc:sldMkLst>
          <pc:docMk/>
          <pc:sldMk cId="3002980367" sldId="306"/>
        </pc:sldMkLst>
        <pc:spChg chg="mod">
          <ac:chgData name="Kim Austin" userId="ps/kO6BA9KWAjHLbsxv9pWngsZodD48B/mc8PTE1gFM=" providerId="None" clId="Web-{BE9EEF5F-4CAA-42E4-99CA-0BF2A2E44F93}" dt="2024-07-30T21:55:08.497" v="3" actId="14100"/>
          <ac:spMkLst>
            <pc:docMk/>
            <pc:sldMk cId="3002980367" sldId="306"/>
            <ac:spMk id="3" creationId="{959C37CA-F075-115A-9491-8D349A3471A4}"/>
          </ac:spMkLst>
        </pc:spChg>
      </pc:sldChg>
      <pc:sldChg chg="modSp">
        <pc:chgData name="Kim Austin" userId="ps/kO6BA9KWAjHLbsxv9pWngsZodD48B/mc8PTE1gFM=" providerId="None" clId="Web-{BE9EEF5F-4CAA-42E4-99CA-0BF2A2E44F93}" dt="2024-07-30T21:54:50.762" v="0" actId="20577"/>
        <pc:sldMkLst>
          <pc:docMk/>
          <pc:sldMk cId="3523830087" sldId="346"/>
        </pc:sldMkLst>
        <pc:spChg chg="mod">
          <ac:chgData name="Kim Austin" userId="ps/kO6BA9KWAjHLbsxv9pWngsZodD48B/mc8PTE1gFM=" providerId="None" clId="Web-{BE9EEF5F-4CAA-42E4-99CA-0BF2A2E44F93}" dt="2024-07-30T21:54:50.762" v="0" actId="20577"/>
          <ac:spMkLst>
            <pc:docMk/>
            <pc:sldMk cId="3523830087" sldId="346"/>
            <ac:spMk id="2" creationId="{A86A6F4C-D336-AE37-D6B8-0A2DAE78ABA1}"/>
          </ac:spMkLst>
        </pc:spChg>
      </pc:sldChg>
      <pc:sldChg chg="modSp">
        <pc:chgData name="Kim Austin" userId="ps/kO6BA9KWAjHLbsxv9pWngsZodD48B/mc8PTE1gFM=" providerId="None" clId="Web-{BE9EEF5F-4CAA-42E4-99CA-0BF2A2E44F93}" dt="2024-07-30T21:54:55.653" v="2" actId="20577"/>
        <pc:sldMkLst>
          <pc:docMk/>
          <pc:sldMk cId="869619646" sldId="347"/>
        </pc:sldMkLst>
        <pc:spChg chg="mod">
          <ac:chgData name="Kim Austin" userId="ps/kO6BA9KWAjHLbsxv9pWngsZodD48B/mc8PTE1gFM=" providerId="None" clId="Web-{BE9EEF5F-4CAA-42E4-99CA-0BF2A2E44F93}" dt="2024-07-30T21:54:55.653" v="2" actId="20577"/>
          <ac:spMkLst>
            <pc:docMk/>
            <pc:sldMk cId="869619646" sldId="347"/>
            <ac:spMk id="2" creationId="{A86A6F4C-D336-AE37-D6B8-0A2DAE78AB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20DBD2-25F0-3E8C-D6C7-808578A8D4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6BD2EE-809B-4D72-FBDA-36B485A2B2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A1FF38-2444-304F-B12D-D548557E63A8}" type="datetimeFigureOut">
              <a:rPr lang="en-US" smtClean="0"/>
              <a:t>7/31/2024</a:t>
            </a:fld>
            <a:endParaRPr lang="en-US"/>
          </a:p>
        </p:txBody>
      </p:sp>
      <p:sp>
        <p:nvSpPr>
          <p:cNvPr id="4" name="Footer Placeholder 3">
            <a:extLst>
              <a:ext uri="{FF2B5EF4-FFF2-40B4-BE49-F238E27FC236}">
                <a16:creationId xmlns:a16="http://schemas.microsoft.com/office/drawing/2014/main" id="{16344343-BF7F-A88C-B42D-1B8EFF915D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8E1F1A-8BF4-2A53-9C52-A95C72DC3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6FDD-2A11-CA41-B724-57CE9103F544}" type="slidenum">
              <a:rPr lang="en-US" smtClean="0"/>
              <a:t>‹#›</a:t>
            </a:fld>
            <a:endParaRPr lang="en-US"/>
          </a:p>
        </p:txBody>
      </p:sp>
    </p:spTree>
    <p:extLst>
      <p:ext uri="{BB962C8B-B14F-4D97-AF65-F5344CB8AC3E}">
        <p14:creationId xmlns:p14="http://schemas.microsoft.com/office/powerpoint/2010/main" val="424339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2952D-8BF3-554F-8DB1-49CADAE1200C}"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4840-7E6D-B94F-885E-A8EEC651EE28}" type="slidenum">
              <a:rPr lang="en-US" smtClean="0"/>
              <a:t>‹#›</a:t>
            </a:fld>
            <a:endParaRPr lang="en-US"/>
          </a:p>
        </p:txBody>
      </p:sp>
    </p:spTree>
    <p:extLst>
      <p:ext uri="{BB962C8B-B14F-4D97-AF65-F5344CB8AC3E}">
        <p14:creationId xmlns:p14="http://schemas.microsoft.com/office/powerpoint/2010/main" val="182589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endParaRPr lang="en-US"/>
          </a:p>
          <a:p>
            <a:pPr>
              <a:spcBef>
                <a:spcPts val="0"/>
              </a:spcBef>
              <a:spcAft>
                <a:spcPts val="0"/>
              </a:spcAft>
            </a:pPr>
            <a:r>
              <a:rPr lang="en-US" b="0" i="0" u="none" strike="noStrike">
                <a:effectLst/>
              </a:rPr>
              <a:t>Welcome to our learning session.</a:t>
            </a:r>
            <a:endParaRPr lang="en-US"/>
          </a:p>
          <a:p>
            <a:pPr>
              <a:spcBef>
                <a:spcPts val="0"/>
              </a:spcBef>
              <a:spcAft>
                <a:spcPts val="0"/>
              </a:spcAft>
            </a:pPr>
            <a:br>
              <a:rPr lang="en-US" dirty="0"/>
            </a:br>
            <a:r>
              <a:rPr lang="en-US" b="0" i="0" u="none" strike="noStrike">
                <a:effectLst/>
              </a:rPr>
              <a:t>This will be an interactive experience. While I will be sharing some key information, I will also be inviting your insights, expertise and experience.</a:t>
            </a:r>
            <a:endParaRPr lang="en-US"/>
          </a:p>
          <a:p>
            <a:pPr>
              <a:spcBef>
                <a:spcPts val="0"/>
              </a:spcBef>
              <a:spcAft>
                <a:spcPts val="0"/>
              </a:spcAft>
            </a:pPr>
            <a:br>
              <a:rPr lang="en-US" dirty="0"/>
            </a:br>
            <a:r>
              <a:rPr lang="en-US" b="0" i="0" u="none" strike="noStrike">
                <a:effectLst/>
              </a:rPr>
              <a:t>Our focus today is on an overview of Oregon’s Early Literacy Framework (OELF).</a:t>
            </a:r>
            <a:endParaRPr lang="en-US"/>
          </a:p>
          <a:p>
            <a:endParaRPr lang="en-US" dirty="0"/>
          </a:p>
          <a:p>
            <a:r>
              <a:rPr lang="en-US" b="1"/>
              <a:t>Facilitator Considerations</a:t>
            </a:r>
            <a:endParaRPr lang="en-US"/>
          </a:p>
          <a:p>
            <a:r>
              <a:rPr lang="en-US"/>
              <a:t>Consider also inserting a slide about collaborative norms that you and your community can use or have used in the past to engage with one another. </a:t>
            </a:r>
          </a:p>
          <a:p>
            <a:r>
              <a:rPr lang="en-US"/>
              <a:t>In person </a:t>
            </a:r>
            <a:r>
              <a:rPr lang="en-US" b="0" i="0" u="none" strike="noStrike">
                <a:effectLst/>
              </a:rPr>
              <a:t>considerations:</a:t>
            </a:r>
            <a:endParaRPr lang="en-US"/>
          </a:p>
          <a:p>
            <a:pPr>
              <a:spcBef>
                <a:spcPts val="0"/>
              </a:spcBef>
              <a:spcAft>
                <a:spcPts val="0"/>
              </a:spcAft>
            </a:pPr>
            <a:r>
              <a:rPr lang="en-US"/>
              <a:t>•</a:t>
            </a:r>
            <a:r>
              <a:rPr lang="en-US" b="0" i="0" u="none" strike="noStrike">
                <a:effectLst/>
              </a:rPr>
              <a:t>If possible, set seating so that participants can easily talk with a partner.</a:t>
            </a:r>
            <a:endParaRPr lang="en-US"/>
          </a:p>
          <a:p>
            <a:pPr>
              <a:spcBef>
                <a:spcPts val="0"/>
              </a:spcBef>
              <a:spcAft>
                <a:spcPts val="0"/>
              </a:spcAft>
            </a:pPr>
            <a:br>
              <a:rPr lang="en-US" dirty="0"/>
            </a:br>
            <a:r>
              <a:rPr lang="en-US" b="0" i="0" u="none" strike="noStrike">
                <a:effectLst/>
              </a:rPr>
              <a:t>Online considerations:</a:t>
            </a:r>
            <a:endParaRPr lang="en-US"/>
          </a:p>
          <a:p>
            <a:r>
              <a:rPr lang="en-US"/>
              <a:t>•</a:t>
            </a:r>
            <a:r>
              <a:rPr lang="en-US" b="0" i="0" u="none" strike="noStrike">
                <a:effectLst/>
              </a:rPr>
              <a:t>If possible, enable breakout rooms for conversations </a:t>
            </a:r>
            <a:r>
              <a:rPr lang="en-US"/>
              <a:t>between </a:t>
            </a:r>
            <a:r>
              <a:rPr lang="en-US" b="0" i="0" u="none" strike="noStrike">
                <a:effectLst/>
              </a:rPr>
              <a:t>participants</a:t>
            </a:r>
            <a:r>
              <a:rPr lang="en-US" i="0" u="none" strike="noStrike">
                <a:effectLst/>
              </a:rPr>
              <a:t>.</a:t>
            </a:r>
            <a:endParaRPr lang="en-US"/>
          </a:p>
          <a:p>
            <a:pPr>
              <a:spcBef>
                <a:spcPts val="0"/>
              </a:spcBef>
              <a:spcAft>
                <a:spcPts val="0"/>
              </a:spcAft>
            </a:pPr>
            <a:endParaRPr lang="en-US" b="1" i="0" u="none" strike="noStrike" dirty="0">
              <a:solidFill>
                <a:srgbClr val="000000"/>
              </a:solidFill>
              <a:effectLst/>
              <a:latin typeface="+mn-lt"/>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a:t>
            </a:fld>
            <a:endParaRPr lang="en-US"/>
          </a:p>
        </p:txBody>
      </p:sp>
    </p:spTree>
    <p:extLst>
      <p:ext uri="{BB962C8B-B14F-4D97-AF65-F5344CB8AC3E}">
        <p14:creationId xmlns:p14="http://schemas.microsoft.com/office/powerpoint/2010/main" val="242736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20191114_BethConyers_Bridlemile Elementary_91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https://www.flickr.com/photos/portlandpublicschools/49066467578/in/album-72157711785430207/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10</a:t>
            </a:fld>
            <a:endParaRPr lang="en-US"/>
          </a:p>
        </p:txBody>
      </p:sp>
    </p:spTree>
    <p:extLst>
      <p:ext uri="{BB962C8B-B14F-4D97-AF65-F5344CB8AC3E}">
        <p14:creationId xmlns:p14="http://schemas.microsoft.com/office/powerpoint/2010/main" val="264836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br>
              <a:rPr lang="en-US" sz="1200" b="0" dirty="0">
                <a:effectLst/>
                <a:latin typeface="+mn-lt"/>
                <a:cs typeface="+mn-lt"/>
              </a:rPr>
            </a:br>
            <a:r>
              <a:rPr lang="en-US" sz="1200" dirty="0">
                <a:latin typeface="+mn-lt"/>
              </a:rPr>
              <a:t>Now we are going to explore a cross-cutting theme of the Framework: student belonging.</a:t>
            </a:r>
            <a:endParaRPr lang="en-US" sz="1200" dirty="0">
              <a:latin typeface="+mn-lt"/>
              <a:cs typeface="Arial"/>
            </a:endParaRPr>
          </a:p>
          <a:p>
            <a:endParaRPr lang="en-US" sz="1200" dirty="0">
              <a:latin typeface="+mn-lt"/>
              <a:ea typeface="Calibri"/>
              <a:cs typeface="Calibri"/>
            </a:endParaRPr>
          </a:p>
          <a:p>
            <a:r>
              <a:rPr lang="en-US" sz="1200" dirty="0">
                <a:latin typeface="+mn-lt"/>
                <a:ea typeface="Calibri"/>
                <a:cs typeface="Calibri"/>
              </a:rPr>
              <a:t>[Read slide text.]</a:t>
            </a:r>
          </a:p>
          <a:p>
            <a:endParaRPr lang="en-US" sz="1200" dirty="0">
              <a:latin typeface="+mn-lt"/>
            </a:endParaRPr>
          </a:p>
          <a:p>
            <a:r>
              <a:rPr lang="en-US" sz="1200" dirty="0">
                <a:latin typeface="+mn-lt"/>
              </a:rPr>
              <a:t>Ask</a:t>
            </a:r>
            <a:r>
              <a:rPr lang="en-US" sz="1200" b="0" dirty="0">
                <a:effectLst/>
                <a:latin typeface="+mn-lt"/>
              </a:rPr>
              <a:t> participants to reflect on the bullets: </a:t>
            </a:r>
            <a:r>
              <a:rPr lang="en-US" sz="1200" dirty="0">
                <a:latin typeface="+mn-lt"/>
              </a:rPr>
              <a:t>Would you identify any of these areas as strengths in your current practice</a:t>
            </a:r>
            <a:r>
              <a:rPr lang="en-US" sz="1200" b="0" dirty="0">
                <a:effectLst/>
                <a:latin typeface="+mn-lt"/>
              </a:rPr>
              <a:t>?</a:t>
            </a:r>
            <a:r>
              <a:rPr lang="en-US" sz="1200" dirty="0">
                <a:latin typeface="+mn-lt"/>
              </a:rPr>
              <a:t> Which practices might be growth areas for you?</a:t>
            </a:r>
            <a:br>
              <a:rPr lang="en-US" sz="1200" dirty="0">
                <a:latin typeface="+mn-lt"/>
                <a:cs typeface="+mn-lt"/>
              </a:rPr>
            </a:br>
            <a:endParaRPr lang="en-US" sz="1200" b="1" dirty="0">
              <a:latin typeface="+mn-lt"/>
              <a:ea typeface="Calibri"/>
              <a:cs typeface="Calibri"/>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As a facilitator, you will want to build on the strengths in the room, as well as model a stance of curiosity toward how we can always grow our teaching practice.</a:t>
            </a:r>
            <a:endParaRPr lang="en-US" sz="1200" b="0" dirty="0">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11</a:t>
            </a:fld>
            <a:endParaRPr lang="en-US"/>
          </a:p>
        </p:txBody>
      </p:sp>
    </p:spTree>
    <p:extLst>
      <p:ext uri="{BB962C8B-B14F-4D97-AF65-F5344CB8AC3E}">
        <p14:creationId xmlns:p14="http://schemas.microsoft.com/office/powerpoint/2010/main" val="424087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marL="0" indent="0" rtl="0">
              <a:spcBef>
                <a:spcPts val="0"/>
              </a:spcBef>
              <a:spcAft>
                <a:spcPts val="0"/>
              </a:spcAft>
              <a:buFont typeface="Arial" panose="020B0604020202020204" pitchFamily="34" charset="0"/>
              <a:buNone/>
            </a:pPr>
            <a:r>
              <a:rPr lang="en-US" sz="1200" b="0" i="0" u="none" strike="noStrike" dirty="0">
                <a:solidFill>
                  <a:srgbClr val="000000"/>
                </a:solidFill>
                <a:effectLst/>
                <a:latin typeface="+mn-lt"/>
              </a:rPr>
              <a:t>You will see three different questions on the slide.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endParaRPr lang="en-US"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latin typeface="+mn-lt"/>
              </a:rPr>
              <a:t>[Read slide text.]</a:t>
            </a:r>
            <a:endParaRPr lang="en-US" sz="1200" b="0" dirty="0">
              <a:effectLst/>
              <a:latin typeface="+mn-lt"/>
            </a:endParaRPr>
          </a:p>
          <a:p>
            <a:pPr marL="0" indent="0" rtl="0">
              <a:spcBef>
                <a:spcPts val="0"/>
              </a:spcBef>
              <a:spcAft>
                <a:spcPts val="0"/>
              </a:spcAft>
              <a:buFont typeface="Arial" panose="020B0604020202020204" pitchFamily="34" charset="0"/>
              <a:buNone/>
            </a:pPr>
            <a:endParaRPr lang="en-US" sz="1200" b="0" i="0" u="none" strike="noStrike" dirty="0">
              <a:solidFill>
                <a:srgbClr val="000000"/>
              </a:solidFill>
              <a:effectLst/>
              <a:latin typeface="+mn-lt"/>
            </a:endParaRPr>
          </a:p>
          <a:p>
            <a:pPr marL="0" indent="0" rtl="0">
              <a:spcBef>
                <a:spcPts val="0"/>
              </a:spcBef>
              <a:spcAft>
                <a:spcPts val="0"/>
              </a:spcAft>
              <a:buFont typeface="Arial" panose="020B0604020202020204" pitchFamily="34" charset="0"/>
              <a:buNone/>
            </a:pPr>
            <a:r>
              <a:rPr lang="en-US" sz="1200" b="0" i="0" u="none" strike="noStrike" dirty="0">
                <a:solidFill>
                  <a:srgbClr val="000000"/>
                </a:solidFill>
                <a:effectLst/>
                <a:latin typeface="+mn-lt"/>
              </a:rPr>
              <a:t>Select one of the questions that you would like to discuss now.</a:t>
            </a:r>
            <a:endParaRPr lang="en-US" sz="1200" b="0" dirty="0">
              <a:effectLst/>
              <a:latin typeface="+mn-lt"/>
            </a:endParaRPr>
          </a:p>
          <a:p>
            <a:endParaRPr lang="en-US" sz="1200" b="1" dirty="0">
              <a:latin typeface="+mn-lt"/>
            </a:endParaRPr>
          </a:p>
          <a:p>
            <a:r>
              <a:rPr lang="en-US" sz="1200"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cs typeface="Arial"/>
              </a:rPr>
              <a:t>Think about your audience in advance. These questions can be adapted for leaders: “</a:t>
            </a:r>
            <a:r>
              <a:rPr lang="en-US" sz="1200" dirty="0">
                <a:solidFill>
                  <a:srgbClr val="000000"/>
                </a:solidFill>
                <a:latin typeface="+mn-lt"/>
                <a:cs typeface="Arial"/>
              </a:rPr>
              <a:t>classroom environment or culture</a:t>
            </a:r>
            <a:r>
              <a:rPr lang="en-US" sz="1200" b="0" i="0" u="none" strike="noStrike" dirty="0">
                <a:solidFill>
                  <a:srgbClr val="000000"/>
                </a:solidFill>
                <a:effectLst/>
                <a:latin typeface="+mn-lt"/>
                <a:cs typeface="Arial"/>
              </a:rPr>
              <a:t>” can be replaced with “</a:t>
            </a:r>
            <a:r>
              <a:rPr lang="en-US" sz="1200" dirty="0">
                <a:solidFill>
                  <a:srgbClr val="000000"/>
                </a:solidFill>
                <a:latin typeface="+mn-lt"/>
                <a:cs typeface="Arial"/>
              </a:rPr>
              <a:t>school environment or culture</a:t>
            </a:r>
            <a:r>
              <a:rPr lang="en-US" sz="1200" b="0" i="0" u="none" strike="noStrike" dirty="0">
                <a:solidFill>
                  <a:srgbClr val="000000"/>
                </a:solidFill>
                <a:effectLst/>
                <a:latin typeface="+mn-lt"/>
                <a:cs typeface="Arial"/>
              </a:rPr>
              <a:t>.” Instead of “</a:t>
            </a:r>
            <a:r>
              <a:rPr lang="en-US" sz="1200" dirty="0">
                <a:solidFill>
                  <a:srgbClr val="000000"/>
                </a:solidFill>
                <a:latin typeface="+mn-lt"/>
                <a:cs typeface="Arial"/>
              </a:rPr>
              <a:t>What are some strategies</a:t>
            </a:r>
            <a:r>
              <a:rPr lang="en-US" sz="1200" b="0" i="0" u="none" strike="noStrike" dirty="0">
                <a:solidFill>
                  <a:srgbClr val="000000"/>
                </a:solidFill>
                <a:effectLst/>
                <a:latin typeface="+mn-lt"/>
                <a:cs typeface="Arial"/>
              </a:rPr>
              <a:t> . . .,” it could be about “</a:t>
            </a:r>
            <a:r>
              <a:rPr lang="en-US" sz="1200" dirty="0">
                <a:solidFill>
                  <a:srgbClr val="000000"/>
                </a:solidFill>
                <a:latin typeface="+mn-lt"/>
                <a:cs typeface="Arial"/>
              </a:rPr>
              <a:t>How</a:t>
            </a:r>
            <a:r>
              <a:rPr lang="en-US" sz="1200" b="0" i="0" u="none" strike="noStrike" dirty="0">
                <a:solidFill>
                  <a:srgbClr val="000000"/>
                </a:solidFill>
                <a:effectLst/>
                <a:latin typeface="+mn-lt"/>
                <a:cs typeface="Arial"/>
              </a:rPr>
              <a:t> do the teachers you support . . .”</a:t>
            </a:r>
            <a:endParaRPr lang="en-US" sz="1200" b="0" i="0" u="none" strike="noStrike" dirty="0">
              <a:solidFill>
                <a:schemeClr val="tx1"/>
              </a:solidFill>
              <a:effectLst/>
              <a:latin typeface="+mn-lt"/>
              <a:cs typeface="Arial"/>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dirty="0">
              <a:effectLst/>
              <a:latin typeface="+mn-lt"/>
            </a:endParaRP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their own thoughts before sharing with a partner.</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p>
        </p:txBody>
      </p:sp>
      <p:sp>
        <p:nvSpPr>
          <p:cNvPr id="4" name="Slide Number Placeholder 3"/>
          <p:cNvSpPr>
            <a:spLocks noGrp="1"/>
          </p:cNvSpPr>
          <p:nvPr>
            <p:ph type="sldNum" sz="quarter" idx="5"/>
          </p:nvPr>
        </p:nvSpPr>
        <p:spPr/>
        <p:txBody>
          <a:bodyPr/>
          <a:lstStyle/>
          <a:p>
            <a:fld id="{9FE94840-7E6D-B94F-885E-A8EEC651EE28}" type="slidenum">
              <a:rPr lang="en-US" smtClean="0"/>
              <a:t>12</a:t>
            </a:fld>
            <a:endParaRPr lang="en-US"/>
          </a:p>
        </p:txBody>
      </p:sp>
    </p:spTree>
    <p:extLst>
      <p:ext uri="{BB962C8B-B14F-4D97-AF65-F5344CB8AC3E}">
        <p14:creationId xmlns:p14="http://schemas.microsoft.com/office/powerpoint/2010/main" val="333005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Now we are going to explore a cross-cutting theme of the Framework: core literacy instruction and the integration of reading, writing, listening and speaking.</a:t>
            </a: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[Read slide text.]</a:t>
            </a:r>
            <a:endParaRPr lang="en-US" sz="1200" b="0" dirty="0">
              <a:effectLst/>
              <a:latin typeface="+mn-lt"/>
            </a:endParaRPr>
          </a:p>
          <a:p>
            <a:br>
              <a:rPr lang="en-US" sz="1200" b="0" dirty="0">
                <a:effectLst/>
                <a:latin typeface="+mn-lt"/>
                <a:cs typeface="+mn-lt"/>
              </a:rPr>
            </a:br>
            <a:r>
              <a:rPr lang="en-US" sz="1200" b="0" dirty="0">
                <a:effectLst/>
                <a:latin typeface="+mn-lt"/>
              </a:rPr>
              <a:t>Ask participants to reflect on the bullets: </a:t>
            </a:r>
            <a:r>
              <a:rPr lang="en-US" sz="1200" dirty="0">
                <a:latin typeface="+mn-lt"/>
              </a:rPr>
              <a:t>Would you identify any of these areas as strengths in your current practice? Which practices might be growth areas for you?</a:t>
            </a:r>
            <a:endParaRPr lang="en-US" sz="1200" b="1" dirty="0">
              <a:latin typeface="+mn-lt"/>
            </a:endParaRPr>
          </a:p>
          <a:p>
            <a:endParaRPr lang="en-US" sz="1200"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As a facilitator, you will want to build on the strengths in the room, as well as model a stance of curiosity toward how we can always grow our teaching practice.</a:t>
            </a:r>
            <a:endParaRPr lang="en-US" sz="1200" b="0" dirty="0">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13</a:t>
            </a:fld>
            <a:endParaRPr lang="en-US"/>
          </a:p>
        </p:txBody>
      </p:sp>
    </p:spTree>
    <p:extLst>
      <p:ext uri="{BB962C8B-B14F-4D97-AF65-F5344CB8AC3E}">
        <p14:creationId xmlns:p14="http://schemas.microsoft.com/office/powerpoint/2010/main" val="396725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r>
              <a:rPr lang="en-US" dirty="0">
                <a:solidFill>
                  <a:srgbClr val="000000"/>
                </a:solidFill>
                <a:latin typeface="+mn-lt"/>
              </a:rPr>
              <a:t>Explain that it's important to build a common understanding of core instruction.</a:t>
            </a:r>
          </a:p>
          <a:p>
            <a:endParaRPr lang="en-US" dirty="0">
              <a:solidFill>
                <a:srgbClr val="000000"/>
              </a:solidFill>
              <a:latin typeface="+mn-lt"/>
              <a:cs typeface="Arial"/>
            </a:endParaRPr>
          </a:p>
          <a:p>
            <a:r>
              <a:rPr lang="en-US" dirty="0">
                <a:solidFill>
                  <a:srgbClr val="000000"/>
                </a:solidFill>
                <a:latin typeface="+mn-lt"/>
                <a:cs typeface="Arial"/>
              </a:rPr>
              <a:t>[</a:t>
            </a:r>
            <a:r>
              <a:rPr lang="en-US" sz="1200" b="0" i="0" u="none" strike="noStrike" dirty="0">
                <a:solidFill>
                  <a:srgbClr val="000000"/>
                </a:solidFill>
                <a:effectLst/>
                <a:latin typeface="+mn-lt"/>
                <a:cs typeface="Arial"/>
              </a:rPr>
              <a:t>Read slide text.]</a:t>
            </a:r>
            <a:endParaRPr lang="en-US" b="0" dirty="0">
              <a:effectLst/>
              <a:latin typeface="+mn-lt"/>
              <a:ea typeface="Calibri"/>
              <a:cs typeface="Calibri"/>
            </a:endParaRPr>
          </a:p>
          <a:p>
            <a:endParaRPr lang="en-US" b="1" dirty="0"/>
          </a:p>
          <a:p>
            <a:endParaRPr lang="en-US" sz="1800" b="0" dirty="0">
              <a:effectLst/>
              <a:latin typeface="Arial"/>
              <a:cs typeface="Arial"/>
            </a:endParaRPr>
          </a:p>
          <a:p>
            <a:pPr rtl="0">
              <a:spcBef>
                <a:spcPts val="0"/>
              </a:spcBef>
              <a:spcAft>
                <a:spcPts val="0"/>
              </a:spcAft>
            </a:pPr>
            <a:br>
              <a:rPr lang="en-US" b="0" dirty="0">
                <a:effectLst/>
                <a:cs typeface="+mn-lt"/>
              </a:rPr>
            </a:br>
            <a:endParaRPr lang="en-US" sz="1800" b="0" i="0" u="none" strike="noStrike" dirty="0">
              <a:solidFill>
                <a:srgbClr val="000000"/>
              </a:solidFill>
              <a:effectLst/>
              <a:latin typeface="Arial" panose="020B0604020202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14</a:t>
            </a:fld>
            <a:endParaRPr lang="en-US"/>
          </a:p>
        </p:txBody>
      </p:sp>
    </p:spTree>
    <p:extLst>
      <p:ext uri="{BB962C8B-B14F-4D97-AF65-F5344CB8AC3E}">
        <p14:creationId xmlns:p14="http://schemas.microsoft.com/office/powerpoint/2010/main" val="291646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endParaRPr lang="en-US" b="1" dirty="0">
              <a:solidFill>
                <a:srgbClr val="000000"/>
              </a:solidFill>
              <a:latin typeface="+mn-lt"/>
              <a:ea typeface="Calibri"/>
              <a:cs typeface="Calibri"/>
            </a:endParaRPr>
          </a:p>
          <a:p>
            <a:r>
              <a:rPr lang="en-US" dirty="0">
                <a:solidFill>
                  <a:srgbClr val="000000"/>
                </a:solidFill>
                <a:latin typeface="+mn-lt"/>
              </a:rPr>
              <a:t>Explain that the Framework emphasizes the importance of high quality materials for core instruction, standards and learning progressions, student engagement and monitoring through assessment.</a:t>
            </a:r>
          </a:p>
          <a:p>
            <a:endParaRPr lang="en-US" dirty="0">
              <a:latin typeface="+mn-lt"/>
              <a:cs typeface="+mn-lt"/>
            </a:endParaRPr>
          </a:p>
          <a:p>
            <a:pPr rtl="0">
              <a:spcBef>
                <a:spcPts val="0"/>
              </a:spcBef>
              <a:spcAft>
                <a:spcPts val="0"/>
              </a:spcAft>
            </a:pPr>
            <a:r>
              <a:rPr lang="en-US" sz="1200" b="0" i="0" u="none" strike="noStrike" dirty="0">
                <a:solidFill>
                  <a:srgbClr val="000000"/>
                </a:solidFill>
                <a:effectLst/>
                <a:latin typeface="+mn-lt"/>
              </a:rPr>
              <a:t>[Read slide text.]</a:t>
            </a:r>
          </a:p>
          <a:p>
            <a:pPr rtl="0">
              <a:spcBef>
                <a:spcPts val="0"/>
              </a:spcBef>
              <a:spcAft>
                <a:spcPts val="0"/>
              </a:spcAft>
            </a:pPr>
            <a:endParaRPr lang="en-US" b="0" dirty="0">
              <a:effectLst/>
            </a:endParaRPr>
          </a:p>
          <a:p>
            <a:endParaRPr lang="en-US" dirty="0">
              <a:ea typeface="Calibri" panose="020F0502020204030204"/>
              <a:cs typeface="Calibri" panose="020F0502020204030204"/>
            </a:endParaRPr>
          </a:p>
          <a:p>
            <a:endParaRPr lang="en-US" b="1" dirty="0"/>
          </a:p>
          <a:p>
            <a:endParaRPr lang="en-US" b="1" dirty="0">
              <a:effectLst/>
              <a:latin typeface="Calibri" panose="020F0502020204030204"/>
              <a:ea typeface="Calibri" panose="020F0502020204030204"/>
              <a:cs typeface="Calibri" panose="020F0502020204030204"/>
            </a:endParaRPr>
          </a:p>
          <a:p>
            <a:pPr rtl="0">
              <a:spcBef>
                <a:spcPts val="0"/>
              </a:spcBef>
              <a:spcAft>
                <a:spcPts val="0"/>
              </a:spcAft>
            </a:pPr>
            <a:br>
              <a:rPr lang="en-US" b="0" dirty="0">
                <a:effectLst/>
                <a:cs typeface="+mn-lt"/>
              </a:rPr>
            </a:br>
            <a:endParaRPr lang="en-US" sz="1800" b="0" i="0" u="none" strike="noStrike" dirty="0">
              <a:solidFill>
                <a:srgbClr val="000000"/>
              </a:solidFill>
              <a:effectLst/>
              <a:latin typeface="Arial" panose="020B0604020202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15</a:t>
            </a:fld>
            <a:endParaRPr lang="en-US"/>
          </a:p>
        </p:txBody>
      </p:sp>
    </p:spTree>
    <p:extLst>
      <p:ext uri="{BB962C8B-B14F-4D97-AF65-F5344CB8AC3E}">
        <p14:creationId xmlns:p14="http://schemas.microsoft.com/office/powerpoint/2010/main" val="194600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0" indent="0" rtl="0">
              <a:spcBef>
                <a:spcPts val="0"/>
              </a:spcBef>
              <a:spcAft>
                <a:spcPts val="0"/>
              </a:spcAft>
              <a:buFont typeface="Arial" panose="020B0604020202020204" pitchFamily="34" charset="0"/>
              <a:buNone/>
            </a:pPr>
            <a:r>
              <a:rPr lang="en-US" sz="1200" b="0" i="0" u="none" strike="noStrike" dirty="0">
                <a:solidFill>
                  <a:srgbClr val="000000"/>
                </a:solidFill>
                <a:effectLst/>
                <a:latin typeface="+mn-lt"/>
              </a:rPr>
              <a:t>You will see three different questions on the slide.</a:t>
            </a:r>
            <a:endParaRPr lang="en-US" sz="1200" b="0" i="0" u="none" strike="noStrike" dirty="0">
              <a:solidFill>
                <a:schemeClr val="tx1"/>
              </a:solidFill>
              <a:effectLst/>
              <a:latin typeface="+mn-lt"/>
            </a:endParaRP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[Read slide text.]</a:t>
            </a:r>
            <a:endParaRPr lang="en-US" b="0" dirty="0">
              <a:effectLst/>
              <a:latin typeface="+mn-lt"/>
            </a:endParaRPr>
          </a:p>
          <a:p>
            <a:pPr marL="0" indent="0">
              <a:buFont typeface="Arial" panose="020B0604020202020204" pitchFamily="34" charset="0"/>
              <a:buNone/>
            </a:pPr>
            <a:endParaRPr lang="en-US" sz="1200" b="0" i="0" u="none" strike="noStrike" dirty="0">
              <a:solidFill>
                <a:srgbClr val="000000"/>
              </a:solidFill>
              <a:effectLst/>
              <a:latin typeface="+mn-lt"/>
              <a:cs typeface="Arial"/>
            </a:endParaRPr>
          </a:p>
          <a:p>
            <a:pPr marL="0" indent="0">
              <a:buFont typeface="Arial" panose="020B0604020202020204" pitchFamily="34" charset="0"/>
              <a:buNone/>
            </a:pPr>
            <a:r>
              <a:rPr lang="en-US" sz="1200" b="0" i="0" u="none" strike="noStrike" dirty="0">
                <a:solidFill>
                  <a:srgbClr val="000000"/>
                </a:solidFill>
                <a:effectLst/>
                <a:latin typeface="+mn-lt"/>
                <a:cs typeface="Arial"/>
              </a:rPr>
              <a:t>Select one of the questions that you would like to discuss </a:t>
            </a:r>
            <a:r>
              <a:rPr lang="en-US" dirty="0">
                <a:solidFill>
                  <a:srgbClr val="000000"/>
                </a:solidFill>
                <a:latin typeface="+mn-lt"/>
                <a:cs typeface="Arial"/>
              </a:rPr>
              <a:t>with a partner</a:t>
            </a:r>
            <a:r>
              <a:rPr lang="en-US" sz="1200" b="0" i="0" u="none" strike="noStrike" dirty="0">
                <a:solidFill>
                  <a:srgbClr val="000000"/>
                </a:solidFill>
                <a:effectLst/>
                <a:latin typeface="+mn-lt"/>
                <a:cs typeface="Arial"/>
              </a:rPr>
              <a:t>.</a:t>
            </a:r>
            <a:endParaRPr lang="en-US" b="0" dirty="0">
              <a:effectLst/>
              <a:latin typeface="+mn-lt"/>
              <a:cs typeface="Arial"/>
            </a:endParaRPr>
          </a:p>
          <a:p>
            <a:endParaRPr lang="en-US" b="1" dirty="0">
              <a:latin typeface="+mn-lt"/>
            </a:endParaRPr>
          </a:p>
          <a:p>
            <a:r>
              <a:rPr lang="en-US"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cs typeface="Arial"/>
              </a:rPr>
              <a:t>Think about your audience in advance. These questions can be adapted for leaders: “</a:t>
            </a:r>
            <a:r>
              <a:rPr lang="en-US" dirty="0">
                <a:solidFill>
                  <a:srgbClr val="000000"/>
                </a:solidFill>
                <a:latin typeface="+mn-lt"/>
                <a:cs typeface="Arial"/>
              </a:rPr>
              <a:t>challenges you have experienced</a:t>
            </a:r>
            <a:r>
              <a:rPr lang="en-US" sz="1200" b="0" i="0" u="none" strike="noStrike" dirty="0">
                <a:solidFill>
                  <a:srgbClr val="000000"/>
                </a:solidFill>
                <a:effectLst/>
                <a:latin typeface="+mn-lt"/>
                <a:cs typeface="Arial"/>
              </a:rPr>
              <a:t>” can be replaced with </a:t>
            </a:r>
            <a:r>
              <a:rPr lang="en-US" dirty="0">
                <a:solidFill>
                  <a:srgbClr val="000000"/>
                </a:solidFill>
                <a:latin typeface="+mn-lt"/>
                <a:cs typeface="Arial"/>
              </a:rPr>
              <a:t>“challenges your teachers have experienced.” </a:t>
            </a:r>
            <a:endParaRPr lang="en-US" sz="1200" b="0" i="0" u="none" strike="noStrike" dirty="0">
              <a:solidFill>
                <a:schemeClr val="tx1"/>
              </a:solidFill>
              <a:effectLst/>
              <a:latin typeface="+mn-lt"/>
              <a:cs typeface="Arial"/>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b="0" dirty="0">
              <a:effectLst/>
              <a:latin typeface="+mn-lt"/>
            </a:endParaRP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their own thoughts before sharing with a partner.</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p>
        </p:txBody>
      </p:sp>
      <p:sp>
        <p:nvSpPr>
          <p:cNvPr id="4" name="Slide Number Placeholder 3"/>
          <p:cNvSpPr>
            <a:spLocks noGrp="1"/>
          </p:cNvSpPr>
          <p:nvPr>
            <p:ph type="sldNum" sz="quarter" idx="5"/>
          </p:nvPr>
        </p:nvSpPr>
        <p:spPr/>
        <p:txBody>
          <a:bodyPr/>
          <a:lstStyle/>
          <a:p>
            <a:fld id="{9FE94840-7E6D-B94F-885E-A8EEC651EE28}" type="slidenum">
              <a:rPr lang="en-US" smtClean="0"/>
              <a:t>16</a:t>
            </a:fld>
            <a:endParaRPr lang="en-US"/>
          </a:p>
        </p:txBody>
      </p:sp>
    </p:spTree>
    <p:extLst>
      <p:ext uri="{BB962C8B-B14F-4D97-AF65-F5344CB8AC3E}">
        <p14:creationId xmlns:p14="http://schemas.microsoft.com/office/powerpoint/2010/main" val="249479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rtl="0">
              <a:spcBef>
                <a:spcPts val="0"/>
              </a:spcBef>
              <a:spcAft>
                <a:spcPts val="0"/>
              </a:spcAft>
            </a:pPr>
            <a:r>
              <a:rPr lang="en-US" sz="1200" b="0" i="0" u="none" strike="noStrike" dirty="0">
                <a:solidFill>
                  <a:srgbClr val="000000"/>
                </a:solidFill>
                <a:effectLst/>
                <a:latin typeface="+mn-lt"/>
              </a:rPr>
              <a:t>Now we are going to explore a cross-cutting theme of the Framework: culturally and linguistically responsive, asset-oriented instruction.</a:t>
            </a: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[Read slide text.]</a:t>
            </a:r>
            <a:endParaRPr lang="en-US" b="0" dirty="0">
              <a:effectLst/>
              <a:latin typeface="+mn-lt"/>
            </a:endParaRPr>
          </a:p>
          <a:p>
            <a:pPr rtl="0">
              <a:spcBef>
                <a:spcPts val="0"/>
              </a:spcBef>
              <a:spcAft>
                <a:spcPts val="0"/>
              </a:spcAft>
            </a:pPr>
            <a:br>
              <a:rPr lang="en-US" b="0" dirty="0">
                <a:effectLst/>
                <a:latin typeface="+mn-lt"/>
              </a:rPr>
            </a:br>
            <a:r>
              <a:rPr lang="en-US" b="0" dirty="0">
                <a:effectLst/>
                <a:latin typeface="+mn-lt"/>
              </a:rPr>
              <a:t>Reflect on the bullets: Which of these are part of your current practice? Which practices might be growth areas for you?</a:t>
            </a:r>
            <a:br>
              <a:rPr lang="en-US" dirty="0">
                <a:latin typeface="+mn-lt"/>
              </a:rPr>
            </a:br>
            <a:endParaRPr lang="en-US" b="1" dirty="0">
              <a:latin typeface="+mn-lt"/>
            </a:endParaRPr>
          </a:p>
          <a:p>
            <a:r>
              <a:rPr lang="en-US"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b="0" dirty="0">
              <a:effectLst/>
              <a:latin typeface="+mn-lt"/>
            </a:endParaRPr>
          </a:p>
          <a:p>
            <a:pPr rtl="0">
              <a:spcBef>
                <a:spcPts val="0"/>
              </a:spcBef>
              <a:spcAft>
                <a:spcPts val="0"/>
              </a:spcAft>
            </a:pPr>
            <a:br>
              <a:rPr lang="en-US" b="0" dirty="0">
                <a:effectLst/>
                <a:latin typeface="+mn-lt"/>
              </a:rPr>
            </a:br>
            <a:r>
              <a:rPr lang="en-US" sz="1200" b="0" i="0" u="none" strike="noStrike" dirty="0">
                <a:solidFill>
                  <a:srgbClr val="000000"/>
                </a:solidFill>
                <a:effectLst/>
                <a:latin typeface="+mn-lt"/>
              </a:rPr>
              <a:t>As a facilitator, you will want to build on the strengths in the room, as well as model a stance of curiosity toward how we can always grow our teaching practice.</a:t>
            </a:r>
            <a:endParaRPr lang="en-US" b="0" dirty="0">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17</a:t>
            </a:fld>
            <a:endParaRPr lang="en-US"/>
          </a:p>
        </p:txBody>
      </p:sp>
    </p:spTree>
    <p:extLst>
      <p:ext uri="{BB962C8B-B14F-4D97-AF65-F5344CB8AC3E}">
        <p14:creationId xmlns:p14="http://schemas.microsoft.com/office/powerpoint/2010/main" val="175797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r>
              <a:rPr lang="en-US" sz="1200" b="0" i="0" u="none" strike="noStrike" dirty="0">
                <a:solidFill>
                  <a:srgbClr val="000000"/>
                </a:solidFill>
                <a:effectLst/>
                <a:latin typeface="+mn-lt"/>
              </a:rPr>
              <a:t>You will see three different questions on the slide.</a:t>
            </a:r>
            <a:endParaRPr lang="en-US" sz="1200" b="0" i="0" u="none" strike="noStrike" dirty="0">
              <a:solidFill>
                <a:schemeClr val="tx1"/>
              </a:solidFill>
              <a:effectLst/>
              <a:latin typeface="+mn-lt"/>
            </a:endParaRP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[Read slide text.]</a:t>
            </a:r>
            <a:endParaRPr lang="en-US" b="0" dirty="0">
              <a:effectLst/>
              <a:latin typeface="+mn-lt"/>
            </a:endParaRPr>
          </a:p>
          <a:p>
            <a:pPr marL="0" indent="0" rtl="0">
              <a:spcBef>
                <a:spcPts val="0"/>
              </a:spcBef>
              <a:spcAft>
                <a:spcPts val="0"/>
              </a:spcAft>
              <a:buFont typeface="Arial" panose="020B0604020202020204" pitchFamily="34" charset="0"/>
              <a:buNone/>
            </a:pPr>
            <a:endParaRPr lang="en-US" sz="1200" b="0" i="0" u="none" strike="noStrike" dirty="0">
              <a:solidFill>
                <a:srgbClr val="000000"/>
              </a:solidFill>
              <a:effectLst/>
              <a:latin typeface="+mn-lt"/>
            </a:endParaRPr>
          </a:p>
          <a:p>
            <a:pPr marL="0" indent="0" rtl="0">
              <a:spcBef>
                <a:spcPts val="0"/>
              </a:spcBef>
              <a:spcAft>
                <a:spcPts val="0"/>
              </a:spcAft>
              <a:buFont typeface="Arial" panose="020B0604020202020204" pitchFamily="34" charset="0"/>
              <a:buNone/>
            </a:pPr>
            <a:r>
              <a:rPr lang="en-US" sz="1200" b="0" i="0" u="none" strike="noStrike" dirty="0">
                <a:solidFill>
                  <a:srgbClr val="000000"/>
                </a:solidFill>
                <a:effectLst/>
                <a:latin typeface="+mn-lt"/>
              </a:rPr>
              <a:t>Select one of the questions that you would like to discuss now.</a:t>
            </a:r>
            <a:endParaRPr lang="en-US" b="0" dirty="0">
              <a:effectLst/>
              <a:latin typeface="+mn-lt"/>
            </a:endParaRPr>
          </a:p>
          <a:p>
            <a:endParaRPr lang="en-US" b="1" dirty="0">
              <a:latin typeface="+mn-lt"/>
            </a:endParaRPr>
          </a:p>
          <a:p>
            <a:r>
              <a:rPr lang="en-US"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cs typeface="Arial"/>
              </a:rPr>
              <a:t>Think about your audience in advance. These questions can be adapted for leaders:</a:t>
            </a:r>
            <a:r>
              <a:rPr lang="en-US" dirty="0">
                <a:solidFill>
                  <a:srgbClr val="000000"/>
                </a:solidFill>
                <a:latin typeface="+mn-lt"/>
                <a:cs typeface="Arial"/>
              </a:rPr>
              <a:t> e.g.</a:t>
            </a:r>
            <a:r>
              <a:rPr lang="en-US" sz="1200" b="0" i="0" u="none" strike="noStrike" dirty="0">
                <a:solidFill>
                  <a:srgbClr val="000000"/>
                </a:solidFill>
                <a:effectLst/>
                <a:latin typeface="+mn-lt"/>
                <a:cs typeface="Arial"/>
              </a:rPr>
              <a:t> “</a:t>
            </a:r>
            <a:r>
              <a:rPr lang="en-US" dirty="0">
                <a:solidFill>
                  <a:srgbClr val="000000"/>
                </a:solidFill>
                <a:latin typeface="+mn-lt"/>
                <a:cs typeface="Arial"/>
              </a:rPr>
              <a:t>classroom environment or culture</a:t>
            </a:r>
            <a:r>
              <a:rPr lang="en-US" sz="1200" b="0" i="0" u="none" strike="noStrike" dirty="0">
                <a:solidFill>
                  <a:srgbClr val="000000"/>
                </a:solidFill>
                <a:effectLst/>
                <a:latin typeface="+mn-lt"/>
                <a:cs typeface="Arial"/>
              </a:rPr>
              <a:t>” can be replaced with “school</a:t>
            </a:r>
            <a:r>
              <a:rPr lang="en-US" dirty="0">
                <a:solidFill>
                  <a:srgbClr val="000000"/>
                </a:solidFill>
                <a:latin typeface="+mn-lt"/>
                <a:cs typeface="Arial"/>
              </a:rPr>
              <a:t> environment or culture</a:t>
            </a:r>
            <a:r>
              <a:rPr lang="en-US" sz="1200" b="0" i="0" u="none" strike="noStrike" dirty="0">
                <a:solidFill>
                  <a:srgbClr val="000000"/>
                </a:solidFill>
                <a:effectLst/>
                <a:latin typeface="+mn-lt"/>
                <a:cs typeface="Arial"/>
              </a:rPr>
              <a:t>.”</a:t>
            </a:r>
            <a:r>
              <a:rPr lang="en-US" dirty="0">
                <a:solidFill>
                  <a:srgbClr val="000000"/>
                </a:solidFill>
                <a:latin typeface="+mn-lt"/>
                <a:cs typeface="Arial"/>
              </a:rPr>
              <a:t> </a:t>
            </a:r>
            <a:endParaRPr lang="en-US" sz="1200" b="0" i="0" u="none" strike="noStrike" dirty="0">
              <a:solidFill>
                <a:schemeClr val="tx1"/>
              </a:solidFill>
              <a:effectLst/>
              <a:latin typeface="+mn-lt"/>
              <a:cs typeface="Arial"/>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b="0" dirty="0">
              <a:effectLst/>
              <a:latin typeface="+mn-lt"/>
            </a:endParaRP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their own thoughts before sharing with a partner.</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p>
        </p:txBody>
      </p:sp>
      <p:sp>
        <p:nvSpPr>
          <p:cNvPr id="4" name="Slide Number Placeholder 3"/>
          <p:cNvSpPr>
            <a:spLocks noGrp="1"/>
          </p:cNvSpPr>
          <p:nvPr>
            <p:ph type="sldNum" sz="quarter" idx="5"/>
          </p:nvPr>
        </p:nvSpPr>
        <p:spPr/>
        <p:txBody>
          <a:bodyPr/>
          <a:lstStyle/>
          <a:p>
            <a:fld id="{9FE94840-7E6D-B94F-885E-A8EEC651EE28}" type="slidenum">
              <a:rPr lang="en-US" smtClean="0"/>
              <a:t>18</a:t>
            </a:fld>
            <a:endParaRPr lang="en-US"/>
          </a:p>
        </p:txBody>
      </p:sp>
    </p:spTree>
    <p:extLst>
      <p:ext uri="{BB962C8B-B14F-4D97-AF65-F5344CB8AC3E}">
        <p14:creationId xmlns:p14="http://schemas.microsoft.com/office/powerpoint/2010/main" val="209790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20170217__Vernon - Black History Read In 02-17-2017_14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https://www.flickr.com/photos/portlandpublicschools/32891730461/in/album-72157677082974343/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19</a:t>
            </a:fld>
            <a:endParaRPr lang="en-US"/>
          </a:p>
        </p:txBody>
      </p:sp>
    </p:spTree>
    <p:extLst>
      <p:ext uri="{BB962C8B-B14F-4D97-AF65-F5344CB8AC3E}">
        <p14:creationId xmlns:p14="http://schemas.microsoft.com/office/powerpoint/2010/main" val="249066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Oregon’s Early Literacy Framework offers a vision for children, families/caregivers and teachers.</a:t>
            </a:r>
            <a:endParaRPr lang="en-US" sz="1200" b="0" dirty="0">
              <a:effectLst/>
              <a:latin typeface="+mn-lt"/>
            </a:endParaRPr>
          </a:p>
          <a:p>
            <a:pPr rtl="0">
              <a:spcBef>
                <a:spcPts val="0"/>
              </a:spcBef>
              <a:spcAft>
                <a:spcPts val="0"/>
              </a:spcAft>
            </a:pPr>
            <a:br>
              <a:rPr lang="en-US" sz="1200" b="0" dirty="0">
                <a:effectLst/>
                <a:latin typeface="+mn-lt"/>
              </a:rPr>
            </a:br>
            <a:r>
              <a:rPr lang="en-US" sz="1200" b="0" dirty="0">
                <a:effectLst/>
                <a:latin typeface="+mn-lt"/>
              </a:rPr>
              <a:t>[</a:t>
            </a:r>
            <a:r>
              <a:rPr lang="en-US" sz="1200" b="0" i="0" u="none" strike="noStrike" dirty="0">
                <a:solidFill>
                  <a:srgbClr val="000000"/>
                </a:solidFill>
                <a:effectLst/>
                <a:latin typeface="+mn-lt"/>
              </a:rPr>
              <a:t>Read slide text.]</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The time today will focus specifically on the high level themes of the Framework as an orientation to this guidance document.</a:t>
            </a:r>
            <a:endParaRPr lang="en-US" sz="1200" b="0" dirty="0">
              <a:effectLst/>
              <a:latin typeface="+mn-lt"/>
            </a:endParaRPr>
          </a:p>
          <a:p>
            <a:endParaRPr lang="en-US" sz="1200" dirty="0">
              <a:latin typeface="+mn-lt"/>
              <a:cs typeface="+mn-lt"/>
            </a:endParaRPr>
          </a:p>
          <a:p>
            <a:r>
              <a:rPr lang="en-US" sz="1200" b="1" dirty="0">
                <a:latin typeface="+mn-lt"/>
              </a:rPr>
              <a:t>Facilitator Considerations</a:t>
            </a: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read a section aloud.</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After you read the text, invite participants to share words or phrases aloud that resonate with them.</a:t>
            </a:r>
          </a:p>
          <a:p>
            <a:endParaRPr lang="en-US" dirty="0">
              <a:latin typeface="+mn-lt"/>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a:t>
            </a:fld>
            <a:endParaRPr lang="en-US"/>
          </a:p>
        </p:txBody>
      </p:sp>
    </p:spTree>
    <p:extLst>
      <p:ext uri="{BB962C8B-B14F-4D97-AF65-F5344CB8AC3E}">
        <p14:creationId xmlns:p14="http://schemas.microsoft.com/office/powerpoint/2010/main" val="385202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As we come to the end of this session, I want you to think back to that student who you brought to mind at the beginning of the session.</a:t>
            </a:r>
            <a:endParaRPr lang="en-US" sz="1200" b="0" dirty="0">
              <a:effectLst/>
              <a:latin typeface="+mn-lt"/>
            </a:endParaRPr>
          </a:p>
          <a:p>
            <a:br>
              <a:rPr lang="en-US" sz="1200" b="0" dirty="0">
                <a:effectLst/>
                <a:latin typeface="+mn-lt"/>
                <a:cs typeface="+mn-lt"/>
              </a:rPr>
            </a:br>
            <a:r>
              <a:rPr lang="en-US" sz="1200" b="0" i="0" u="none" strike="noStrike" dirty="0">
                <a:solidFill>
                  <a:srgbClr val="000000"/>
                </a:solidFill>
                <a:effectLst/>
                <a:latin typeface="+mn-lt"/>
                <a:cs typeface="Arial"/>
              </a:rPr>
              <a:t>As you have that student in mind, think about </a:t>
            </a:r>
            <a:r>
              <a:rPr lang="en-US" sz="1200" dirty="0">
                <a:solidFill>
                  <a:srgbClr val="000000"/>
                </a:solidFill>
                <a:latin typeface="+mn-lt"/>
                <a:cs typeface="Arial"/>
              </a:rPr>
              <a:t>the questions on the slide. [Read questions on slide.]</a:t>
            </a:r>
            <a:endParaRPr lang="en-US" sz="1200" b="0" dirty="0">
              <a:effectLst/>
              <a:latin typeface="+mn-lt"/>
              <a:ea typeface="Calibri" panose="020F0502020204030204"/>
              <a:cs typeface="Calibri" panose="020F0502020204030204"/>
            </a:endParaRPr>
          </a:p>
          <a:p>
            <a:r>
              <a:rPr lang="en-US" sz="1200" dirty="0">
                <a:latin typeface="+mn-lt"/>
                <a:cs typeface="+mn-lt"/>
              </a:rPr>
              <a:t> </a:t>
            </a:r>
            <a:br>
              <a:rPr lang="en-US" sz="1200" b="0" dirty="0">
                <a:effectLst/>
                <a:latin typeface="+mn-lt"/>
                <a:cs typeface="+mn-lt"/>
              </a:rPr>
            </a:br>
            <a:r>
              <a:rPr lang="en-US" sz="1200" b="0" i="0" u="none" strike="noStrike" dirty="0">
                <a:solidFill>
                  <a:srgbClr val="000000"/>
                </a:solidFill>
                <a:effectLst/>
                <a:latin typeface="+mn-lt"/>
                <a:cs typeface="Arial"/>
              </a:rPr>
              <a:t>This is part of our job as we help all students reach their full literacy promise.</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To conclude the session, invite participants to think back to the student they brought to mind in the beginning of the time together. This might help to begin thinking about classroom practice.</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think, journal or discuss.</a:t>
            </a:r>
          </a:p>
        </p:txBody>
      </p:sp>
      <p:sp>
        <p:nvSpPr>
          <p:cNvPr id="4" name="Slide Number Placeholder 3"/>
          <p:cNvSpPr>
            <a:spLocks noGrp="1"/>
          </p:cNvSpPr>
          <p:nvPr>
            <p:ph type="sldNum" sz="quarter" idx="5"/>
          </p:nvPr>
        </p:nvSpPr>
        <p:spPr/>
        <p:txBody>
          <a:bodyPr/>
          <a:lstStyle/>
          <a:p>
            <a:fld id="{9FE94840-7E6D-B94F-885E-A8EEC651EE28}" type="slidenum">
              <a:rPr lang="en-US" smtClean="0"/>
              <a:t>20</a:t>
            </a:fld>
            <a:endParaRPr lang="en-US"/>
          </a:p>
        </p:txBody>
      </p:sp>
    </p:spTree>
    <p:extLst>
      <p:ext uri="{BB962C8B-B14F-4D97-AF65-F5344CB8AC3E}">
        <p14:creationId xmlns:p14="http://schemas.microsoft.com/office/powerpoint/2010/main" val="356323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Talking points</a:t>
            </a:r>
          </a:p>
          <a:p>
            <a:endParaRPr lang="en-US" dirty="0">
              <a:ea typeface="Calibri"/>
              <a:cs typeface="Calibri"/>
            </a:endParaRPr>
          </a:p>
          <a:p>
            <a:r>
              <a:rPr lang="en-US" dirty="0">
                <a:ea typeface="Calibri"/>
                <a:cs typeface="Calibri"/>
              </a:rPr>
              <a:t>Explain that there are additional resources to do a deeper dive into each section of the framework: two-page snapshots and slide decks for professional learning.</a:t>
            </a:r>
          </a:p>
        </p:txBody>
      </p:sp>
      <p:sp>
        <p:nvSpPr>
          <p:cNvPr id="4" name="Slide Number Placeholder 3"/>
          <p:cNvSpPr>
            <a:spLocks noGrp="1"/>
          </p:cNvSpPr>
          <p:nvPr>
            <p:ph type="sldNum" sz="quarter" idx="5"/>
          </p:nvPr>
        </p:nvSpPr>
        <p:spPr/>
        <p:txBody>
          <a:bodyPr/>
          <a:lstStyle/>
          <a:p>
            <a:fld id="{9FE94840-7E6D-B94F-885E-A8EEC651EE28}" type="slidenum">
              <a:rPr lang="en-US" smtClean="0"/>
              <a:t>21</a:t>
            </a:fld>
            <a:endParaRPr lang="en-US"/>
          </a:p>
        </p:txBody>
      </p:sp>
    </p:spTree>
    <p:extLst>
      <p:ext uri="{BB962C8B-B14F-4D97-AF65-F5344CB8AC3E}">
        <p14:creationId xmlns:p14="http://schemas.microsoft.com/office/powerpoint/2010/main" val="31903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94840-7E6D-B94F-885E-A8EEC651EE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3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rtl="0">
              <a:spcBef>
                <a:spcPts val="0"/>
              </a:spcBef>
              <a:spcAft>
                <a:spcPts val="0"/>
              </a:spcAft>
            </a:pPr>
            <a:r>
              <a:rPr lang="en-US" sz="1800" b="0" i="0" u="none" strike="noStrike" dirty="0">
                <a:solidFill>
                  <a:srgbClr val="000000"/>
                </a:solidFill>
                <a:effectLst/>
                <a:latin typeface="Arial" panose="020B0604020202020204" pitchFamily="34" charset="0"/>
              </a:rPr>
              <a:t>As a community, our next steps are . .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Thank you for your participation today.</a:t>
            </a:r>
            <a:endParaRPr lang="en-US" b="0" dirty="0">
              <a:effectLst/>
            </a:endParaRPr>
          </a:p>
          <a:p>
            <a:endParaRPr lang="en-US" b="1" dirty="0"/>
          </a:p>
          <a:p>
            <a:r>
              <a:rPr lang="en-US" b="1" dirty="0"/>
              <a:t>Facilitator Considerations</a:t>
            </a:r>
          </a:p>
          <a:p>
            <a:pPr rtl="0">
              <a:spcBef>
                <a:spcPts val="0"/>
              </a:spcBef>
              <a:spcAft>
                <a:spcPts val="0"/>
              </a:spcAft>
            </a:pPr>
            <a:r>
              <a:rPr lang="en-US" sz="1800" b="0" i="0" u="none" strike="noStrike" dirty="0">
                <a:solidFill>
                  <a:srgbClr val="000000"/>
                </a:solidFill>
                <a:effectLst/>
                <a:latin typeface="Arial" panose="020B0604020202020204" pitchFamily="34" charset="0"/>
              </a:rPr>
              <a:t>Personalize this slide for your school/site community.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Integrate closing routines as helpful.</a:t>
            </a:r>
            <a:endParaRPr lang="en-US" b="0" dirty="0">
              <a:effectLs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23</a:t>
            </a:fld>
            <a:endParaRPr lang="en-US"/>
          </a:p>
        </p:txBody>
      </p:sp>
    </p:spTree>
    <p:extLst>
      <p:ext uri="{BB962C8B-B14F-4D97-AF65-F5344CB8AC3E}">
        <p14:creationId xmlns:p14="http://schemas.microsoft.com/office/powerpoint/2010/main" val="219324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https://www.flickr.com/photos/portlandpublicschools/32636250090/in/album-72157677082974343/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20170217__Vernon - Black History Read In 02-17-2017_6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3</a:t>
            </a:fld>
            <a:endParaRPr lang="en-US"/>
          </a:p>
        </p:txBody>
      </p:sp>
    </p:spTree>
    <p:extLst>
      <p:ext uri="{BB962C8B-B14F-4D97-AF65-F5344CB8AC3E}">
        <p14:creationId xmlns:p14="http://schemas.microsoft.com/office/powerpoint/2010/main" val="112016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We are going to start by making connections and activating our own prior knowledge. It is important to connect our literacy vision to our own experiences and students.</a:t>
            </a:r>
            <a:endParaRPr lang="en-US" sz="1200" b="0" dirty="0">
              <a:effectLst/>
              <a:latin typeface="+mn-lt"/>
            </a:endParaRPr>
          </a:p>
          <a:p>
            <a:pPr rtl="0">
              <a:spcBef>
                <a:spcPts val="0"/>
              </a:spcBef>
              <a:spcAft>
                <a:spcPts val="0"/>
              </a:spcAft>
            </a:pPr>
            <a:br>
              <a:rPr lang="en-US" sz="1200" b="0" dirty="0">
                <a:effectLst/>
                <a:latin typeface="+mn-lt"/>
                <a:cs typeface="+mn-lt"/>
              </a:rPr>
            </a:br>
            <a:r>
              <a:rPr lang="en-US" sz="1200" b="0" dirty="0">
                <a:effectLst/>
                <a:latin typeface="+mn-lt"/>
                <a:cs typeface="+mn-lt"/>
              </a:rPr>
              <a:t>[</a:t>
            </a:r>
            <a:r>
              <a:rPr lang="en-US" sz="1200" b="0" i="0" u="none" strike="noStrike" dirty="0">
                <a:solidFill>
                  <a:srgbClr val="000000"/>
                </a:solidFill>
                <a:effectLst/>
                <a:latin typeface="+mn-lt"/>
                <a:cs typeface="Arial"/>
              </a:rPr>
              <a:t>Read slide text.]</a:t>
            </a:r>
            <a:endParaRPr lang="en-US" sz="1200" b="0" dirty="0">
              <a:effectLst/>
              <a:latin typeface="+mn-lt"/>
              <a:cs typeface="Arial"/>
            </a:endParaRPr>
          </a:p>
          <a:p>
            <a:endParaRPr lang="en-US" sz="1200" dirty="0">
              <a:latin typeface="+mn-lt"/>
              <a:cs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The purpose of this slide is to activate background knowledge in the room and make a personal connection to oral language.</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with one another to build community and foster engagement.</a:t>
            </a:r>
          </a:p>
        </p:txBody>
      </p:sp>
      <p:sp>
        <p:nvSpPr>
          <p:cNvPr id="4" name="Slide Number Placeholder 3"/>
          <p:cNvSpPr>
            <a:spLocks noGrp="1"/>
          </p:cNvSpPr>
          <p:nvPr>
            <p:ph type="sldNum" sz="quarter" idx="5"/>
          </p:nvPr>
        </p:nvSpPr>
        <p:spPr/>
        <p:txBody>
          <a:bodyPr/>
          <a:lstStyle/>
          <a:p>
            <a:fld id="{9FE94840-7E6D-B94F-885E-A8EEC651EE28}" type="slidenum">
              <a:rPr lang="en-US" smtClean="0"/>
              <a:t>4</a:t>
            </a:fld>
            <a:endParaRPr lang="en-US"/>
          </a:p>
        </p:txBody>
      </p:sp>
    </p:spTree>
    <p:extLst>
      <p:ext uri="{BB962C8B-B14F-4D97-AF65-F5344CB8AC3E}">
        <p14:creationId xmlns:p14="http://schemas.microsoft.com/office/powerpoint/2010/main" val="213558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You have now had a moment to think about your own early experiences with literacy. Now let’s shift to thinking about a current or former student.</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[Read slide text.]</a:t>
            </a:r>
            <a:endParaRPr lang="en-US" sz="1200" b="0" dirty="0">
              <a:effectLst/>
              <a:latin typeface="+mn-lt"/>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I invite you to keep this student in your mind throughout our time together today.</a:t>
            </a:r>
            <a:endParaRPr lang="en-US" sz="1200" b="0" dirty="0">
              <a:effectLst/>
              <a:latin typeface="+mn-lt"/>
              <a:cs typeface="Arial"/>
            </a:endParaRPr>
          </a:p>
          <a:p>
            <a:endParaRPr lang="en-US" sz="1200" b="1" dirty="0">
              <a:latin typeface="+mn-lt"/>
              <a:ea typeface="Calibri" panose="020F0502020204030204"/>
              <a:cs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slide continues to make connections.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with one another to build community and foster engagement.</a:t>
            </a:r>
          </a:p>
        </p:txBody>
      </p:sp>
      <p:sp>
        <p:nvSpPr>
          <p:cNvPr id="4" name="Slide Number Placeholder 3"/>
          <p:cNvSpPr>
            <a:spLocks noGrp="1"/>
          </p:cNvSpPr>
          <p:nvPr>
            <p:ph type="sldNum" sz="quarter" idx="5"/>
          </p:nvPr>
        </p:nvSpPr>
        <p:spPr/>
        <p:txBody>
          <a:bodyPr/>
          <a:lstStyle/>
          <a:p>
            <a:fld id="{9FE94840-7E6D-B94F-885E-A8EEC651EE28}" type="slidenum">
              <a:rPr lang="en-US" smtClean="0"/>
              <a:t>5</a:t>
            </a:fld>
            <a:endParaRPr lang="en-US"/>
          </a:p>
        </p:txBody>
      </p:sp>
    </p:spTree>
    <p:extLst>
      <p:ext uri="{BB962C8B-B14F-4D97-AF65-F5344CB8AC3E}">
        <p14:creationId xmlns:p14="http://schemas.microsoft.com/office/powerpoint/2010/main" val="407861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https://www.flickr.com/photos/portlandpublicschools/44377812940/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20181205_BethConyers_Vernon Elementary_58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6</a:t>
            </a:fld>
            <a:endParaRPr lang="en-US"/>
          </a:p>
        </p:txBody>
      </p:sp>
    </p:spTree>
    <p:extLst>
      <p:ext uri="{BB962C8B-B14F-4D97-AF65-F5344CB8AC3E}">
        <p14:creationId xmlns:p14="http://schemas.microsoft.com/office/powerpoint/2010/main" val="117233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cs typeface="Arial"/>
              </a:rPr>
              <a:t>As I share information on the slide, think about </a:t>
            </a:r>
            <a:r>
              <a:rPr lang="en-US" sz="1200" dirty="0">
                <a:solidFill>
                  <a:srgbClr val="000000"/>
                </a:solidFill>
                <a:latin typeface="+mn-lt"/>
                <a:cs typeface="Arial"/>
              </a:rPr>
              <a:t>which purpose is most relevant to you in your role</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[Read slide text.]</a:t>
            </a:r>
            <a:endParaRPr lang="en-US" sz="1200" b="0" dirty="0">
              <a:effectLst/>
              <a:latin typeface="+mn-lt"/>
            </a:endParaRPr>
          </a:p>
          <a:p>
            <a:br>
              <a:rPr lang="en-US" sz="1200" dirty="0">
                <a:latin typeface="+mn-lt"/>
              </a:rPr>
            </a:br>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slide helps build a common understanding of oral language.</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based on the discussion prompt.</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p:txBody>
      </p:sp>
      <p:sp>
        <p:nvSpPr>
          <p:cNvPr id="4" name="Slide Number Placeholder 3"/>
          <p:cNvSpPr>
            <a:spLocks noGrp="1"/>
          </p:cNvSpPr>
          <p:nvPr>
            <p:ph type="sldNum" sz="quarter" idx="5"/>
          </p:nvPr>
        </p:nvSpPr>
        <p:spPr/>
        <p:txBody>
          <a:bodyPr/>
          <a:lstStyle/>
          <a:p>
            <a:fld id="{9FE94840-7E6D-B94F-885E-A8EEC651EE28}" type="slidenum">
              <a:rPr lang="en-US" smtClean="0"/>
              <a:t>7</a:t>
            </a:fld>
            <a:endParaRPr lang="en-US"/>
          </a:p>
        </p:txBody>
      </p:sp>
    </p:spTree>
    <p:extLst>
      <p:ext uri="{BB962C8B-B14F-4D97-AF65-F5344CB8AC3E}">
        <p14:creationId xmlns:p14="http://schemas.microsoft.com/office/powerpoint/2010/main" val="342321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endParaRPr lang="en-US" sz="1200" b="1" dirty="0">
              <a:latin typeface="+mn-lt"/>
              <a:cs typeface="Arial"/>
            </a:endParaRPr>
          </a:p>
          <a:p>
            <a:endParaRPr lang="en-US" sz="1200" dirty="0">
              <a:latin typeface="+mn-lt"/>
              <a:ea typeface="Calibri"/>
              <a:cs typeface="Calibri"/>
            </a:endParaRPr>
          </a:p>
          <a:p>
            <a:r>
              <a:rPr lang="en-US" sz="1200" dirty="0">
                <a:latin typeface="+mn-lt"/>
              </a:rPr>
              <a:t>Explain that these seven principles underlie the whole Framework. Ask participants: Which three principles resonate the most with you?</a:t>
            </a:r>
            <a:endParaRPr lang="en-US" sz="1200" dirty="0">
              <a:latin typeface="+mn-lt"/>
              <a:ea typeface="Calibri"/>
              <a:cs typeface="Calibri"/>
            </a:endParaRPr>
          </a:p>
          <a:p>
            <a:r>
              <a:rPr lang="en-US" sz="1200" dirty="0">
                <a:latin typeface="+mn-lt"/>
              </a:rPr>
              <a:t>[Read the slide text.]</a:t>
            </a:r>
            <a:endParaRPr lang="en-US" sz="1200" dirty="0">
              <a:latin typeface="+mn-lt"/>
              <a:ea typeface="Calibri"/>
              <a:cs typeface="Calibri"/>
            </a:endParaRPr>
          </a:p>
          <a:p>
            <a:endParaRPr lang="en-US" sz="1200" dirty="0">
              <a:latin typeface="+mn-lt"/>
            </a:endParaRPr>
          </a:p>
          <a:p>
            <a:r>
              <a:rPr lang="en-US" sz="1200" b="1" dirty="0">
                <a:latin typeface="+mn-lt"/>
              </a:rPr>
              <a:t>Facilitator Considerations</a:t>
            </a:r>
            <a:endParaRPr lang="en-US" sz="1200" b="1" dirty="0">
              <a:latin typeface="+mn-lt"/>
              <a:ea typeface="Calibri"/>
              <a:cs typeface="Calibri"/>
            </a:endParaRPr>
          </a:p>
          <a:p>
            <a:r>
              <a:rPr lang="en-US" sz="1200" dirty="0">
                <a:latin typeface="+mn-lt"/>
              </a:rPr>
              <a:t>Ask participants to choose three principles that resonate the most with them and discuss with a partner or share with the group.</a:t>
            </a:r>
          </a:p>
        </p:txBody>
      </p:sp>
      <p:sp>
        <p:nvSpPr>
          <p:cNvPr id="4" name="Slide Number Placeholder 3"/>
          <p:cNvSpPr>
            <a:spLocks noGrp="1"/>
          </p:cNvSpPr>
          <p:nvPr>
            <p:ph type="sldNum" sz="quarter" idx="5"/>
          </p:nvPr>
        </p:nvSpPr>
        <p:spPr/>
        <p:txBody>
          <a:bodyPr/>
          <a:lstStyle/>
          <a:p>
            <a:fld id="{9FE94840-7E6D-B94F-885E-A8EEC651EE28}" type="slidenum">
              <a:rPr lang="en-US" smtClean="0"/>
              <a:t>8</a:t>
            </a:fld>
            <a:endParaRPr lang="en-US"/>
          </a:p>
        </p:txBody>
      </p:sp>
    </p:spTree>
    <p:extLst>
      <p:ext uri="{BB962C8B-B14F-4D97-AF65-F5344CB8AC3E}">
        <p14:creationId xmlns:p14="http://schemas.microsoft.com/office/powerpoint/2010/main" val="72963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1" dirty="0">
              <a:ea typeface="Calibri"/>
              <a:cs typeface="Calibri"/>
            </a:endParaRPr>
          </a:p>
          <a:p>
            <a:r>
              <a:rPr lang="en-US" dirty="0"/>
              <a:t>Explain that the Framework is organized according to eight sections or strands and the tree illustrates how the strands are all related.</a:t>
            </a:r>
          </a:p>
          <a:p>
            <a:r>
              <a:rPr lang="en-US" dirty="0"/>
              <a:t>[Read the slide text.]</a:t>
            </a:r>
            <a:endParaRPr lang="en-US" dirty="0">
              <a:ea typeface="Calibri"/>
              <a:cs typeface="Calibri"/>
            </a:endParaRPr>
          </a:p>
          <a:p>
            <a:endParaRPr lang="en-US" b="1" dirty="0"/>
          </a:p>
          <a:p>
            <a:r>
              <a:rPr lang="en-US" b="1" dirty="0"/>
              <a:t>Facilitator</a:t>
            </a:r>
            <a:r>
              <a:rPr lang="en-US" b="1" dirty="0">
                <a:effectLst/>
              </a:rPr>
              <a:t> Considerations</a:t>
            </a:r>
            <a:endParaRPr lang="en-US" b="1" dirty="0">
              <a:effectLst/>
              <a:ea typeface="Calibri"/>
              <a:cs typeface="Calibri"/>
            </a:endParaRPr>
          </a:p>
          <a:p>
            <a:r>
              <a:rPr lang="en-US" dirty="0"/>
              <a:t>Describe how family and community partnership and student belonging form the foundation of the Framework and how core instruction is central to the Framework. Emphasize the importance of each part of the framework.</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9</a:t>
            </a:fld>
            <a:endParaRPr lang="en-US"/>
          </a:p>
        </p:txBody>
      </p:sp>
    </p:spTree>
    <p:extLst>
      <p:ext uri="{BB962C8B-B14F-4D97-AF65-F5344CB8AC3E}">
        <p14:creationId xmlns:p14="http://schemas.microsoft.com/office/powerpoint/2010/main" val="456677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endParaRPr lang="en-US" dirty="0"/>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20544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dirty="0"/>
              <a:t>Click to edit Master title style</a:t>
            </a:r>
            <a:br>
              <a:rPr lang="en-US" dirty="0"/>
            </a:br>
            <a:br>
              <a:rPr lang="en-US" dirty="0"/>
            </a:br>
            <a:endParaRPr lang="en-US" dirty="0"/>
          </a:p>
        </p:txBody>
      </p:sp>
    </p:spTree>
    <p:extLst>
      <p:ext uri="{BB962C8B-B14F-4D97-AF65-F5344CB8AC3E}">
        <p14:creationId xmlns:p14="http://schemas.microsoft.com/office/powerpoint/2010/main" val="17218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1777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60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63200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263697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87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5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58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38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49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85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8573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43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033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27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193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76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687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89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3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3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6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40519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6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22155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dirty="0"/>
              <a:t>Click to edit Master title style</a:t>
            </a:r>
            <a:br>
              <a:rPr lang="en-US" dirty="0"/>
            </a:br>
            <a:br>
              <a:rPr lang="en-US" dirty="0"/>
            </a:br>
            <a:endParaRPr lang="en-US" dirty="0"/>
          </a:p>
        </p:txBody>
      </p:sp>
    </p:spTree>
    <p:extLst>
      <p:ext uri="{BB962C8B-B14F-4D97-AF65-F5344CB8AC3E}">
        <p14:creationId xmlns:p14="http://schemas.microsoft.com/office/powerpoint/2010/main" val="16315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reserve="1" userDrawn="1">
  <p:cSld name="9_1 column, ochre halfWidth, fullBleed img">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896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reserve="1" userDrawn="1">
  <p:cSld name="10_1 column, green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803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0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46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7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4961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endParaRPr lang="en-US" dirty="0"/>
          </a:p>
        </p:txBody>
      </p:sp>
    </p:spTree>
    <p:extLst>
      <p:ext uri="{BB962C8B-B14F-4D97-AF65-F5344CB8AC3E}">
        <p14:creationId xmlns:p14="http://schemas.microsoft.com/office/powerpoint/2010/main" val="16971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7372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dirty="0"/>
              <a:t>Click to edit Master title style</a:t>
            </a:r>
            <a:br>
              <a:rPr lang="en-US" dirty="0"/>
            </a:br>
            <a:br>
              <a:rPr lang="en-US" dirty="0"/>
            </a:br>
            <a:endParaRPr lang="en-US" dirty="0"/>
          </a:p>
        </p:txBody>
      </p:sp>
    </p:spTree>
    <p:extLst>
      <p:ext uri="{BB962C8B-B14F-4D97-AF65-F5344CB8AC3E}">
        <p14:creationId xmlns:p14="http://schemas.microsoft.com/office/powerpoint/2010/main" val="31538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9769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00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dirty="0"/>
              <a:t>Click to edit Master title style</a:t>
            </a:r>
            <a:br>
              <a:rPr lang="en-US" dirty="0"/>
            </a:br>
            <a:br>
              <a:rPr lang="en-US" dirty="0"/>
            </a:br>
            <a:endParaRPr lang="en-US" dirty="0"/>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2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dirty="0"/>
              <a:t>Click to edit Master title style</a:t>
            </a:r>
            <a:br>
              <a:rPr lang="en-US" dirty="0"/>
            </a:br>
            <a:br>
              <a:rPr lang="en-US" dirty="0"/>
            </a:br>
            <a:endParaRPr lang="en-US" dirty="0"/>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92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endParaRPr lang="en-US" dirty="0"/>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4480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endParaRPr lang="en-US" dirty="0"/>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7877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38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9910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43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8743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endParaRPr lang="en-US" dirty="0"/>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endParaRPr lang="en-US" dirty="0"/>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5452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092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endParaRPr lang="en-US" dirty="0"/>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endParaRPr lang="en-US" dirty="0"/>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9419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4512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855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173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623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6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92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53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2833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dirty="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5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dirty="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9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956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5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45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73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dirty="0"/>
              <a:t>Click to edit Master title style</a:t>
            </a:r>
            <a:br>
              <a:rPr lang="en-US" dirty="0"/>
            </a:br>
            <a:endParaRPr lang="en-US" dirty="0"/>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81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19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74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50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14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04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7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6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94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4780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dirty="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092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21792" y="1465066"/>
            <a:ext cx="6583680" cy="2990088"/>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419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17689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11878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hasCustomPrompt="1"/>
          </p:nvPr>
        </p:nvSpPr>
        <p:spPr>
          <a:xfrm>
            <a:off x="621792" y="1465066"/>
            <a:ext cx="6583680" cy="2990088"/>
          </a:xfrm>
          <a:noFill/>
          <a:effectLst/>
        </p:spPr>
        <p:txBody>
          <a:bodyPr anchor="t"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br>
              <a:rPr lang="en-US" dirty="0"/>
            </a:br>
            <a:r>
              <a:rPr lang="en-US" dirty="0"/>
              <a:t>Click to edit Master title style</a:t>
            </a:r>
          </a:p>
        </p:txBody>
      </p:sp>
    </p:spTree>
    <p:extLst>
      <p:ext uri="{BB962C8B-B14F-4D97-AF65-F5344CB8AC3E}">
        <p14:creationId xmlns:p14="http://schemas.microsoft.com/office/powerpoint/2010/main" val="213342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85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18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9199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7065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wo Content" preserve="1" userDrawn="1">
  <p:cSld name="1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030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559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28258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6101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031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4114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41437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3511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910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9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9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5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reserve="1" userDrawn="1">
  <p:cSld name="8_1 column, blue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0892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9738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368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28391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976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57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1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80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3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6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41728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35769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26779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040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3316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2301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9768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963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507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13890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6552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2518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theme" Target="../theme/theme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3">
            <a:alphaModFix amt="83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5A7657DD-2622-EF72-1D39-8D3A42B4133D}"/>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rot="5400000">
            <a:off x="9906000" y="4572000"/>
            <a:ext cx="2286000" cy="2286000"/>
          </a:xfrm>
          <a:prstGeom prst="rect">
            <a:avLst/>
          </a:prstGeom>
        </p:spPr>
      </p:pic>
    </p:spTree>
    <p:extLst>
      <p:ext uri="{BB962C8B-B14F-4D97-AF65-F5344CB8AC3E}">
        <p14:creationId xmlns:p14="http://schemas.microsoft.com/office/powerpoint/2010/main" val="3783971074"/>
      </p:ext>
    </p:extLst>
  </p:cSld>
  <p:clrMap bg1="lt1" tx1="dk1" bg2="lt2" tx2="dk2" accent1="accent1" accent2="accent2" accent3="accent3" accent4="accent4" accent5="accent5" accent6="accent6" hlink="hlink" folHlink="folHlink"/>
  <p:sldLayoutIdLst>
    <p:sldLayoutId id="2147483836" r:id="rId1"/>
    <p:sldLayoutId id="2147483708" r:id="rId2"/>
    <p:sldLayoutId id="2147483707" r:id="rId3"/>
    <p:sldLayoutId id="2147483650" r:id="rId4"/>
    <p:sldLayoutId id="2147483822" r:id="rId5"/>
    <p:sldLayoutId id="2147483660" r:id="rId6"/>
    <p:sldLayoutId id="2147483818" r:id="rId7"/>
    <p:sldLayoutId id="2147483813" r:id="rId8"/>
    <p:sldLayoutId id="2147483820" r:id="rId9"/>
    <p:sldLayoutId id="2147483821" r:id="rId10"/>
    <p:sldLayoutId id="2147483837" r:id="rId11"/>
    <p:sldLayoutId id="2147483838" r:id="rId12"/>
    <p:sldLayoutId id="2147483839" r:id="rId13"/>
    <p:sldLayoutId id="2147483814" r:id="rId14"/>
    <p:sldLayoutId id="2147483815" r:id="rId15"/>
    <p:sldLayoutId id="2147483833" r:id="rId16"/>
    <p:sldLayoutId id="2147483840" r:id="rId17"/>
    <p:sldLayoutId id="2147483652" r:id="rId18"/>
    <p:sldLayoutId id="2147483653" r:id="rId19"/>
    <p:sldLayoutId id="2147483831" r:id="rId20"/>
    <p:sldLayoutId id="2147483832" r:id="rId21"/>
    <p:sldLayoutId id="2147483823" r:id="rId22"/>
    <p:sldLayoutId id="2147483826" r:id="rId23"/>
    <p:sldLayoutId id="2147483828" r:id="rId24"/>
    <p:sldLayoutId id="2147483829" r:id="rId25"/>
    <p:sldLayoutId id="2147483830" r:id="rId26"/>
    <p:sldLayoutId id="2147483824" r:id="rId27"/>
    <p:sldLayoutId id="2147483699" r:id="rId28"/>
    <p:sldLayoutId id="2147483700" r:id="rId29"/>
    <p:sldLayoutId id="2147483668" r:id="rId30"/>
    <p:sldLayoutId id="2147483692" r:id="rId31"/>
    <p:sldLayoutId id="2147483694" r:id="rId32"/>
    <p:sldLayoutId id="2147483691" r:id="rId33"/>
    <p:sldLayoutId id="2147483834" r:id="rId34"/>
    <p:sldLayoutId id="2147483669" r:id="rId35"/>
    <p:sldLayoutId id="2147483671" r:id="rId36"/>
    <p:sldLayoutId id="2147483670" r:id="rId37"/>
    <p:sldLayoutId id="2147483693" r:id="rId38"/>
    <p:sldLayoutId id="2147483657" r:id="rId39"/>
    <p:sldLayoutId id="2147483684" r:id="rId40"/>
    <p:sldLayoutId id="2147483654" r:id="rId41"/>
    <p:sldLayoutId id="2147483675" r:id="rId42"/>
    <p:sldLayoutId id="2147483676" r:id="rId43"/>
    <p:sldLayoutId id="2147483651" r:id="rId44"/>
    <p:sldLayoutId id="2147483812" r:id="rId45"/>
    <p:sldLayoutId id="2147483690" r:id="rId46"/>
    <p:sldLayoutId id="2147483705" r:id="rId47"/>
    <p:sldLayoutId id="2147483679" r:id="rId48"/>
    <p:sldLayoutId id="2147483680" r:id="rId49"/>
    <p:sldLayoutId id="2147483681" r:id="rId50"/>
    <p:sldLayoutId id="2147483682" r:id="rId51"/>
    <p:sldLayoutId id="2147483683" r:id="rId52"/>
    <p:sldLayoutId id="2147483685" r:id="rId53"/>
    <p:sldLayoutId id="2147483686" r:id="rId54"/>
    <p:sldLayoutId id="2147483687" r:id="rId55"/>
    <p:sldLayoutId id="2147483688" r:id="rId56"/>
    <p:sldLayoutId id="2147483689" r:id="rId57"/>
    <p:sldLayoutId id="2147483678" r:id="rId58"/>
    <p:sldLayoutId id="2147483819" r:id="rId59"/>
    <p:sldLayoutId id="2147483661" r:id="rId60"/>
    <p:sldLayoutId id="2147483841"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2">
            <a:alphaModFix amt="83000"/>
            <a:lum/>
            <a:extLst>
              <a:ext uri="{28A0092B-C50C-407E-A947-70E740481C1C}">
                <a14:useLocalDpi xmlns:a14="http://schemas.microsoft.com/office/drawing/2010/main" val="0"/>
              </a:ext>
            </a:extLst>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649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 id="2147483876" r:id="rId34"/>
    <p:sldLayoutId id="2147483877" r:id="rId35"/>
    <p:sldLayoutId id="2147483878" r:id="rId36"/>
    <p:sldLayoutId id="2147483879"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98" r:id="rId56"/>
    <p:sldLayoutId id="2147483899" r:id="rId57"/>
    <p:sldLayoutId id="2147483900" r:id="rId58"/>
    <p:sldLayoutId id="2147483901" r:id="rId59"/>
    <p:sldLayoutId id="2147483902"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0.svg"/><Relationship Id="rId2" Type="http://schemas.openxmlformats.org/officeDocument/2006/relationships/notesSlide" Target="../notesSlides/notesSlide19.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0.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oregoninstructionalframeworks.org/" TargetMode="External"/><Relationship Id="rId2" Type="http://schemas.openxmlformats.org/officeDocument/2006/relationships/notesSlide" Target="../notesSlides/notesSlide22.xml"/><Relationship Id="rId1" Type="http://schemas.openxmlformats.org/officeDocument/2006/relationships/slideLayout" Target="../slideLayouts/slideLayout80.xml"/><Relationship Id="rId6" Type="http://schemas.openxmlformats.org/officeDocument/2006/relationships/image" Target="../media/image38.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907-5A65-FB05-523B-BFF503D2C65A}"/>
              </a:ext>
            </a:extLst>
          </p:cNvPr>
          <p:cNvSpPr>
            <a:spLocks noGrp="1"/>
          </p:cNvSpPr>
          <p:nvPr>
            <p:ph type="title"/>
          </p:nvPr>
        </p:nvSpPr>
        <p:spPr>
          <a:xfrm>
            <a:off x="6755130" y="3240884"/>
            <a:ext cx="5104013" cy="1303901"/>
          </a:xfrm>
        </p:spPr>
        <p:txBody>
          <a:bodyPr anchor="t" anchorCtr="0">
            <a:normAutofit/>
          </a:bodyPr>
          <a:lstStyle/>
          <a:p>
            <a:r>
              <a:rPr lang="en-US" dirty="0">
                <a:latin typeface="Arial"/>
                <a:cs typeface="Arial"/>
              </a:rPr>
              <a:t>Framework Overview</a:t>
            </a:r>
          </a:p>
        </p:txBody>
      </p:sp>
      <p:sp>
        <p:nvSpPr>
          <p:cNvPr id="3" name="Subtitle 2">
            <a:extLst>
              <a:ext uri="{FF2B5EF4-FFF2-40B4-BE49-F238E27FC236}">
                <a16:creationId xmlns:a16="http://schemas.microsoft.com/office/drawing/2014/main" id="{1C1F5FB8-F41E-50C3-19C4-6B389D6CDF86}"/>
              </a:ext>
            </a:extLst>
          </p:cNvPr>
          <p:cNvSpPr>
            <a:spLocks noGrp="1"/>
          </p:cNvSpPr>
          <p:nvPr>
            <p:ph type="subTitle" idx="1"/>
          </p:nvPr>
        </p:nvSpPr>
        <p:spPr>
          <a:xfrm>
            <a:off x="6755129" y="2825496"/>
            <a:ext cx="4810937" cy="413896"/>
          </a:xfrm>
        </p:spPr>
        <p:txBody>
          <a:bodyPr/>
          <a:lstStyle/>
          <a:p>
            <a:r>
              <a:rPr lang="en-US" dirty="0"/>
              <a:t>Oregon’s Early Literacy Framework</a:t>
            </a:r>
          </a:p>
        </p:txBody>
      </p:sp>
      <p:grpSp>
        <p:nvGrpSpPr>
          <p:cNvPr id="13" name="Group 12" descr="Graphic containing two talk bubbles overlaying one another.">
            <a:extLst>
              <a:ext uri="{FF2B5EF4-FFF2-40B4-BE49-F238E27FC236}">
                <a16:creationId xmlns:a16="http://schemas.microsoft.com/office/drawing/2014/main" id="{4CBC0F39-E250-3052-64AA-76F755E1987B}"/>
              </a:ext>
            </a:extLst>
          </p:cNvPr>
          <p:cNvGrpSpPr/>
          <p:nvPr/>
        </p:nvGrpSpPr>
        <p:grpSpPr>
          <a:xfrm>
            <a:off x="4942548" y="2539303"/>
            <a:ext cx="1626129" cy="1626129"/>
            <a:chOff x="6299200" y="2979738"/>
            <a:chExt cx="1626129" cy="1626129"/>
          </a:xfrm>
        </p:grpSpPr>
        <p:sp>
          <p:nvSpPr>
            <p:cNvPr id="10" name="Oval 9">
              <a:extLst>
                <a:ext uri="{FF2B5EF4-FFF2-40B4-BE49-F238E27FC236}">
                  <a16:creationId xmlns:a16="http://schemas.microsoft.com/office/drawing/2014/main" id="{6423A5A3-4611-8A4D-8766-B0505F205AF0}"/>
                </a:ext>
              </a:extLst>
            </p:cNvPr>
            <p:cNvSpPr/>
            <p:nvPr/>
          </p:nvSpPr>
          <p:spPr>
            <a:xfrm>
              <a:off x="6299200" y="2979738"/>
              <a:ext cx="1626129" cy="1626129"/>
            </a:xfrm>
            <a:prstGeom prst="ellipse">
              <a:avLst/>
            </a:prstGeom>
            <a:solidFill>
              <a:srgbClr val="CF3B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F77EFB5-1E82-BAF9-B701-20A5869CC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0397" y="3219980"/>
              <a:ext cx="1083733" cy="1083733"/>
            </a:xfrm>
            <a:prstGeom prst="rect">
              <a:avLst/>
            </a:prstGeom>
          </p:spPr>
        </p:pic>
      </p:grpSp>
      <p:pic>
        <p:nvPicPr>
          <p:cNvPr id="5" name="Picture 4">
            <a:extLst>
              <a:ext uri="{FF2B5EF4-FFF2-40B4-BE49-F238E27FC236}">
                <a16:creationId xmlns:a16="http://schemas.microsoft.com/office/drawing/2014/main" id="{4A580332-5010-6D63-1C49-A9B3268394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41045" y="2538551"/>
            <a:ext cx="1627632" cy="1627632"/>
          </a:xfrm>
          <a:prstGeom prst="rect">
            <a:avLst/>
          </a:prstGeom>
        </p:spPr>
      </p:pic>
      <p:pic>
        <p:nvPicPr>
          <p:cNvPr id="6" name="Picture 5">
            <a:extLst>
              <a:ext uri="{FF2B5EF4-FFF2-40B4-BE49-F238E27FC236}">
                <a16:creationId xmlns:a16="http://schemas.microsoft.com/office/drawing/2014/main" id="{8FF09178-7559-D2B4-9CB0-42F6CC80842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42548" y="2531987"/>
            <a:ext cx="1627632" cy="1640759"/>
          </a:xfrm>
          <a:prstGeom prst="rect">
            <a:avLst/>
          </a:prstGeom>
        </p:spPr>
      </p:pic>
    </p:spTree>
    <p:extLst>
      <p:ext uri="{BB962C8B-B14F-4D97-AF65-F5344CB8AC3E}">
        <p14:creationId xmlns:p14="http://schemas.microsoft.com/office/powerpoint/2010/main" val="39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AD325E-0843-F80A-32BC-B2DC00EBD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661" y="0"/>
            <a:ext cx="10304610" cy="6858000"/>
          </a:xfrm>
          <a:prstGeom prst="rect">
            <a:avLst/>
          </a:prstGeom>
        </p:spPr>
      </p:pic>
      <p:pic>
        <p:nvPicPr>
          <p:cNvPr id="8" name="Graphic 7">
            <a:extLst>
              <a:ext uri="{FF2B5EF4-FFF2-40B4-BE49-F238E27FC236}">
                <a16:creationId xmlns:a16="http://schemas.microsoft.com/office/drawing/2014/main" id="{9CEF7486-8868-1A4F-3B53-B5EC7E88CA65}"/>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EDEC6168-0798-4094-761C-8A72FAA05CBD}"/>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0" name="Title 6">
            <a:extLst>
              <a:ext uri="{FF2B5EF4-FFF2-40B4-BE49-F238E27FC236}">
                <a16:creationId xmlns:a16="http://schemas.microsoft.com/office/drawing/2014/main" id="{5742FC17-2836-E0F4-1DEC-D9FEDAFED03B}"/>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Three Cross-Cutting Themes</a:t>
            </a:r>
          </a:p>
        </p:txBody>
      </p:sp>
    </p:spTree>
    <p:extLst>
      <p:ext uri="{BB962C8B-B14F-4D97-AF65-F5344CB8AC3E}">
        <p14:creationId xmlns:p14="http://schemas.microsoft.com/office/powerpoint/2010/main" val="15986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a:xfrm>
            <a:off x="329184" y="243708"/>
            <a:ext cx="7107936" cy="553998"/>
          </a:xfrm>
        </p:spPr>
        <p:txBody>
          <a:bodyPr/>
          <a:lstStyle/>
          <a:p>
            <a:r>
              <a:rPr lang="en-US" dirty="0"/>
              <a:t>Student belonging </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333772" cy="4567236"/>
          </a:xfrm>
        </p:spPr>
        <p:txBody>
          <a:bodyPr/>
          <a:lstStyle/>
          <a:p>
            <a:pPr marL="342900" indent="-342900">
              <a:spcAft>
                <a:spcPts val="600"/>
              </a:spcAft>
            </a:pPr>
            <a:r>
              <a:rPr lang="en-US" dirty="0">
                <a:solidFill>
                  <a:srgbClr val="1E1E2C"/>
                </a:solidFill>
                <a:effectLst/>
                <a:ea typeface="Calibri" panose="020F0502020204030204" pitchFamily="34" charset="0"/>
              </a:rPr>
              <a:t>Teachers and students engage in opportunities to </a:t>
            </a:r>
            <a:r>
              <a:rPr lang="en-US" b="1" dirty="0">
                <a:solidFill>
                  <a:srgbClr val="1E1E2C"/>
                </a:solidFill>
                <a:effectLst/>
                <a:ea typeface="Calibri" panose="020F0502020204030204" pitchFamily="34" charset="0"/>
              </a:rPr>
              <a:t>learn about and reflect upon their identities </a:t>
            </a:r>
            <a:r>
              <a:rPr lang="en-US" dirty="0">
                <a:solidFill>
                  <a:srgbClr val="1E1E2C"/>
                </a:solidFill>
                <a:effectLst/>
                <a:ea typeface="Calibri" panose="020F0502020204030204" pitchFamily="34" charset="0"/>
              </a:rPr>
              <a:t>and the identities of others. </a:t>
            </a:r>
            <a:endParaRPr lang="en-US" dirty="0">
              <a:solidFill>
                <a:srgbClr val="000000"/>
              </a:solidFill>
              <a:effectLst/>
              <a:ea typeface="Calibri" panose="020F0502020204030204" pitchFamily="34" charset="0"/>
            </a:endParaRPr>
          </a:p>
          <a:p>
            <a:pPr marL="342900" indent="-342900">
              <a:spcAft>
                <a:spcPts val="600"/>
              </a:spcAft>
            </a:pPr>
            <a:r>
              <a:rPr lang="en-US" dirty="0">
                <a:solidFill>
                  <a:srgbClr val="1E1E2C"/>
                </a:solidFill>
                <a:effectLst/>
                <a:ea typeface="Calibri" panose="020F0502020204030204" pitchFamily="34" charset="0"/>
              </a:rPr>
              <a:t>Students participate as a </a:t>
            </a:r>
            <a:r>
              <a:rPr lang="en-US" b="1" dirty="0">
                <a:solidFill>
                  <a:srgbClr val="1E1E2C"/>
                </a:solidFill>
                <a:effectLst/>
                <a:ea typeface="Calibri" panose="020F0502020204030204" pitchFamily="34" charset="0"/>
              </a:rPr>
              <a:t>community of learners </a:t>
            </a:r>
            <a:r>
              <a:rPr lang="en-US" dirty="0">
                <a:solidFill>
                  <a:srgbClr val="1E1E2C"/>
                </a:solidFill>
                <a:effectLst/>
                <a:ea typeface="Calibri" panose="020F0502020204030204" pitchFamily="34" charset="0"/>
              </a:rPr>
              <a:t>and have opportunities to voice their opinions, ask meaningful questions and influence the trajectory of their learning. </a:t>
            </a:r>
            <a:endParaRPr lang="en-US" dirty="0">
              <a:solidFill>
                <a:srgbClr val="000000"/>
              </a:solidFill>
              <a:effectLst/>
              <a:ea typeface="Calibri" panose="020F0502020204030204" pitchFamily="34" charset="0"/>
            </a:endParaRPr>
          </a:p>
          <a:p>
            <a:pPr marL="342900" indent="-342900">
              <a:spcAft>
                <a:spcPts val="600"/>
              </a:spcAft>
            </a:pPr>
            <a:r>
              <a:rPr lang="en-US" dirty="0">
                <a:solidFill>
                  <a:srgbClr val="1E1E2C"/>
                </a:solidFill>
                <a:effectLst/>
                <a:ea typeface="Calibri" panose="020F0502020204030204" pitchFamily="34" charset="0"/>
              </a:rPr>
              <a:t>Teachers and students </a:t>
            </a:r>
            <a:r>
              <a:rPr lang="en-US" b="1" dirty="0">
                <a:solidFill>
                  <a:srgbClr val="1E1E2C"/>
                </a:solidFill>
                <a:effectLst/>
                <a:ea typeface="Calibri" panose="020F0502020204030204" pitchFamily="34" charset="0"/>
              </a:rPr>
              <a:t>value each member of the classroom </a:t>
            </a:r>
            <a:r>
              <a:rPr lang="en-US" dirty="0">
                <a:solidFill>
                  <a:srgbClr val="1E1E2C"/>
                </a:solidFill>
                <a:effectLst/>
                <a:ea typeface="Calibri" panose="020F0502020204030204" pitchFamily="34" charset="0"/>
              </a:rPr>
              <a:t>as scholars in their discussions and actions. </a:t>
            </a:r>
            <a:endParaRPr lang="en-US" dirty="0">
              <a:solidFill>
                <a:srgbClr val="000000"/>
              </a:solidFill>
              <a:effectLst/>
              <a:ea typeface="Calibri" panose="020F0502020204030204" pitchFamily="34" charset="0"/>
            </a:endParaRPr>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Would you identify any of these areas as strengths in your current practice? </a:t>
            </a:r>
            <a:endParaRPr lang="en-US" sz="2400" dirty="0">
              <a:latin typeface="Arial" panose="020B0604020202020204" pitchFamily="34" charset="0"/>
              <a:cs typeface="Arial" panose="020B0604020202020204" pitchFamily="34" charset="0"/>
            </a:endParaRPr>
          </a:p>
          <a:p>
            <a:pPr algn="ctr">
              <a:spcAft>
                <a:spcPts val="1800"/>
              </a:spcAft>
            </a:pPr>
            <a:r>
              <a:rPr lang="en-US" sz="2400" dirty="0">
                <a:latin typeface="Arial" panose="020B0604020202020204" pitchFamily="34" charset="0"/>
                <a:cs typeface="Arial" panose="020B0604020202020204" pitchFamily="34" charset="0"/>
              </a:rPr>
              <a:t>Which practices might be growth areas for you?</a:t>
            </a:r>
          </a:p>
        </p:txBody>
      </p:sp>
    </p:spTree>
    <p:extLst>
      <p:ext uri="{BB962C8B-B14F-4D97-AF65-F5344CB8AC3E}">
        <p14:creationId xmlns:p14="http://schemas.microsoft.com/office/powerpoint/2010/main" val="18585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t>Pair-share (1)</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329184" y="1955060"/>
            <a:ext cx="6900672" cy="3377207"/>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are some strategies for helping students to feel like they belong?</a:t>
            </a:r>
            <a:endParaRPr lang="en-US" dirty="0"/>
          </a:p>
          <a:p>
            <a:pPr marL="342900" indent="-342900">
              <a:lnSpc>
                <a:spcPct val="113999"/>
              </a:lnSpc>
              <a:buChar char="•"/>
            </a:pPr>
            <a:r>
              <a:rPr lang="en-US" dirty="0">
                <a:latin typeface="Arial"/>
                <a:cs typeface="Arial"/>
              </a:rPr>
              <a:t>How can the classroom environment or culture support student belonging? </a:t>
            </a:r>
          </a:p>
          <a:p>
            <a:pPr marL="342900" indent="-342900">
              <a:lnSpc>
                <a:spcPct val="113999"/>
              </a:lnSpc>
              <a:buChar char="•"/>
            </a:pPr>
            <a:r>
              <a:rPr lang="en-US" dirty="0">
                <a:latin typeface="Arial"/>
                <a:cs typeface="Arial"/>
              </a:rPr>
              <a:t>What evidence do you see of student belonging in your classroom or school?</a:t>
            </a:r>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a:xfrm>
            <a:off x="329183" y="243708"/>
            <a:ext cx="7482973" cy="538609"/>
          </a:xfrm>
        </p:spPr>
        <p:txBody>
          <a:bodyPr/>
          <a:lstStyle/>
          <a:p>
            <a:r>
              <a:rPr lang="en-US" sz="2900" dirty="0"/>
              <a:t>Reading, writing, speaking and listening</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333772" cy="5339114"/>
          </a:xfrm>
        </p:spPr>
        <p:txBody>
          <a:bodyPr/>
          <a:lstStyle/>
          <a:p>
            <a:pPr marL="285750" indent="-285750">
              <a:spcAft>
                <a:spcPts val="600"/>
              </a:spcAft>
            </a:pPr>
            <a:r>
              <a:rPr lang="en-US" dirty="0">
                <a:solidFill>
                  <a:srgbClr val="1E1E2C"/>
                </a:solidFill>
                <a:effectLst/>
                <a:ea typeface="Calibri" panose="020F0502020204030204" pitchFamily="34" charset="0"/>
              </a:rPr>
              <a:t>Guaranteed access to </a:t>
            </a:r>
            <a:r>
              <a:rPr lang="en-US" b="1" dirty="0">
                <a:solidFill>
                  <a:srgbClr val="1E1E2C"/>
                </a:solidFill>
                <a:effectLst/>
                <a:ea typeface="Calibri" panose="020F0502020204030204" pitchFamily="34" charset="0"/>
              </a:rPr>
              <a:t>comprehensive, high-quality core literacy instruction </a:t>
            </a:r>
            <a:r>
              <a:rPr lang="en-US" dirty="0">
                <a:solidFill>
                  <a:srgbClr val="1E1E2C"/>
                </a:solidFill>
                <a:effectLst/>
                <a:ea typeface="Calibri" panose="020F0502020204030204" pitchFamily="34" charset="0"/>
              </a:rPr>
              <a:t>matters. Access to core instruction is an equity issue for children learning to read and write. </a:t>
            </a:r>
            <a:endParaRPr lang="en-US" dirty="0">
              <a:solidFill>
                <a:srgbClr val="000000"/>
              </a:solidFill>
              <a:effectLst/>
              <a:ea typeface="Calibri" panose="020F0502020204030204" pitchFamily="34" charset="0"/>
            </a:endParaRPr>
          </a:p>
          <a:p>
            <a:pPr marL="285750" indent="-285750">
              <a:spcAft>
                <a:spcPts val="600"/>
              </a:spcAft>
            </a:pPr>
            <a:r>
              <a:rPr lang="en-US" dirty="0">
                <a:solidFill>
                  <a:srgbClr val="1E1E2C"/>
                </a:solidFill>
                <a:effectLst/>
                <a:ea typeface="Calibri" panose="020F0502020204030204" pitchFamily="34" charset="0"/>
              </a:rPr>
              <a:t>Reading, writing, speaking and listening are </a:t>
            </a:r>
            <a:r>
              <a:rPr lang="en-US" b="1" dirty="0">
                <a:solidFill>
                  <a:srgbClr val="1E1E2C"/>
                </a:solidFill>
                <a:effectLst/>
                <a:ea typeface="Calibri" panose="020F0502020204030204" pitchFamily="34" charset="0"/>
              </a:rPr>
              <a:t>embedded in all learning activities</a:t>
            </a:r>
            <a:r>
              <a:rPr lang="en-US" b="1" dirty="0">
                <a:solidFill>
                  <a:srgbClr val="1E1E2C"/>
                </a:solidFill>
                <a:ea typeface="Calibri" panose="020F0502020204030204" pitchFamily="34" charset="0"/>
              </a:rPr>
              <a:t>.</a:t>
            </a:r>
            <a:r>
              <a:rPr lang="en-US" dirty="0">
                <a:solidFill>
                  <a:srgbClr val="1E1E2C"/>
                </a:solidFill>
                <a:effectLst/>
                <a:ea typeface="Calibri" panose="020F0502020204030204" pitchFamily="34" charset="0"/>
              </a:rPr>
              <a:t> Children are taught foundational literacy skills, as well as comprehension, vocabulary, writing and critical thinking. </a:t>
            </a:r>
            <a:endParaRPr lang="en-US" dirty="0">
              <a:solidFill>
                <a:srgbClr val="000000"/>
              </a:solidFill>
              <a:effectLst/>
              <a:ea typeface="Calibri" panose="020F0502020204030204" pitchFamily="34" charset="0"/>
            </a:endParaRPr>
          </a:p>
          <a:p>
            <a:pPr marL="285750" indent="-285750">
              <a:spcAft>
                <a:spcPts val="600"/>
              </a:spcAft>
            </a:pPr>
            <a:r>
              <a:rPr lang="en-US" dirty="0">
                <a:solidFill>
                  <a:srgbClr val="1E1E2C"/>
                </a:solidFill>
                <a:effectLst/>
                <a:ea typeface="Calibri" panose="020F0502020204030204" pitchFamily="34" charset="0"/>
              </a:rPr>
              <a:t>Students engage with </a:t>
            </a:r>
            <a:r>
              <a:rPr lang="en-US" b="1" dirty="0">
                <a:solidFill>
                  <a:srgbClr val="1E1E2C"/>
                </a:solidFill>
                <a:effectLst/>
                <a:ea typeface="Calibri" panose="020F0502020204030204" pitchFamily="34" charset="0"/>
              </a:rPr>
              <a:t>rich, complex and diverse texts </a:t>
            </a:r>
            <a:r>
              <a:rPr lang="en-US" dirty="0">
                <a:solidFill>
                  <a:srgbClr val="1E1E2C"/>
                </a:solidFill>
                <a:effectLst/>
                <a:ea typeface="Calibri" panose="020F0502020204030204" pitchFamily="34" charset="0"/>
              </a:rPr>
              <a:t>that invite children to both see themselves and learn about others. </a:t>
            </a:r>
            <a:endParaRPr lang="en-US" dirty="0">
              <a:solidFill>
                <a:srgbClr val="000000"/>
              </a:solidFill>
              <a:effectLst/>
              <a:ea typeface="Calibri" panose="020F0502020204030204" pitchFamily="34" charset="0"/>
            </a:endParaRPr>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Would you identify any of these areas as strengths in your current practice? </a:t>
            </a:r>
            <a:endParaRPr lang="en-US" sz="2400" dirty="0">
              <a:solidFill>
                <a:srgbClr val="000000"/>
              </a:solidFill>
              <a:latin typeface="Arial" panose="020B0604020202020204" pitchFamily="34" charset="0"/>
              <a:cs typeface="Arial" panose="020B0604020202020204" pitchFamily="34" charset="0"/>
            </a:endParaRPr>
          </a:p>
          <a:p>
            <a:pPr algn="ctr">
              <a:spcAft>
                <a:spcPts val="1800"/>
              </a:spcAft>
            </a:pPr>
            <a:r>
              <a:rPr lang="en-US" sz="2400" dirty="0">
                <a:latin typeface="Arial"/>
                <a:cs typeface="Arial"/>
              </a:rPr>
              <a:t>Which practices might be growth areas for you?</a:t>
            </a:r>
            <a:endParaRPr lang="en-US" sz="2400" dirty="0">
              <a:solidFill>
                <a:srgbClr val="000000"/>
              </a:solidFill>
              <a:latin typeface="Arial"/>
              <a:cs typeface="Arial"/>
            </a:endParaRPr>
          </a:p>
        </p:txBody>
      </p:sp>
    </p:spTree>
    <p:extLst>
      <p:ext uri="{BB962C8B-B14F-4D97-AF65-F5344CB8AC3E}">
        <p14:creationId xmlns:p14="http://schemas.microsoft.com/office/powerpoint/2010/main" val="372743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dirty="0">
                <a:latin typeface="Arial"/>
                <a:cs typeface="Arial"/>
              </a:rPr>
              <a:t>What is core instruction?</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idx="1"/>
          </p:nvPr>
        </p:nvSpPr>
        <p:spPr>
          <a:xfrm>
            <a:off x="329183" y="1353312"/>
            <a:ext cx="10761603" cy="2130199"/>
          </a:xfrm>
        </p:spPr>
        <p:txBody>
          <a:bodyPr/>
          <a:lstStyle/>
          <a:p>
            <a:pPr marL="76200" indent="0">
              <a:buNone/>
            </a:pPr>
            <a:r>
              <a:rPr lang="en-US" b="1" dirty="0">
                <a:latin typeface="Arial"/>
                <a:cs typeface="Arial"/>
              </a:rPr>
              <a:t>Core instruction </a:t>
            </a:r>
            <a:r>
              <a:rPr lang="en-US" dirty="0">
                <a:latin typeface="Arial"/>
                <a:cs typeface="Arial"/>
              </a:rPr>
              <a:t>is . . .</a:t>
            </a:r>
          </a:p>
          <a:p>
            <a:pPr marL="76200" indent="0">
              <a:buNone/>
            </a:pPr>
            <a:r>
              <a:rPr lang="en-US" dirty="0">
                <a:latin typeface="Arial"/>
                <a:cs typeface="Arial"/>
              </a:rPr>
              <a:t>". . .</a:t>
            </a:r>
            <a:r>
              <a:rPr lang="en-US" dirty="0">
                <a:effectLst/>
                <a:latin typeface="Arial"/>
                <a:cs typeface="Arial"/>
              </a:rPr>
              <a:t> high-quality instruction in the general education setting that is </a:t>
            </a:r>
            <a:r>
              <a:rPr lang="en-US" b="1" dirty="0">
                <a:effectLst/>
                <a:latin typeface="Arial"/>
                <a:cs typeface="Arial"/>
              </a:rPr>
              <a:t>aligned to grade-level standards</a:t>
            </a:r>
            <a:r>
              <a:rPr lang="en-US" dirty="0">
                <a:effectLst/>
                <a:latin typeface="Arial"/>
                <a:cs typeface="Arial"/>
              </a:rPr>
              <a:t>, centered around </a:t>
            </a:r>
            <a:r>
              <a:rPr lang="en-US" b="1" dirty="0">
                <a:effectLst/>
                <a:latin typeface="Arial"/>
                <a:cs typeface="Arial"/>
              </a:rPr>
              <a:t>grade-level-aligned materials</a:t>
            </a:r>
            <a:r>
              <a:rPr lang="en-US" dirty="0">
                <a:effectLst/>
                <a:latin typeface="Arial"/>
                <a:cs typeface="Arial"/>
              </a:rPr>
              <a:t>, and inclusive of </a:t>
            </a:r>
            <a:r>
              <a:rPr lang="en-US" b="1" dirty="0">
                <a:effectLst/>
                <a:latin typeface="Arial"/>
                <a:cs typeface="Arial"/>
              </a:rPr>
              <a:t>every student </a:t>
            </a:r>
            <a:r>
              <a:rPr lang="en-US" dirty="0">
                <a:effectLst/>
                <a:latin typeface="Arial"/>
                <a:cs typeface="Arial"/>
              </a:rPr>
              <a:t>in the classroom, regardless of performance level.</a:t>
            </a:r>
            <a:r>
              <a:rPr lang="en-US" dirty="0">
                <a:latin typeface="Arial"/>
                <a:cs typeface="Arial"/>
              </a:rPr>
              <a:t> </a:t>
            </a:r>
            <a:endParaRPr lang="en-US" dirty="0">
              <a:effectLst/>
            </a:endParaRPr>
          </a:p>
          <a:p>
            <a:pPr marL="76200" indent="0">
              <a:buNone/>
            </a:pPr>
            <a:r>
              <a:rPr lang="en-US" dirty="0">
                <a:effectLst/>
                <a:latin typeface="Arial"/>
                <a:cs typeface="Arial"/>
              </a:rPr>
              <a:t>Sometimes also referred to as </a:t>
            </a:r>
            <a:r>
              <a:rPr lang="en-US" b="1" dirty="0">
                <a:effectLst/>
                <a:latin typeface="Arial"/>
                <a:cs typeface="Arial"/>
              </a:rPr>
              <a:t>Tier I instruction</a:t>
            </a:r>
            <a:r>
              <a:rPr lang="en-US" dirty="0">
                <a:effectLst/>
                <a:latin typeface="Arial"/>
                <a:cs typeface="Arial"/>
              </a:rPr>
              <a:t>, this is the primary prevention for reading and writing difficulty. It maximizes learning by </a:t>
            </a:r>
            <a:r>
              <a:rPr lang="en-US" b="1" dirty="0">
                <a:effectLst/>
                <a:latin typeface="Arial"/>
                <a:cs typeface="Arial"/>
              </a:rPr>
              <a:t>providing access </a:t>
            </a:r>
            <a:r>
              <a:rPr lang="en-US" dirty="0">
                <a:effectLst/>
                <a:latin typeface="Arial"/>
                <a:cs typeface="Arial"/>
              </a:rPr>
              <a:t>to peer learning models, the classroom teacher, and grade-level-aligned texts and tasks</a:t>
            </a:r>
            <a:r>
              <a:rPr lang="en-US" dirty="0">
                <a:latin typeface="Arial"/>
                <a:cs typeface="Arial"/>
              </a:rPr>
              <a:t>."</a:t>
            </a:r>
            <a:br>
              <a:rPr lang="en-US" dirty="0"/>
            </a:br>
            <a:endParaRPr lang="en-US" dirty="0"/>
          </a:p>
        </p:txBody>
      </p:sp>
      <p:sp>
        <p:nvSpPr>
          <p:cNvPr id="5" name="TextBox 4">
            <a:extLst>
              <a:ext uri="{FF2B5EF4-FFF2-40B4-BE49-F238E27FC236}">
                <a16:creationId xmlns:a16="http://schemas.microsoft.com/office/drawing/2014/main" id="{C4131925-4EC8-9FC7-59BE-9CDA1A29BD2D}"/>
              </a:ext>
            </a:extLst>
          </p:cNvPr>
          <p:cNvSpPr txBox="1"/>
          <p:nvPr/>
        </p:nvSpPr>
        <p:spPr>
          <a:xfrm>
            <a:off x="471714" y="6076079"/>
            <a:ext cx="9368971" cy="461665"/>
          </a:xfrm>
          <a:prstGeom prst="rect">
            <a:avLst/>
          </a:prstGeom>
          <a:noFill/>
        </p:spPr>
        <p:txBody>
          <a:bodyPr wrap="square">
            <a:spAutoFit/>
          </a:bodyPr>
          <a:lstStyle/>
          <a:p>
            <a:r>
              <a:rPr lang="en-US" sz="1200" dirty="0">
                <a:solidFill>
                  <a:srgbClr val="1E1E2C"/>
                </a:solidFill>
                <a:latin typeface="Arial" panose="020B0604020202020204" pitchFamily="34" charset="0"/>
                <a:cs typeface="Arial" panose="020B0604020202020204" pitchFamily="34" charset="0"/>
              </a:rPr>
              <a:t>Source: </a:t>
            </a:r>
            <a:r>
              <a:rPr lang="en-US" sz="1200" b="0" i="0" u="none" strike="noStrike" baseline="0" dirty="0">
                <a:solidFill>
                  <a:srgbClr val="1E1E2C"/>
                </a:solidFill>
                <a:latin typeface="Arial" panose="020B0604020202020204" pitchFamily="34" charset="0"/>
                <a:cs typeface="Arial" panose="020B0604020202020204" pitchFamily="34" charset="0"/>
              </a:rPr>
              <a:t>Oregon Department of Education. (2023). </a:t>
            </a:r>
            <a:r>
              <a:rPr lang="en-US" sz="1200" b="0" i="1" u="none" strike="noStrike" baseline="0" dirty="0">
                <a:solidFill>
                  <a:srgbClr val="1E1E2C"/>
                </a:solidFill>
                <a:latin typeface="Arial" panose="020B0604020202020204" pitchFamily="34" charset="0"/>
                <a:cs typeface="Arial" panose="020B0604020202020204" pitchFamily="34" charset="0"/>
              </a:rPr>
              <a:t>Oregon’s early literacy framework: A strong foundation for readers and writers (K-5)</a:t>
            </a:r>
            <a:r>
              <a:rPr lang="en-US" sz="1200" b="0" u="none" strike="noStrike" baseline="0" dirty="0">
                <a:solidFill>
                  <a:srgbClr val="1E1E2C"/>
                </a:solidFill>
                <a:latin typeface="Arial" panose="020B0604020202020204" pitchFamily="34" charset="0"/>
                <a:cs typeface="Arial" panose="020B0604020202020204" pitchFamily="34" charset="0"/>
              </a:rPr>
              <a:t>, p.</a:t>
            </a:r>
            <a:r>
              <a:rPr lang="en-US" sz="1200" b="0" u="none" strike="noStrike" baseline="0">
                <a:solidFill>
                  <a:srgbClr val="1E1E2C"/>
                </a:solidFill>
                <a:latin typeface="Arial" panose="020B0604020202020204" pitchFamily="34" charset="0"/>
                <a:cs typeface="Arial" panose="020B0604020202020204" pitchFamily="34" charset="0"/>
              </a:rPr>
              <a:t>3. </a:t>
            </a:r>
            <a:r>
              <a:rPr lang="en-US" sz="1200" b="0" i="0" u="sng" strike="noStrike" baseline="0" dirty="0">
                <a:solidFill>
                  <a:srgbClr val="A92C70"/>
                </a:solidFill>
                <a:latin typeface="Arial" panose="020B0604020202020204" pitchFamily="34" charset="0"/>
                <a:cs typeface="Arial" panose="020B0604020202020204" pitchFamily="34" charset="0"/>
              </a:rPr>
              <a:t>https://www.oregon.gov/ode/educator-resources/standards/ELA/Documents/ Literacy%20Framework_2023.pdf</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02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dirty="0">
                <a:latin typeface="Arial"/>
                <a:cs typeface="Arial"/>
              </a:rPr>
              <a:t>Implementing core instruction</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idx="1"/>
          </p:nvPr>
        </p:nvSpPr>
        <p:spPr/>
        <p:txBody>
          <a:bodyPr/>
          <a:lstStyle/>
          <a:p>
            <a:pPr marL="76200" indent="0">
              <a:buNone/>
            </a:pPr>
            <a:r>
              <a:rPr lang="en-US" b="1" dirty="0"/>
              <a:t>Key actions:</a:t>
            </a:r>
          </a:p>
          <a:p>
            <a:pPr marL="76200" indent="0">
              <a:buNone/>
            </a:pPr>
            <a:endParaRPr lang="en-US" dirty="0"/>
          </a:p>
        </p:txBody>
      </p:sp>
      <p:sp>
        <p:nvSpPr>
          <p:cNvPr id="6" name="TextBox 5">
            <a:extLst>
              <a:ext uri="{FF2B5EF4-FFF2-40B4-BE49-F238E27FC236}">
                <a16:creationId xmlns:a16="http://schemas.microsoft.com/office/drawing/2014/main" id="{016A7A6E-A6D4-DC1B-7B34-12ECB87608B7}"/>
              </a:ext>
            </a:extLst>
          </p:cNvPr>
          <p:cNvSpPr txBox="1"/>
          <p:nvPr/>
        </p:nvSpPr>
        <p:spPr>
          <a:xfrm>
            <a:off x="569067" y="2167380"/>
            <a:ext cx="9683885" cy="4166846"/>
          </a:xfrm>
          <a:prstGeom prst="rect">
            <a:avLst/>
          </a:prstGeom>
          <a:noFill/>
        </p:spPr>
        <p:txBody>
          <a:bodyPr wrap="square">
            <a:spAutoFit/>
          </a:bodyPr>
          <a:lstStyle/>
          <a:p>
            <a:pPr marL="285750" indent="-285750">
              <a:lnSpc>
                <a:spcPct val="113000"/>
              </a:lnSpc>
              <a:spcBef>
                <a:spcPts val="1000"/>
              </a:spcBef>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Select and implement </a:t>
            </a:r>
            <a:r>
              <a:rPr lang="en-US" sz="2000" b="1" dirty="0">
                <a:effectLst/>
                <a:latin typeface="Arial" panose="020B0604020202020204" pitchFamily="34" charset="0"/>
                <a:cs typeface="Arial" panose="020B0604020202020204" pitchFamily="34" charset="0"/>
              </a:rPr>
              <a:t>high-quality instructional materials </a:t>
            </a:r>
            <a:r>
              <a:rPr lang="en-US" sz="2000" dirty="0">
                <a:effectLst/>
                <a:latin typeface="Arial" panose="020B0604020202020204" pitchFamily="34" charset="0"/>
                <a:cs typeface="Arial" panose="020B0604020202020204" pitchFamily="34" charset="0"/>
              </a:rPr>
              <a:t>for core instruction that provide guaranteed and viable curriculum. </a:t>
            </a:r>
          </a:p>
          <a:p>
            <a:pPr marL="285750" marR="0" lvl="0" indent="-285750" algn="l" defTabSz="914400" rtl="0" eaLnBrk="1" fontAlgn="auto" latinLnBrk="0" hangingPunct="1">
              <a:lnSpc>
                <a:spcPct val="113000"/>
              </a:lnSpc>
              <a:spcBef>
                <a:spcPts val="1000"/>
              </a:spcBef>
              <a:spcAft>
                <a:spcPts val="600"/>
              </a:spcAft>
              <a:buClrTx/>
              <a:buSzTx/>
              <a:buFont typeface="Arial" panose="020B0604020202020204" pitchFamily="34" charset="0"/>
              <a:buChar char="•"/>
              <a:tabLst/>
              <a:defRPr/>
            </a:pPr>
            <a:r>
              <a:rPr lang="en-US" sz="2000" dirty="0">
                <a:effectLst/>
                <a:latin typeface="Arial" panose="020B0604020202020204" pitchFamily="34" charset="0"/>
                <a:cs typeface="Arial" panose="020B0604020202020204" pitchFamily="34" charset="0"/>
              </a:rPr>
              <a:t>Know </a:t>
            </a:r>
            <a:r>
              <a:rPr lang="en-US" sz="2000" kern="1200" dirty="0">
                <a:solidFill>
                  <a:schemeClr val="tx1"/>
                </a:solidFill>
                <a:effectLst/>
                <a:latin typeface="Arial" panose="020B0604020202020204" pitchFamily="34" charset="0"/>
                <a:ea typeface="+mn-ea"/>
                <a:cs typeface="Arial" panose="020B0604020202020204" pitchFamily="34" charset="0"/>
              </a:rPr>
              <a:t>and understand </a:t>
            </a:r>
            <a:r>
              <a:rPr lang="en-US" sz="2000" b="1" kern="1200" dirty="0">
                <a:solidFill>
                  <a:schemeClr val="tx1"/>
                </a:solidFill>
                <a:effectLst/>
                <a:latin typeface="Arial" panose="020B0604020202020204" pitchFamily="34" charset="0"/>
                <a:ea typeface="+mn-ea"/>
                <a:cs typeface="Arial" panose="020B0604020202020204" pitchFamily="34" charset="0"/>
              </a:rPr>
              <a:t>how reading develops</a:t>
            </a:r>
            <a:r>
              <a:rPr lang="en-US" sz="2000" kern="1200" dirty="0">
                <a:solidFill>
                  <a:schemeClr val="tx1"/>
                </a:solidFill>
                <a:effectLst/>
                <a:latin typeface="Arial" panose="020B0604020202020204" pitchFamily="34" charset="0"/>
                <a:ea typeface="+mn-ea"/>
                <a:cs typeface="Arial" panose="020B0604020202020204" pitchFamily="34" charset="0"/>
              </a:rPr>
              <a:t>, how to align instruction to standards, how to identify students on the learning progression and how to effectively use differentiated practices and tiered instructional supports.</a:t>
            </a:r>
          </a:p>
          <a:p>
            <a:pPr marL="285750" marR="0" lvl="0" indent="-285750" algn="l" defTabSz="914400" rtl="0" eaLnBrk="1" fontAlgn="auto" latinLnBrk="0" hangingPunct="1">
              <a:lnSpc>
                <a:spcPct val="113000"/>
              </a:lnSpc>
              <a:spcBef>
                <a:spcPts val="1000"/>
              </a:spcBef>
              <a:spcAft>
                <a:spcPts val="600"/>
              </a:spcAft>
              <a:buClrTx/>
              <a:buSzTx/>
              <a:buFont typeface="Arial" panose="020B0604020202020204" pitchFamily="34" charset="0"/>
              <a:buChar char="•"/>
              <a:tabLst/>
              <a:defRPr/>
            </a:pPr>
            <a:r>
              <a:rPr lang="en-US" sz="2000" kern="1200" dirty="0">
                <a:solidFill>
                  <a:schemeClr val="tx1"/>
                </a:solidFill>
                <a:effectLst/>
                <a:latin typeface="Arial" panose="020B0604020202020204" pitchFamily="34" charset="0"/>
                <a:ea typeface="+mn-ea"/>
                <a:cs typeface="Arial" panose="020B0604020202020204" pitchFamily="34" charset="0"/>
              </a:rPr>
              <a:t>Consider </a:t>
            </a:r>
            <a:r>
              <a:rPr lang="en-US" sz="2000" b="1" kern="1200" dirty="0">
                <a:solidFill>
                  <a:schemeClr val="tx1"/>
                </a:solidFill>
                <a:effectLst/>
                <a:latin typeface="Arial" panose="020B0604020202020204" pitchFamily="34" charset="0"/>
                <a:ea typeface="+mn-ea"/>
                <a:cs typeface="Arial" panose="020B0604020202020204" pitchFamily="34" charset="0"/>
              </a:rPr>
              <a:t>engagement, representation, action and expression</a:t>
            </a:r>
            <a:r>
              <a:rPr lang="en-US" sz="2000" kern="1200" dirty="0">
                <a:solidFill>
                  <a:schemeClr val="tx1"/>
                </a:solidFill>
                <a:effectLst/>
                <a:latin typeface="Arial" panose="020B0604020202020204" pitchFamily="34" charset="0"/>
                <a:ea typeface="+mn-ea"/>
                <a:cs typeface="Arial" panose="020B0604020202020204" pitchFamily="34" charset="0"/>
              </a:rPr>
              <a:t> when designing instruction.</a:t>
            </a:r>
          </a:p>
          <a:p>
            <a:pPr marL="285750" marR="0" lvl="0" indent="-285750" algn="l" defTabSz="914400" rtl="0" eaLnBrk="1" fontAlgn="auto" latinLnBrk="0" hangingPunct="1">
              <a:lnSpc>
                <a:spcPct val="113000"/>
              </a:lnSpc>
              <a:spcBef>
                <a:spcPts val="1000"/>
              </a:spcBef>
              <a:spcAft>
                <a:spcPts val="600"/>
              </a:spcAft>
              <a:buClrTx/>
              <a:buSzTx/>
              <a:buFont typeface="Arial" panose="020B0604020202020204" pitchFamily="34" charset="0"/>
              <a:buChar char="•"/>
              <a:tabLst/>
              <a:defRPr/>
            </a:pPr>
            <a:r>
              <a:rPr lang="en-US" sz="2000" kern="1200" dirty="0">
                <a:solidFill>
                  <a:schemeClr val="tx1"/>
                </a:solidFill>
                <a:effectLst/>
                <a:latin typeface="Arial" panose="020B0604020202020204" pitchFamily="34" charset="0"/>
                <a:ea typeface="+mn-ea"/>
                <a:cs typeface="Arial" panose="020B0604020202020204" pitchFamily="34" charset="0"/>
              </a:rPr>
              <a:t>Use </a:t>
            </a:r>
            <a:r>
              <a:rPr lang="en-US" sz="2000" b="1" kern="1200" dirty="0">
                <a:solidFill>
                  <a:schemeClr val="tx1"/>
                </a:solidFill>
                <a:effectLst/>
                <a:latin typeface="Arial" panose="020B0604020202020204" pitchFamily="34" charset="0"/>
                <a:ea typeface="+mn-ea"/>
                <a:cs typeface="Arial" panose="020B0604020202020204" pitchFamily="34" charset="0"/>
              </a:rPr>
              <a:t>assessment data </a:t>
            </a:r>
            <a:r>
              <a:rPr lang="en-US" sz="2000" kern="1200" dirty="0">
                <a:solidFill>
                  <a:schemeClr val="tx1"/>
                </a:solidFill>
                <a:effectLst/>
                <a:latin typeface="Arial" panose="020B0604020202020204" pitchFamily="34" charset="0"/>
                <a:ea typeface="+mn-ea"/>
                <a:cs typeface="Arial" panose="020B0604020202020204" pitchFamily="34" charset="0"/>
              </a:rPr>
              <a:t>to learn about student needs and offer increasing levels of support through differentiated core instruction within the general education setting. </a:t>
            </a:r>
            <a:endParaRPr lang="en-US" sz="2000" dirty="0">
              <a:effectLst/>
              <a:latin typeface="Helvetica" pitchFamily="2" charset="0"/>
            </a:endParaRPr>
          </a:p>
        </p:txBody>
      </p:sp>
    </p:spTree>
    <p:extLst>
      <p:ext uri="{BB962C8B-B14F-4D97-AF65-F5344CB8AC3E}">
        <p14:creationId xmlns:p14="http://schemas.microsoft.com/office/powerpoint/2010/main" val="19660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latin typeface="Arial"/>
                <a:cs typeface="Arial"/>
              </a:rPr>
              <a:t>Pair-share (2) </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dirty="0"/>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329184" y="1955060"/>
            <a:ext cx="7107936" cy="3377207"/>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are some challenges you have experienced in supporting students to access core content?</a:t>
            </a:r>
            <a:endParaRPr lang="en-US" dirty="0"/>
          </a:p>
          <a:p>
            <a:pPr marL="342900" indent="-342900">
              <a:lnSpc>
                <a:spcPct val="113999"/>
              </a:lnSpc>
              <a:buChar char="•"/>
            </a:pPr>
            <a:r>
              <a:rPr lang="en-US" dirty="0">
                <a:latin typeface="Arial"/>
                <a:cs typeface="Arial"/>
              </a:rPr>
              <a:t>What are some successes you have had in supporting students to access core content? </a:t>
            </a:r>
          </a:p>
          <a:p>
            <a:pPr marL="342900" indent="-342900">
              <a:lnSpc>
                <a:spcPct val="113999"/>
              </a:lnSpc>
              <a:buChar char="•"/>
            </a:pPr>
            <a:r>
              <a:rPr lang="en-US" dirty="0">
                <a:latin typeface="Arial"/>
                <a:cs typeface="Arial"/>
              </a:rPr>
              <a:t>What evidence do you see of rich, complex and diverse texts in your school?</a:t>
            </a:r>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8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a:xfrm>
            <a:off x="179983" y="6816"/>
            <a:ext cx="7482973" cy="1015663"/>
          </a:xfrm>
        </p:spPr>
        <p:txBody>
          <a:bodyPr/>
          <a:lstStyle/>
          <a:p>
            <a:r>
              <a:rPr lang="en-US" dirty="0"/>
              <a:t>Culturally and linguistically responsive, asset-oriented instruction</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333772" cy="4181297"/>
          </a:xfrm>
        </p:spPr>
        <p:txBody>
          <a:bodyPr/>
          <a:lstStyle/>
          <a:p>
            <a:pPr marL="285750" indent="-285750">
              <a:spcAft>
                <a:spcPts val="600"/>
              </a:spcAft>
            </a:pPr>
            <a:r>
              <a:rPr lang="en-US" kern="0" dirty="0">
                <a:solidFill>
                  <a:srgbClr val="1E1E2C"/>
                </a:solidFill>
                <a:effectLst/>
                <a:ea typeface="Calibri" panose="020F0502020204030204" pitchFamily="34" charset="0"/>
              </a:rPr>
              <a:t>Educators ensure that </a:t>
            </a:r>
            <a:r>
              <a:rPr lang="en-US" b="1" kern="0" dirty="0">
                <a:solidFill>
                  <a:srgbClr val="1E1E2C"/>
                </a:solidFill>
                <a:effectLst/>
                <a:ea typeface="Calibri" panose="020F0502020204030204" pitchFamily="34" charset="0"/>
              </a:rPr>
              <a:t>student and family knowledge, stories, language and cultures </a:t>
            </a:r>
            <a:r>
              <a:rPr lang="en-US" kern="0" dirty="0">
                <a:solidFill>
                  <a:srgbClr val="1E1E2C"/>
                </a:solidFill>
                <a:effectLst/>
                <a:ea typeface="Calibri" panose="020F0502020204030204" pitchFamily="34" charset="0"/>
              </a:rPr>
              <a:t>are reflected in the classroom environment. </a:t>
            </a:r>
            <a:endParaRPr lang="en-US" kern="100" dirty="0">
              <a:effectLst/>
              <a:ea typeface="Calibri" panose="020F0502020204030204" pitchFamily="34" charset="0"/>
            </a:endParaRPr>
          </a:p>
          <a:p>
            <a:pPr marL="285750" indent="-285750">
              <a:spcAft>
                <a:spcPts val="600"/>
              </a:spcAft>
            </a:pPr>
            <a:r>
              <a:rPr lang="en-US" kern="0" dirty="0">
                <a:solidFill>
                  <a:srgbClr val="1E1E2C"/>
                </a:solidFill>
                <a:effectLst/>
                <a:ea typeface="Calibri" panose="020F0502020204030204" pitchFamily="34" charset="0"/>
              </a:rPr>
              <a:t>Educators maintain </a:t>
            </a:r>
            <a:r>
              <a:rPr lang="en-US" b="1" kern="0" dirty="0">
                <a:solidFill>
                  <a:srgbClr val="1E1E2C"/>
                </a:solidFill>
                <a:effectLst/>
                <a:ea typeface="Calibri" panose="020F0502020204030204" pitchFamily="34" charset="0"/>
              </a:rPr>
              <a:t>high literacy expectations </a:t>
            </a:r>
            <a:r>
              <a:rPr lang="en-US" kern="0" dirty="0">
                <a:solidFill>
                  <a:srgbClr val="1E1E2C"/>
                </a:solidFill>
                <a:effectLst/>
                <a:ea typeface="Calibri" panose="020F0502020204030204" pitchFamily="34" charset="0"/>
              </a:rPr>
              <a:t>for all students, by providing scaffolds for students to access standards-based content. </a:t>
            </a:r>
            <a:endParaRPr lang="en-US" kern="100" dirty="0">
              <a:effectLst/>
              <a:ea typeface="Calibri" panose="020F0502020204030204" pitchFamily="34" charset="0"/>
            </a:endParaRPr>
          </a:p>
          <a:p>
            <a:pPr marL="285750" indent="-285750">
              <a:spcAft>
                <a:spcPts val="600"/>
              </a:spcAft>
            </a:pPr>
            <a:r>
              <a:rPr lang="en-US" kern="0" dirty="0">
                <a:solidFill>
                  <a:srgbClr val="1E1E2C"/>
                </a:solidFill>
                <a:effectLst/>
                <a:ea typeface="Calibri" panose="020F0502020204030204" pitchFamily="34" charset="0"/>
              </a:rPr>
              <a:t>Teachers frame students’ </a:t>
            </a:r>
            <a:r>
              <a:rPr lang="en-US" b="1" kern="0" dirty="0">
                <a:solidFill>
                  <a:srgbClr val="1E1E2C"/>
                </a:solidFill>
                <a:effectLst/>
                <a:ea typeface="Calibri" panose="020F0502020204030204" pitchFamily="34" charset="0"/>
              </a:rPr>
              <a:t>home languages and dialects as strengths</a:t>
            </a:r>
            <a:r>
              <a:rPr lang="en-US" kern="0" dirty="0">
                <a:solidFill>
                  <a:srgbClr val="1E1E2C"/>
                </a:solidFill>
                <a:effectLst/>
                <a:ea typeface="Calibri" panose="020F0502020204030204" pitchFamily="34" charset="0"/>
              </a:rPr>
              <a:t>, while building English language skills.</a:t>
            </a:r>
            <a:endParaRPr lang="en-US" kern="100" dirty="0">
              <a:effectLst/>
              <a:ea typeface="Calibri" panose="020F0502020204030204" pitchFamily="34" charset="0"/>
            </a:endParaRPr>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dirty="0">
                <a:latin typeface="Arial" panose="020B0604020202020204" pitchFamily="34" charset="0"/>
                <a:cs typeface="Arial" panose="020B0604020202020204" pitchFamily="34" charset="0"/>
              </a:rPr>
              <a:t>Which of these are part of your current practice? </a:t>
            </a:r>
          </a:p>
          <a:p>
            <a:pPr algn="ctr">
              <a:spcAft>
                <a:spcPts val="1800"/>
              </a:spcAft>
            </a:pPr>
            <a:r>
              <a:rPr lang="en-US" sz="2400" dirty="0">
                <a:latin typeface="Arial" panose="020B0604020202020204" pitchFamily="34" charset="0"/>
                <a:cs typeface="Arial" panose="020B0604020202020204" pitchFamily="34" charset="0"/>
              </a:rPr>
              <a:t>Which practices might be growth areas for you?</a:t>
            </a:r>
          </a:p>
        </p:txBody>
      </p:sp>
    </p:spTree>
    <p:extLst>
      <p:ext uri="{BB962C8B-B14F-4D97-AF65-F5344CB8AC3E}">
        <p14:creationId xmlns:p14="http://schemas.microsoft.com/office/powerpoint/2010/main" val="399917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latin typeface="Arial"/>
                <a:cs typeface="Arial"/>
              </a:rPr>
              <a:t>Pair-share (3)</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329184" y="1955060"/>
            <a:ext cx="6864308" cy="3377207"/>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are some strategies for learning more about the families in your classroom?</a:t>
            </a:r>
            <a:endParaRPr lang="en-US" dirty="0"/>
          </a:p>
          <a:p>
            <a:pPr marL="342900" indent="-342900">
              <a:lnSpc>
                <a:spcPct val="113999"/>
              </a:lnSpc>
              <a:buChar char="•"/>
            </a:pPr>
            <a:r>
              <a:rPr lang="en-US" dirty="0">
                <a:latin typeface="Arial"/>
                <a:cs typeface="Arial"/>
              </a:rPr>
              <a:t>How can the classroom environment or culture support high expectations for all students? </a:t>
            </a:r>
          </a:p>
          <a:p>
            <a:pPr marL="342900" indent="-342900">
              <a:lnSpc>
                <a:spcPct val="113999"/>
              </a:lnSpc>
              <a:buChar char="•"/>
            </a:pPr>
            <a:r>
              <a:rPr lang="en-US" dirty="0">
                <a:latin typeface="Arial"/>
                <a:cs typeface="Arial"/>
              </a:rPr>
              <a:t>What evidence do you see of framing languages and dialects as strengths in your school?</a:t>
            </a:r>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61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0DCC0C3-BB22-5442-301D-F215BB42F6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91" y="0"/>
            <a:ext cx="10274458" cy="6858000"/>
          </a:xfrm>
          <a:prstGeom prst="rect">
            <a:avLst/>
          </a:prstGeom>
        </p:spPr>
      </p:pic>
      <p:pic>
        <p:nvPicPr>
          <p:cNvPr id="7" name="Graphic 6">
            <a:extLst>
              <a:ext uri="{FF2B5EF4-FFF2-40B4-BE49-F238E27FC236}">
                <a16:creationId xmlns:a16="http://schemas.microsoft.com/office/drawing/2014/main" id="{F140E682-3388-9014-58F2-B92118996597}"/>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8" name="Graphic 7">
            <a:extLst>
              <a:ext uri="{FF2B5EF4-FFF2-40B4-BE49-F238E27FC236}">
                <a16:creationId xmlns:a16="http://schemas.microsoft.com/office/drawing/2014/main" id="{19E80AC5-127F-A256-351D-6A0770FD51DB}"/>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9" name="Title 6">
            <a:extLst>
              <a:ext uri="{FF2B5EF4-FFF2-40B4-BE49-F238E27FC236}">
                <a16:creationId xmlns:a16="http://schemas.microsoft.com/office/drawing/2014/main" id="{94C5DDD7-B84C-CA9B-48FF-88D880BF33B7}"/>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Looking Ahead</a:t>
            </a:r>
          </a:p>
        </p:txBody>
      </p:sp>
    </p:spTree>
    <p:extLst>
      <p:ext uri="{BB962C8B-B14F-4D97-AF65-F5344CB8AC3E}">
        <p14:creationId xmlns:p14="http://schemas.microsoft.com/office/powerpoint/2010/main" val="226815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2BF7F-415A-73D9-AF30-26D5B2B99288}"/>
              </a:ext>
            </a:extLst>
          </p:cNvPr>
          <p:cNvSpPr>
            <a:spLocks noGrp="1"/>
          </p:cNvSpPr>
          <p:nvPr>
            <p:ph type="title"/>
          </p:nvPr>
        </p:nvSpPr>
        <p:spPr>
          <a:xfrm>
            <a:off x="329184" y="243708"/>
            <a:ext cx="11584520" cy="553998"/>
          </a:xfrm>
        </p:spPr>
        <p:txBody>
          <a:bodyPr/>
          <a:lstStyle/>
          <a:p>
            <a:r>
              <a:rPr lang="en-US" dirty="0">
                <a:latin typeface="Arial"/>
                <a:cs typeface="Arial"/>
              </a:rPr>
              <a:t>Oregon's Vision</a:t>
            </a:r>
            <a:endParaRPr lang="en-US" dirty="0"/>
          </a:p>
        </p:txBody>
      </p:sp>
      <p:sp>
        <p:nvSpPr>
          <p:cNvPr id="5" name="Content Placeholder 4">
            <a:extLst>
              <a:ext uri="{FF2B5EF4-FFF2-40B4-BE49-F238E27FC236}">
                <a16:creationId xmlns:a16="http://schemas.microsoft.com/office/drawing/2014/main" id="{D26F8559-6C5C-28CC-A45A-B902B6582C66}"/>
              </a:ext>
            </a:extLst>
          </p:cNvPr>
          <p:cNvSpPr>
            <a:spLocks noGrp="1"/>
          </p:cNvSpPr>
          <p:nvPr>
            <p:ph sz="half" idx="1"/>
          </p:nvPr>
        </p:nvSpPr>
        <p:spPr>
          <a:xfrm>
            <a:off x="654050" y="2092325"/>
            <a:ext cx="3352800" cy="3424592"/>
          </a:xfrm>
        </p:spPr>
        <p:txBody>
          <a:bodyPr vert="horz" lIns="182880" tIns="182880" rIns="182880" bIns="182880" rtlCol="0" anchor="t">
            <a:spAutoFit/>
          </a:bodyPr>
          <a:lstStyle/>
          <a:p>
            <a:r>
              <a:rPr lang="en-US" b="1" dirty="0">
                <a:latin typeface="Arial"/>
                <a:cs typeface="Arial"/>
              </a:rPr>
              <a:t>Children</a:t>
            </a:r>
            <a:r>
              <a:rPr lang="en-US" dirty="0">
                <a:latin typeface="Arial"/>
                <a:cs typeface="Arial"/>
              </a:rPr>
              <a:t> have access to consistent, culturally responsive and research-aligned literacy instruction that guarantees reading and writing proficiency in at least one language.</a:t>
            </a:r>
          </a:p>
        </p:txBody>
      </p:sp>
      <p:sp>
        <p:nvSpPr>
          <p:cNvPr id="2" name="Content Placeholder 1">
            <a:extLst>
              <a:ext uri="{FF2B5EF4-FFF2-40B4-BE49-F238E27FC236}">
                <a16:creationId xmlns:a16="http://schemas.microsoft.com/office/drawing/2014/main" id="{C41730B4-86AA-6394-31CC-876CB8BCCA46}"/>
              </a:ext>
            </a:extLst>
          </p:cNvPr>
          <p:cNvSpPr>
            <a:spLocks noGrp="1"/>
          </p:cNvSpPr>
          <p:nvPr>
            <p:ph sz="half" idx="2"/>
          </p:nvPr>
        </p:nvSpPr>
        <p:spPr>
          <a:xfrm>
            <a:off x="4419600" y="2092325"/>
            <a:ext cx="3526971" cy="3449021"/>
          </a:xfrm>
        </p:spPr>
        <p:txBody>
          <a:bodyPr vert="horz" wrap="square" lIns="182880" tIns="182880" rIns="182880" bIns="182880" rtlCol="0" anchor="t">
            <a:spAutoFit/>
          </a:bodyPr>
          <a:lstStyle/>
          <a:p>
            <a:pPr marL="15875" indent="0"/>
            <a:r>
              <a:rPr lang="en-US" b="1" dirty="0">
                <a:latin typeface="Arial"/>
                <a:cs typeface="Arial"/>
              </a:rPr>
              <a:t>Parents and caregivers </a:t>
            </a:r>
            <a:r>
              <a:rPr lang="en-US" dirty="0">
                <a:latin typeface="Arial"/>
                <a:cs typeface="Arial"/>
              </a:rPr>
              <a:t>are supported as full partners in their children’s literacy development.</a:t>
            </a:r>
          </a:p>
        </p:txBody>
      </p:sp>
      <p:sp>
        <p:nvSpPr>
          <p:cNvPr id="3" name="Content Placeholder 2">
            <a:extLst>
              <a:ext uri="{FF2B5EF4-FFF2-40B4-BE49-F238E27FC236}">
                <a16:creationId xmlns:a16="http://schemas.microsoft.com/office/drawing/2014/main" id="{EDF9DAAA-ECFF-A233-752A-1105B8C0BF7C}"/>
              </a:ext>
            </a:extLst>
          </p:cNvPr>
          <p:cNvSpPr>
            <a:spLocks noGrp="1"/>
          </p:cNvSpPr>
          <p:nvPr>
            <p:ph sz="half" idx="11"/>
          </p:nvPr>
        </p:nvSpPr>
        <p:spPr>
          <a:xfrm>
            <a:off x="8201025" y="2092324"/>
            <a:ext cx="3352800" cy="3424592"/>
          </a:xfrm>
        </p:spPr>
        <p:txBody>
          <a:bodyPr vert="horz" lIns="182880" tIns="182880" rIns="182880" bIns="182880" rtlCol="0" anchor="t">
            <a:spAutoFit/>
          </a:bodyPr>
          <a:lstStyle/>
          <a:p>
            <a:pPr marL="15875" indent="0"/>
            <a:r>
              <a:rPr lang="en-US" b="1" dirty="0">
                <a:latin typeface="Arial"/>
                <a:cs typeface="Arial"/>
              </a:rPr>
              <a:t>Teachers</a:t>
            </a:r>
            <a:r>
              <a:rPr lang="en-US" dirty="0">
                <a:latin typeface="Arial"/>
                <a:cs typeface="Arial"/>
              </a:rPr>
              <a:t> are prepared and supported to identify individual student strengths and needs, and to teach reading and writing in research-aligned ways. </a:t>
            </a:r>
            <a:endParaRPr lang="en-US" dirty="0"/>
          </a:p>
        </p:txBody>
      </p:sp>
      <p:sp>
        <p:nvSpPr>
          <p:cNvPr id="8" name="Content Placeholder 7">
            <a:extLst>
              <a:ext uri="{FF2B5EF4-FFF2-40B4-BE49-F238E27FC236}">
                <a16:creationId xmlns:a16="http://schemas.microsoft.com/office/drawing/2014/main" id="{A99BD467-61CB-8373-DFAE-C3C8994D030E}"/>
              </a:ext>
            </a:extLst>
          </p:cNvPr>
          <p:cNvSpPr>
            <a:spLocks noGrp="1"/>
          </p:cNvSpPr>
          <p:nvPr>
            <p:ph sz="half" idx="12"/>
          </p:nvPr>
        </p:nvSpPr>
        <p:spPr/>
        <p:txBody>
          <a:bodyPr/>
          <a:lstStyle/>
          <a:p>
            <a:endParaRPr lang="en-US"/>
          </a:p>
        </p:txBody>
      </p:sp>
    </p:spTree>
    <p:extLst>
      <p:ext uri="{BB962C8B-B14F-4D97-AF65-F5344CB8AC3E}">
        <p14:creationId xmlns:p14="http://schemas.microsoft.com/office/powerpoint/2010/main" val="17574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dirty="0"/>
              <a:t>The Framework in action</a:t>
            </a:r>
          </a:p>
        </p:txBody>
      </p:sp>
      <p:sp>
        <p:nvSpPr>
          <p:cNvPr id="10" name="Oval Callout 9">
            <a:extLst>
              <a:ext uri="{FF2B5EF4-FFF2-40B4-BE49-F238E27FC236}">
                <a16:creationId xmlns:a16="http://schemas.microsoft.com/office/drawing/2014/main" id="{3F23DA53-06B8-D460-6258-D2F798CFD3E0}"/>
              </a:ext>
            </a:extLst>
          </p:cNvPr>
          <p:cNvSpPr/>
          <p:nvPr/>
        </p:nvSpPr>
        <p:spPr>
          <a:xfrm>
            <a:off x="957513" y="2406977"/>
            <a:ext cx="3548549" cy="3389874"/>
          </a:xfrm>
          <a:prstGeom prst="wedgeEllipseCallout">
            <a:avLst>
              <a:gd name="adj1" fmla="val 26661"/>
              <a:gd name="adj2" fmla="val 68263"/>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dirty="0">
                <a:latin typeface="Arial" panose="020B0604020202020204" pitchFamily="34" charset="0"/>
                <a:cs typeface="Arial" panose="020B0604020202020204" pitchFamily="34" charset="0"/>
              </a:rPr>
              <a:t>What strengths does your classroom—or school—demonstrate in alignment with the Framework?</a:t>
            </a:r>
          </a:p>
        </p:txBody>
      </p:sp>
      <p:sp>
        <p:nvSpPr>
          <p:cNvPr id="11" name="Oval Callout 10">
            <a:extLst>
              <a:ext uri="{FF2B5EF4-FFF2-40B4-BE49-F238E27FC236}">
                <a16:creationId xmlns:a16="http://schemas.microsoft.com/office/drawing/2014/main" id="{FC67A18E-FB29-DE8C-C81A-9FC6A7F1F229}"/>
              </a:ext>
            </a:extLst>
          </p:cNvPr>
          <p:cNvSpPr/>
          <p:nvPr/>
        </p:nvSpPr>
        <p:spPr>
          <a:xfrm>
            <a:off x="4250031" y="2406977"/>
            <a:ext cx="3548549" cy="3389874"/>
          </a:xfrm>
          <a:prstGeom prst="wedgeEllipseCallout">
            <a:avLst>
              <a:gd name="adj1" fmla="val -993"/>
              <a:gd name="adj2" fmla="val 7023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are some additional areas for growth, learning or exploration?</a:t>
            </a:r>
          </a:p>
        </p:txBody>
      </p:sp>
      <p:sp>
        <p:nvSpPr>
          <p:cNvPr id="12" name="Oval Callout 11">
            <a:extLst>
              <a:ext uri="{FF2B5EF4-FFF2-40B4-BE49-F238E27FC236}">
                <a16:creationId xmlns:a16="http://schemas.microsoft.com/office/drawing/2014/main" id="{FD6FCE26-785F-AAB9-1341-EFB1940DB533}"/>
              </a:ext>
            </a:extLst>
          </p:cNvPr>
          <p:cNvSpPr/>
          <p:nvPr/>
        </p:nvSpPr>
        <p:spPr>
          <a:xfrm>
            <a:off x="7542549" y="2406977"/>
            <a:ext cx="3548549" cy="3389874"/>
          </a:xfrm>
          <a:prstGeom prst="wedgeEllipseCallout">
            <a:avLst>
              <a:gd name="adj1" fmla="val -26133"/>
              <a:gd name="adj2" fmla="val 68921"/>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dirty="0">
                <a:latin typeface="Arial" panose="020B0604020202020204" pitchFamily="34" charset="0"/>
                <a:cs typeface="Arial" panose="020B0604020202020204" pitchFamily="34" charset="0"/>
              </a:rPr>
              <a:t>What would support you as an educator to enact the Framework vision?</a:t>
            </a:r>
          </a:p>
        </p:txBody>
      </p:sp>
    </p:spTree>
    <p:extLst>
      <p:ext uri="{BB962C8B-B14F-4D97-AF65-F5344CB8AC3E}">
        <p14:creationId xmlns:p14="http://schemas.microsoft.com/office/powerpoint/2010/main" val="73815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p:txBody>
          <a:bodyPr/>
          <a:lstStyle/>
          <a:p>
            <a:r>
              <a:rPr lang="en-US" dirty="0">
                <a:latin typeface="Arial"/>
                <a:cs typeface="Arial"/>
              </a:rPr>
              <a:t>Explore resources</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839787" y="1125753"/>
            <a:ext cx="4782312" cy="478144"/>
          </a:xfrm>
        </p:spPr>
        <p:txBody>
          <a:bodyPr/>
          <a:lstStyle/>
          <a:p>
            <a:r>
              <a:rPr lang="en-US" dirty="0"/>
              <a:t>Snapshots</a:t>
            </a:r>
          </a:p>
        </p:txBody>
      </p:sp>
      <p:pic>
        <p:nvPicPr>
          <p:cNvPr id="8" name="Picture 7" descr="Reaching all learners snapshot">
            <a:extLst>
              <a:ext uri="{FF2B5EF4-FFF2-40B4-BE49-F238E27FC236}">
                <a16:creationId xmlns:a16="http://schemas.microsoft.com/office/drawing/2014/main" id="{704B0550-7000-F242-8136-6B83CE14632D}"/>
              </a:ext>
            </a:extLst>
          </p:cNvPr>
          <p:cNvPicPr>
            <a:picLocks noChangeAspect="1"/>
          </p:cNvPicPr>
          <p:nvPr/>
        </p:nvPicPr>
        <p:blipFill>
          <a:blip r:embed="rId3"/>
          <a:stretch>
            <a:fillRect/>
          </a:stretch>
        </p:blipFill>
        <p:spPr>
          <a:xfrm rot="20875235">
            <a:off x="1337243" y="1687137"/>
            <a:ext cx="2284685" cy="296668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descr="Reading Comprehension Snapshot">
            <a:extLst>
              <a:ext uri="{FF2B5EF4-FFF2-40B4-BE49-F238E27FC236}">
                <a16:creationId xmlns:a16="http://schemas.microsoft.com/office/drawing/2014/main" id="{4CECD238-D10D-30E8-6C47-646433C06313}"/>
              </a:ext>
            </a:extLst>
          </p:cNvPr>
          <p:cNvPicPr>
            <a:picLocks noChangeAspect="1"/>
          </p:cNvPicPr>
          <p:nvPr/>
        </p:nvPicPr>
        <p:blipFill>
          <a:blip r:embed="rId4"/>
          <a:stretch>
            <a:fillRect/>
          </a:stretch>
        </p:blipFill>
        <p:spPr>
          <a:xfrm rot="20912331">
            <a:off x="377440" y="3291252"/>
            <a:ext cx="2289652" cy="296668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Picture 9" descr="Foundational Skills snapshot">
            <a:extLst>
              <a:ext uri="{FF2B5EF4-FFF2-40B4-BE49-F238E27FC236}">
                <a16:creationId xmlns:a16="http://schemas.microsoft.com/office/drawing/2014/main" id="{6C74D59F-071C-A611-AE8E-2B6ED85C12A1}"/>
              </a:ext>
            </a:extLst>
          </p:cNvPr>
          <p:cNvPicPr>
            <a:picLocks noChangeAspect="1"/>
          </p:cNvPicPr>
          <p:nvPr/>
        </p:nvPicPr>
        <p:blipFill>
          <a:blip r:embed="rId5"/>
          <a:stretch>
            <a:fillRect/>
          </a:stretch>
        </p:blipFill>
        <p:spPr>
          <a:xfrm rot="330388">
            <a:off x="3190911" y="1945660"/>
            <a:ext cx="2294142" cy="296668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descr="Assessment snapshot">
            <a:extLst>
              <a:ext uri="{FF2B5EF4-FFF2-40B4-BE49-F238E27FC236}">
                <a16:creationId xmlns:a16="http://schemas.microsoft.com/office/drawing/2014/main" id="{0E3B6917-0B9A-110F-2E1F-4AAF6AB6627D}"/>
              </a:ext>
            </a:extLst>
          </p:cNvPr>
          <p:cNvPicPr>
            <a:picLocks noChangeAspect="1"/>
          </p:cNvPicPr>
          <p:nvPr/>
        </p:nvPicPr>
        <p:blipFill>
          <a:blip r:embed="rId6"/>
          <a:stretch>
            <a:fillRect/>
          </a:stretch>
        </p:blipFill>
        <p:spPr>
          <a:xfrm rot="1612384">
            <a:off x="3099606" y="3291252"/>
            <a:ext cx="2287315" cy="2966681"/>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rot="5400000">
            <a:off x="2978898" y="403361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95F397-0F33-9739-AD21-3BB26991FAC5}"/>
              </a:ext>
            </a:extLst>
          </p:cNvPr>
          <p:cNvSpPr>
            <a:spLocks noGrp="1"/>
          </p:cNvSpPr>
          <p:nvPr>
            <p:ph type="body" sz="quarter" idx="3"/>
          </p:nvPr>
        </p:nvSpPr>
        <p:spPr>
          <a:xfrm>
            <a:off x="6326188" y="1125753"/>
            <a:ext cx="5029200" cy="899157"/>
          </a:xfrm>
        </p:spPr>
        <p:txBody>
          <a:bodyPr/>
          <a:lstStyle/>
          <a:p>
            <a:r>
              <a:rPr lang="en-US" dirty="0">
                <a:latin typeface="Arial"/>
                <a:cs typeface="Arial"/>
              </a:rPr>
              <a:t>Reflect on our practice slides Decks</a:t>
            </a:r>
          </a:p>
        </p:txBody>
      </p:sp>
      <p:pic>
        <p:nvPicPr>
          <p:cNvPr id="18" name="Picture 17" descr="Three practice examples slide">
            <a:extLst>
              <a:ext uri="{FF2B5EF4-FFF2-40B4-BE49-F238E27FC236}">
                <a16:creationId xmlns:a16="http://schemas.microsoft.com/office/drawing/2014/main" id="{0A49E7B3-5383-C5DC-03F1-6814B604ADA5}"/>
              </a:ext>
            </a:extLst>
          </p:cNvPr>
          <p:cNvPicPr>
            <a:picLocks noChangeAspect="1"/>
          </p:cNvPicPr>
          <p:nvPr/>
        </p:nvPicPr>
        <p:blipFill>
          <a:blip r:embed="rId7"/>
          <a:stretch>
            <a:fillRect/>
          </a:stretch>
        </p:blipFill>
        <p:spPr>
          <a:xfrm>
            <a:off x="6326188" y="1681396"/>
            <a:ext cx="3662550" cy="206210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2" name="Picture 21" descr="What is Writing? Slide">
            <a:extLst>
              <a:ext uri="{FF2B5EF4-FFF2-40B4-BE49-F238E27FC236}">
                <a16:creationId xmlns:a16="http://schemas.microsoft.com/office/drawing/2014/main" id="{4E7B2307-AB53-B663-9014-16F410487804}"/>
              </a:ext>
            </a:extLst>
          </p:cNvPr>
          <p:cNvPicPr>
            <a:picLocks noChangeAspect="1"/>
          </p:cNvPicPr>
          <p:nvPr/>
        </p:nvPicPr>
        <p:blipFill>
          <a:blip r:embed="rId8"/>
          <a:stretch>
            <a:fillRect/>
          </a:stretch>
        </p:blipFill>
        <p:spPr>
          <a:xfrm>
            <a:off x="6928079" y="2606477"/>
            <a:ext cx="3754882" cy="206723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0" name="Picture 29" descr="Making connections slide">
            <a:extLst>
              <a:ext uri="{FF2B5EF4-FFF2-40B4-BE49-F238E27FC236}">
                <a16:creationId xmlns:a16="http://schemas.microsoft.com/office/drawing/2014/main" id="{2AD17125-2CDF-BCCF-5562-3A0414E7CDE8}"/>
              </a:ext>
            </a:extLst>
          </p:cNvPr>
          <p:cNvPicPr>
            <a:picLocks noChangeAspect="1"/>
          </p:cNvPicPr>
          <p:nvPr/>
        </p:nvPicPr>
        <p:blipFill>
          <a:blip r:embed="rId9"/>
          <a:stretch>
            <a:fillRect/>
          </a:stretch>
        </p:blipFill>
        <p:spPr>
          <a:xfrm>
            <a:off x="7622302" y="3536688"/>
            <a:ext cx="3684380" cy="206797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0" name="Picture 19" descr="&quot;Writing&quot; presentation introductory slide">
            <a:extLst>
              <a:ext uri="{FF2B5EF4-FFF2-40B4-BE49-F238E27FC236}">
                <a16:creationId xmlns:a16="http://schemas.microsoft.com/office/drawing/2014/main" id="{BA26A98F-50FF-B1A7-0F26-5DA589504769}"/>
              </a:ext>
            </a:extLst>
          </p:cNvPr>
          <p:cNvPicPr>
            <a:picLocks noChangeAspect="1"/>
          </p:cNvPicPr>
          <p:nvPr/>
        </p:nvPicPr>
        <p:blipFill>
          <a:blip r:embed="rId10"/>
          <a:stretch>
            <a:fillRect/>
          </a:stretch>
        </p:blipFill>
        <p:spPr>
          <a:xfrm>
            <a:off x="8246024" y="4467636"/>
            <a:ext cx="3667680" cy="206723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37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p:txBody>
          <a:bodyPr/>
          <a:lstStyle/>
          <a:p>
            <a:r>
              <a:rPr lang="en-US" dirty="0">
                <a:latin typeface="Arial"/>
                <a:cs typeface="Arial"/>
              </a:rPr>
              <a:t>Learn more</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373542" y="1119655"/>
            <a:ext cx="5486401" cy="478144"/>
          </a:xfrm>
        </p:spPr>
        <p:txBody>
          <a:bodyPr/>
          <a:lstStyle/>
          <a:p>
            <a:r>
              <a:rPr lang="en-US" dirty="0"/>
              <a:t>Oregon’s Early Literacy Framework</a:t>
            </a:r>
          </a:p>
        </p:txBody>
      </p:sp>
      <p:pic>
        <p:nvPicPr>
          <p:cNvPr id="4" name="Content Placeholder 3" descr="A qr code linking to Oregon's Early Literacy Framework">
            <a:extLst>
              <a:ext uri="{FF2B5EF4-FFF2-40B4-BE49-F238E27FC236}">
                <a16:creationId xmlns:a16="http://schemas.microsoft.com/office/drawing/2014/main" id="{D8EE548E-8F29-9D0F-9511-C13DF7B8E472}"/>
              </a:ext>
            </a:extLst>
          </p:cNvPr>
          <p:cNvPicPr>
            <a:picLocks noGrp="1" noChangeAspect="1"/>
          </p:cNvPicPr>
          <p:nvPr>
            <p:ph sz="half" idx="2"/>
          </p:nvPr>
        </p:nvPicPr>
        <p:blipFill>
          <a:blip r:embed="rId3"/>
          <a:stretch>
            <a:fillRect/>
          </a:stretch>
        </p:blipFill>
        <p:spPr>
          <a:xfrm>
            <a:off x="373542" y="2909965"/>
            <a:ext cx="2150550" cy="2150550"/>
          </a:xfrm>
          <a:ln>
            <a:solidFill>
              <a:schemeClr val="accent1"/>
            </a:solidFill>
          </a:ln>
        </p:spPr>
      </p:pic>
      <p:pic>
        <p:nvPicPr>
          <p:cNvPr id="14" name="Picture 13" descr="Cover page of Oregon's Early Literacy Framework">
            <a:extLst>
              <a:ext uri="{FF2B5EF4-FFF2-40B4-BE49-F238E27FC236}">
                <a16:creationId xmlns:a16="http://schemas.microsoft.com/office/drawing/2014/main" id="{9DD7E75E-AC4D-D598-31F7-F046B4F097D9}"/>
              </a:ext>
            </a:extLst>
          </p:cNvPr>
          <p:cNvPicPr>
            <a:picLocks noChangeAspect="1"/>
          </p:cNvPicPr>
          <p:nvPr/>
        </p:nvPicPr>
        <p:blipFill>
          <a:blip r:embed="rId4"/>
          <a:stretch>
            <a:fillRect/>
          </a:stretch>
        </p:blipFill>
        <p:spPr>
          <a:xfrm>
            <a:off x="2894401" y="2129979"/>
            <a:ext cx="2871216" cy="3709119"/>
          </a:xfrm>
          <a:prstGeom prst="rect">
            <a:avLst/>
          </a:prstGeom>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A2DD270C-1884-74F5-2DF0-8D94359CC444}"/>
              </a:ext>
            </a:extLst>
          </p:cNvPr>
          <p:cNvSpPr txBox="1">
            <a:spLocks/>
          </p:cNvSpPr>
          <p:nvPr/>
        </p:nvSpPr>
        <p:spPr>
          <a:xfrm>
            <a:off x="228976" y="6141607"/>
            <a:ext cx="6262469" cy="478145"/>
          </a:xfrm>
          <a:prstGeom prst="rect">
            <a:avLst/>
          </a:prstGeom>
        </p:spPr>
        <p:txBody>
          <a:bodyPr vert="horz" lIns="91440" tIns="45720" rIns="91440" bIns="45720" rtlCol="0" anchor="ctr">
            <a:no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hlinkClick r:id="rId5" tooltip="Oregon's Early Literacy Framework"/>
              </a:rPr>
              <a:t>https://oregoninstructionalframeworks.org/wp-content/uploads/2024/04/Literacy-Framework_2023.pdf</a:t>
            </a:r>
            <a:r>
              <a:rPr kumimoji="0" lang="en-US" sz="18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rPr>
              <a:t> </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rot="5400000">
            <a:off x="2978898" y="403361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95F397-0F33-9739-AD21-3BB26991FAC5}"/>
              </a:ext>
            </a:extLst>
          </p:cNvPr>
          <p:cNvSpPr>
            <a:spLocks noGrp="1"/>
          </p:cNvSpPr>
          <p:nvPr>
            <p:ph type="body" sz="quarter" idx="3"/>
          </p:nvPr>
        </p:nvSpPr>
        <p:spPr>
          <a:xfrm>
            <a:off x="6326187" y="1119655"/>
            <a:ext cx="5486399" cy="899157"/>
          </a:xfrm>
        </p:spPr>
        <p:txBody>
          <a:bodyPr/>
          <a:lstStyle/>
          <a:p>
            <a:r>
              <a:rPr lang="en-US" dirty="0"/>
              <a:t>Oregon’s Early Literacy Framework website</a:t>
            </a:r>
          </a:p>
        </p:txBody>
      </p:sp>
      <p:pic>
        <p:nvPicPr>
          <p:cNvPr id="18" name="Content Placeholder 17" descr="A qr code linking to the Oregon Instructional Frameworks web page">
            <a:extLst>
              <a:ext uri="{FF2B5EF4-FFF2-40B4-BE49-F238E27FC236}">
                <a16:creationId xmlns:a16="http://schemas.microsoft.com/office/drawing/2014/main" id="{D2967416-9C96-6D41-3F83-FE4E0757FCB4}"/>
              </a:ext>
            </a:extLst>
          </p:cNvPr>
          <p:cNvPicPr>
            <a:picLocks noGrp="1" noChangeAspect="1"/>
          </p:cNvPicPr>
          <p:nvPr>
            <p:ph sz="quarter" idx="4"/>
          </p:nvPr>
        </p:nvPicPr>
        <p:blipFill>
          <a:blip r:embed="rId6"/>
          <a:stretch>
            <a:fillRect/>
          </a:stretch>
        </p:blipFill>
        <p:spPr>
          <a:xfrm>
            <a:off x="8076739" y="2909965"/>
            <a:ext cx="2150550" cy="2150550"/>
          </a:xfrm>
          <a:ln>
            <a:solidFill>
              <a:schemeClr val="accent1"/>
            </a:solidFill>
          </a:ln>
        </p:spPr>
      </p:pic>
      <p:sp>
        <p:nvSpPr>
          <p:cNvPr id="10" name="Content Placeholder 2">
            <a:extLst>
              <a:ext uri="{FF2B5EF4-FFF2-40B4-BE49-F238E27FC236}">
                <a16:creationId xmlns:a16="http://schemas.microsoft.com/office/drawing/2014/main" id="{3014E076-69B0-B5AD-D349-2A691B5F7069}"/>
              </a:ext>
            </a:extLst>
          </p:cNvPr>
          <p:cNvSpPr txBox="1">
            <a:spLocks/>
          </p:cNvSpPr>
          <p:nvPr/>
        </p:nvSpPr>
        <p:spPr>
          <a:xfrm>
            <a:off x="6491444" y="5629825"/>
            <a:ext cx="5321141" cy="1332796"/>
          </a:xfrm>
          <a:prstGeom prst="rect">
            <a:avLst/>
          </a:prstGeom>
        </p:spPr>
        <p:txBody>
          <a:bodyPr vert="horz" lIns="91440" tIns="45720" rIns="91440" bIns="45720" rtlCol="0" anchor="ctr">
            <a:norm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hlinkClick r:id="rId7" tooltip="Oregon Instructional Frameworks"/>
              </a:rPr>
              <a:t>https://oregoninstructionalframeworks.org/</a:t>
            </a:r>
            <a:r>
              <a:rPr kumimoji="0" lang="en-US" sz="20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96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dirty="0"/>
              <a:t>Next steps</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8995791" cy="2073049"/>
          </a:xfrm>
        </p:spPr>
        <p:txBody>
          <a:bodyPr anchor="ctr">
            <a:normAutofit/>
          </a:bodyPr>
          <a:lstStyle/>
          <a:p>
            <a:r>
              <a:rPr lang="en-US" dirty="0"/>
              <a:t>This slide can be adapted for the next steps at your site.</a:t>
            </a:r>
          </a:p>
        </p:txBody>
      </p:sp>
    </p:spTree>
    <p:extLst>
      <p:ext uri="{BB962C8B-B14F-4D97-AF65-F5344CB8AC3E}">
        <p14:creationId xmlns:p14="http://schemas.microsoft.com/office/powerpoint/2010/main" val="30029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4EBB7-CAB4-61C7-4411-350746A23C1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0096" b="15077"/>
          <a:stretch/>
        </p:blipFill>
        <p:spPr>
          <a:xfrm>
            <a:off x="5516880" y="0"/>
            <a:ext cx="6675120" cy="6858000"/>
          </a:xfrm>
          <a:prstGeom prst="rect">
            <a:avLst/>
          </a:prstGeom>
        </p:spPr>
      </p:pic>
      <p:pic>
        <p:nvPicPr>
          <p:cNvPr id="7" name="Graphic 6">
            <a:extLst>
              <a:ext uri="{FF2B5EF4-FFF2-40B4-BE49-F238E27FC236}">
                <a16:creationId xmlns:a16="http://schemas.microsoft.com/office/drawing/2014/main" id="{E4E639C7-3374-8166-7640-144204316240}"/>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54D4E0EC-D313-733E-BFB9-5357B87DD7B8}"/>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0" y="0"/>
            <a:ext cx="6400800" cy="6400800"/>
          </a:xfrm>
          <a:prstGeom prst="rect">
            <a:avLst/>
          </a:prstGeom>
          <a:effectLst/>
        </p:spPr>
      </p:pic>
      <p:sp>
        <p:nvSpPr>
          <p:cNvPr id="10" name="Title 6">
            <a:extLst>
              <a:ext uri="{FF2B5EF4-FFF2-40B4-BE49-F238E27FC236}">
                <a16:creationId xmlns:a16="http://schemas.microsoft.com/office/drawing/2014/main" id="{5D8C7A22-783E-3940-9B31-91BACAFE2548}"/>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Making Connections</a:t>
            </a:r>
          </a:p>
        </p:txBody>
      </p:sp>
    </p:spTree>
    <p:extLst>
      <p:ext uri="{BB962C8B-B14F-4D97-AF65-F5344CB8AC3E}">
        <p14:creationId xmlns:p14="http://schemas.microsoft.com/office/powerpoint/2010/main" val="3695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t>Reflect on your experience</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478144"/>
          </a:xfrm>
        </p:spPr>
        <p:txBody>
          <a:bodyPr vert="horz" wrap="square" lIns="91440" tIns="45720" rIns="91440" bIns="45720" rtlCol="0" anchor="t">
            <a:spAutoFit/>
          </a:bodyPr>
          <a:lstStyle/>
          <a:p>
            <a:r>
              <a:rPr lang="en-US" sz="2400" b="1" dirty="0">
                <a:solidFill>
                  <a:srgbClr val="026CAA"/>
                </a:solidFill>
              </a:rPr>
              <a:t>Think back to when you were a child.</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096593"/>
            <a:ext cx="7107936" cy="2991268"/>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are your favorite memories of speaking, reading and writing?</a:t>
            </a:r>
          </a:p>
          <a:p>
            <a:pPr marL="342900" indent="-342900">
              <a:buFont typeface="Arial" panose="020B0604020202020204" pitchFamily="34" charset="0"/>
              <a:buChar char="•"/>
            </a:pPr>
            <a:r>
              <a:rPr lang="en-US" dirty="0">
                <a:latin typeface="Arial"/>
                <a:cs typeface="Arial"/>
              </a:rPr>
              <a:t>What literacy memories do you have from school?</a:t>
            </a:r>
          </a:p>
          <a:p>
            <a:pPr marL="342900" indent="-342900">
              <a:buFont typeface="Arial" panose="020B0604020202020204" pitchFamily="34" charset="0"/>
              <a:buChar char="•"/>
            </a:pPr>
            <a:r>
              <a:rPr lang="en-US" dirty="0">
                <a:latin typeface="Arial"/>
                <a:cs typeface="Arial"/>
              </a:rPr>
              <a:t>How did your parents and caregivers support you to speak, read and write?</a:t>
            </a:r>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25622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t>Reflect on a student</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dirty="0"/>
              <a:t>Now think about a current or former student. </a:t>
            </a:r>
            <a:br>
              <a:rPr lang="en-US" dirty="0"/>
            </a:br>
            <a:r>
              <a:rPr lang="en-US" dirty="0"/>
              <a:t>Picture that child in your classroom.</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566319"/>
            <a:ext cx="7107936" cy="2991268"/>
          </a:xfrm>
        </p:spPr>
        <p:txBody>
          <a:bodyPr/>
          <a:lstStyle/>
          <a:p>
            <a:pPr marL="342900" indent="-342900">
              <a:buFont typeface="Arial" panose="020B0604020202020204" pitchFamily="34" charset="0"/>
              <a:buChar char="•"/>
            </a:pPr>
            <a:r>
              <a:rPr lang="en-US" dirty="0"/>
              <a:t>What do you know about them as a reader and a writer?</a:t>
            </a:r>
          </a:p>
          <a:p>
            <a:pPr marL="342900" indent="-342900">
              <a:buFont typeface="Arial" panose="020B0604020202020204" pitchFamily="34" charset="0"/>
              <a:buChar char="•"/>
            </a:pPr>
            <a:r>
              <a:rPr lang="en-US" dirty="0"/>
              <a:t>What supports have been helpful to their growth? </a:t>
            </a:r>
          </a:p>
          <a:p>
            <a:pPr marL="342900" indent="-342900">
              <a:buFont typeface="Arial" panose="020B0604020202020204" pitchFamily="34" charset="0"/>
              <a:buChar char="•"/>
            </a:pPr>
            <a:r>
              <a:rPr lang="en-US" dirty="0"/>
              <a:t>What assets do they contribute to your classroom community?</a:t>
            </a:r>
          </a:p>
          <a:p>
            <a:endParaRPr lang="en-US" dirty="0"/>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135566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A3660-5BDF-47DA-B646-35D0C3BB54B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0173" b="17503"/>
          <a:stretch/>
        </p:blipFill>
        <p:spPr>
          <a:xfrm>
            <a:off x="5218369" y="0"/>
            <a:ext cx="7528538" cy="6858000"/>
          </a:xfrm>
          <a:prstGeom prst="rect">
            <a:avLst/>
          </a:prstGeom>
        </p:spPr>
      </p:pic>
      <p:pic>
        <p:nvPicPr>
          <p:cNvPr id="11" name="Graphic 10">
            <a:extLst>
              <a:ext uri="{FF2B5EF4-FFF2-40B4-BE49-F238E27FC236}">
                <a16:creationId xmlns:a16="http://schemas.microsoft.com/office/drawing/2014/main" id="{ADB2F69C-1B2C-FC2D-B8D2-E93F98697B79}"/>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12" name="Graphic 11">
            <a:extLst>
              <a:ext uri="{FF2B5EF4-FFF2-40B4-BE49-F238E27FC236}">
                <a16:creationId xmlns:a16="http://schemas.microsoft.com/office/drawing/2014/main" id="{531ED805-9248-EB40-6350-1CF2097BEE85}"/>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3" name="Title 6">
            <a:extLst>
              <a:ext uri="{FF2B5EF4-FFF2-40B4-BE49-F238E27FC236}">
                <a16:creationId xmlns:a16="http://schemas.microsoft.com/office/drawing/2014/main" id="{AEE62730-D9E1-5A75-B203-8B992B598EAC}"/>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a:defRPr/>
            </a:pPr>
            <a:r>
              <a:rPr lang="en-US">
                <a:latin typeface="Arial"/>
                <a:cs typeface="Arial"/>
              </a:rPr>
              <a:t>Early Literacy Framework</a:t>
            </a:r>
            <a:r>
              <a:rPr kumimoji="0" lang="en-US" sz="3600" b="1" i="0" u="none" strike="noStrike" kern="1200" cap="none" spc="-100" normalizeH="0" baseline="0" noProof="0">
                <a:ln>
                  <a:noFill/>
                </a:ln>
                <a:solidFill>
                  <a:srgbClr val="02639C"/>
                </a:solidFill>
                <a:effectLst/>
                <a:uLnTx/>
                <a:uFillTx/>
                <a:latin typeface="Arial"/>
                <a:cs typeface="Arial"/>
              </a:rPr>
              <a:t> </a:t>
            </a:r>
            <a:r>
              <a:rPr kumimoji="0" lang="en-US" sz="3600" b="1" i="0" u="none" strike="noStrike" kern="1200" cap="none" spc="-100" normalizeH="0" baseline="0" noProof="0" dirty="0">
                <a:ln>
                  <a:noFill/>
                </a:ln>
                <a:solidFill>
                  <a:srgbClr val="02639C"/>
                </a:solidFill>
                <a:effectLst/>
                <a:uLnTx/>
                <a:uFillTx/>
                <a:latin typeface="Arial"/>
                <a:cs typeface="Arial"/>
              </a:rPr>
              <a:t>Overview</a:t>
            </a:r>
          </a:p>
        </p:txBody>
      </p:sp>
    </p:spTree>
    <p:extLst>
      <p:ext uri="{BB962C8B-B14F-4D97-AF65-F5344CB8AC3E}">
        <p14:creationId xmlns:p14="http://schemas.microsoft.com/office/powerpoint/2010/main" val="14006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dirty="0">
                <a:latin typeface="Arial"/>
                <a:cs typeface="Arial"/>
              </a:rPr>
              <a:t>What is the Literacy Framework?</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type="body" idx="2"/>
          </p:nvPr>
        </p:nvSpPr>
        <p:spPr>
          <a:xfrm>
            <a:off x="243840" y="1131895"/>
            <a:ext cx="7559040" cy="5585015"/>
          </a:xfrm>
        </p:spPr>
        <p:txBody>
          <a:bodyPr/>
          <a:lstStyle/>
          <a:p>
            <a:pPr marL="76200" indent="0" rtl="0">
              <a:spcBef>
                <a:spcPts val="0"/>
              </a:spcBef>
              <a:spcAft>
                <a:spcPts val="600"/>
              </a:spcAft>
              <a:buNone/>
            </a:pPr>
            <a:r>
              <a:rPr lang="en-US" sz="1800" b="0" i="0" u="none" strike="noStrike" dirty="0">
                <a:solidFill>
                  <a:srgbClr val="000000"/>
                </a:solidFill>
                <a:effectLst/>
              </a:rPr>
              <a:t>Oregon’s Early Literacy Framework emphasizes core instructional practices that benefit all students, with an intentional emphasis on how those practices can be leveraged to best serve students who have been historically marginalized by education systems, including multilingual learners and students experiencing disabilities.</a:t>
            </a:r>
            <a:endParaRPr lang="en-US" b="0" dirty="0">
              <a:effectLst/>
            </a:endParaRPr>
          </a:p>
          <a:p>
            <a:pPr marL="76200" indent="0">
              <a:spcBef>
                <a:spcPts val="0"/>
              </a:spcBef>
              <a:spcAft>
                <a:spcPts val="600"/>
              </a:spcAft>
              <a:buNone/>
            </a:pPr>
            <a:endParaRPr lang="en-US" sz="1800" b="1" dirty="0">
              <a:solidFill>
                <a:srgbClr val="006CAD"/>
              </a:solidFill>
              <a:latin typeface="Arial"/>
              <a:cs typeface="Arial"/>
            </a:endParaRPr>
          </a:p>
          <a:p>
            <a:pPr marL="76200" indent="0">
              <a:lnSpc>
                <a:spcPct val="113999"/>
              </a:lnSpc>
              <a:spcBef>
                <a:spcPts val="0"/>
              </a:spcBef>
              <a:spcAft>
                <a:spcPts val="600"/>
              </a:spcAft>
              <a:buNone/>
            </a:pPr>
            <a:r>
              <a:rPr lang="en-US" sz="1800" b="1" i="0" u="none" strike="noStrike" dirty="0">
                <a:solidFill>
                  <a:srgbClr val="006CAD"/>
                </a:solidFill>
                <a:effectLst/>
                <a:latin typeface="Arial"/>
                <a:cs typeface="Arial"/>
              </a:rPr>
              <a:t>THE CORE </a:t>
            </a:r>
            <a:r>
              <a:rPr lang="en-US" sz="1800" b="1" dirty="0">
                <a:solidFill>
                  <a:srgbClr val="006CAD"/>
                </a:solidFill>
                <a:latin typeface="Arial"/>
                <a:cs typeface="Arial"/>
              </a:rPr>
              <a:t>PURPOSES</a:t>
            </a:r>
            <a:r>
              <a:rPr lang="en-US" sz="1800" b="1" i="0" u="none" strike="noStrike" dirty="0">
                <a:solidFill>
                  <a:srgbClr val="006CAD"/>
                </a:solidFill>
                <a:effectLst/>
                <a:latin typeface="Arial"/>
                <a:cs typeface="Arial"/>
              </a:rPr>
              <a:t> OF THE FRAMEWORK </a:t>
            </a:r>
            <a:r>
              <a:rPr lang="en-US" sz="1800" b="1" dirty="0">
                <a:solidFill>
                  <a:srgbClr val="006CAD"/>
                </a:solidFill>
                <a:latin typeface="Arial"/>
                <a:cs typeface="Arial"/>
              </a:rPr>
              <a:t>ARE</a:t>
            </a:r>
            <a:r>
              <a:rPr lang="en-US" sz="1800" b="1" i="0" u="none" strike="noStrike" dirty="0">
                <a:solidFill>
                  <a:srgbClr val="006CAD"/>
                </a:solidFill>
                <a:effectLst/>
                <a:latin typeface="Arial"/>
                <a:cs typeface="Arial"/>
              </a:rPr>
              <a:t> TO:</a:t>
            </a:r>
            <a:endParaRPr lang="en-US" b="0" dirty="0">
              <a:effectLst/>
              <a:latin typeface="Arial"/>
              <a:cs typeface="Arial"/>
            </a:endParaRPr>
          </a:p>
          <a:p>
            <a:pPr marL="419100" indent="-342900" rtl="0" fontAlgn="base">
              <a:spcBef>
                <a:spcPts val="0"/>
              </a:spcBef>
              <a:spcAft>
                <a:spcPts val="400"/>
              </a:spcAft>
              <a:buSzPct val="100000"/>
              <a:buFont typeface="+mj-lt"/>
              <a:buAutoNum type="arabicPeriod"/>
            </a:pPr>
            <a:r>
              <a:rPr lang="en-US" sz="1800" b="0" i="1" u="none" strike="noStrike" dirty="0">
                <a:solidFill>
                  <a:srgbClr val="000000"/>
                </a:solidFill>
                <a:effectLst/>
              </a:rPr>
              <a:t>Build statewide coherence, clarity, and common ground</a:t>
            </a:r>
          </a:p>
          <a:p>
            <a:pPr marL="419100" indent="-342900" rtl="0" fontAlgn="base">
              <a:spcBef>
                <a:spcPts val="0"/>
              </a:spcBef>
              <a:spcAft>
                <a:spcPts val="400"/>
              </a:spcAft>
              <a:buSzPct val="100000"/>
              <a:buFont typeface="+mj-lt"/>
              <a:buAutoNum type="arabicPeriod"/>
            </a:pPr>
            <a:r>
              <a:rPr lang="en-US" sz="1800" b="0" i="1" u="none" strike="noStrike" dirty="0">
                <a:solidFill>
                  <a:srgbClr val="000000"/>
                </a:solidFill>
                <a:effectLst/>
              </a:rPr>
              <a:t>Fuel action and improvement</a:t>
            </a:r>
          </a:p>
          <a:p>
            <a:pPr marL="419100" indent="-342900" rtl="0" fontAlgn="base">
              <a:spcBef>
                <a:spcPts val="0"/>
              </a:spcBef>
              <a:spcAft>
                <a:spcPts val="400"/>
              </a:spcAft>
              <a:buSzPct val="100000"/>
              <a:buFont typeface="+mj-lt"/>
              <a:buAutoNum type="arabicPeriod"/>
            </a:pPr>
            <a:r>
              <a:rPr lang="en-US" sz="1800" b="0" i="1" u="none" strike="noStrike" dirty="0">
                <a:solidFill>
                  <a:srgbClr val="000000"/>
                </a:solidFill>
                <a:effectLst/>
              </a:rPr>
              <a:t>Provide a practical road map for schools and districts to support leading for a literacy lift</a:t>
            </a:r>
          </a:p>
          <a:p>
            <a:pPr marL="419100" indent="-342900" rtl="0" fontAlgn="base">
              <a:spcBef>
                <a:spcPts val="0"/>
              </a:spcBef>
              <a:spcAft>
                <a:spcPts val="400"/>
              </a:spcAft>
              <a:buSzPct val="100000"/>
              <a:buFont typeface="+mj-lt"/>
              <a:buAutoNum type="arabicPeriod"/>
            </a:pPr>
            <a:r>
              <a:rPr lang="en-US" sz="1800" b="0" i="1" u="none" strike="noStrike" dirty="0">
                <a:solidFill>
                  <a:srgbClr val="000000"/>
                </a:solidFill>
                <a:effectLst/>
              </a:rPr>
              <a:t>Serve as a shared north star for educators and community</a:t>
            </a:r>
          </a:p>
          <a:p>
            <a:pPr marL="419100" indent="-342900" rtl="0" fontAlgn="base">
              <a:spcBef>
                <a:spcPts val="0"/>
              </a:spcBef>
              <a:spcAft>
                <a:spcPts val="400"/>
              </a:spcAft>
              <a:buSzPct val="100000"/>
              <a:buFont typeface="+mj-lt"/>
              <a:buAutoNum type="arabicPeriod"/>
            </a:pPr>
            <a:r>
              <a:rPr lang="en-US" sz="1800" b="0" i="1" u="none" strike="noStrike" dirty="0">
                <a:solidFill>
                  <a:srgbClr val="000000"/>
                </a:solidFill>
                <a:effectLst/>
              </a:rPr>
              <a:t>Align with Governor’s vision for improving student literacy outcomes</a:t>
            </a:r>
          </a:p>
          <a:p>
            <a:pPr marL="76200" indent="0">
              <a:buNone/>
            </a:pPr>
            <a:br>
              <a:rPr lang="en-US" dirty="0"/>
            </a:br>
            <a:endParaRPr lang="en-US" dirty="0"/>
          </a:p>
        </p:txBody>
      </p:sp>
      <p:pic>
        <p:nvPicPr>
          <p:cNvPr id="1026" name="Picture 2" descr="Cover of Oregon's Early Literacy Framework">
            <a:extLst>
              <a:ext uri="{FF2B5EF4-FFF2-40B4-BE49-F238E27FC236}">
                <a16:creationId xmlns:a16="http://schemas.microsoft.com/office/drawing/2014/main" id="{2569ADEE-E64A-BC3B-C35B-BCA485045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640" y="243708"/>
            <a:ext cx="1815564" cy="2353956"/>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3">
            <a:extLst>
              <a:ext uri="{FF2B5EF4-FFF2-40B4-BE49-F238E27FC236}">
                <a16:creationId xmlns:a16="http://schemas.microsoft.com/office/drawing/2014/main" id="{C81C93F5-8B2E-21C7-6A91-141CAD519040}"/>
              </a:ext>
            </a:extLst>
          </p:cNvPr>
          <p:cNvSpPr/>
          <p:nvPr/>
        </p:nvSpPr>
        <p:spPr>
          <a:xfrm>
            <a:off x="7773260" y="2785559"/>
            <a:ext cx="4061714" cy="3410853"/>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Which of these purposes is most relevant to your role? </a:t>
            </a:r>
          </a:p>
          <a:p>
            <a:pPr algn="ctr">
              <a:spcAft>
                <a:spcPts val="1800"/>
              </a:spcAft>
            </a:pPr>
            <a:r>
              <a:rPr lang="en-US" sz="2400" dirty="0">
                <a:latin typeface="Arial"/>
                <a:cs typeface="Arial"/>
              </a:rPr>
              <a:t>How might the Framework connect to your work?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47124-FA4A-9828-B63A-774A3C8C0FF7}"/>
              </a:ext>
            </a:extLst>
          </p:cNvPr>
          <p:cNvSpPr>
            <a:spLocks noGrp="1"/>
          </p:cNvSpPr>
          <p:nvPr>
            <p:ph type="title"/>
          </p:nvPr>
        </p:nvSpPr>
        <p:spPr/>
        <p:txBody>
          <a:bodyPr/>
          <a:lstStyle/>
          <a:p>
            <a:r>
              <a:rPr lang="en-US" dirty="0"/>
              <a:t>Guiding principles</a:t>
            </a:r>
          </a:p>
        </p:txBody>
      </p:sp>
      <p:sp>
        <p:nvSpPr>
          <p:cNvPr id="2" name="Text Placeholder 1">
            <a:extLst>
              <a:ext uri="{FF2B5EF4-FFF2-40B4-BE49-F238E27FC236}">
                <a16:creationId xmlns:a16="http://schemas.microsoft.com/office/drawing/2014/main" id="{B4256898-C494-3FFD-3589-5C1E481DBC46}"/>
              </a:ext>
            </a:extLst>
          </p:cNvPr>
          <p:cNvSpPr>
            <a:spLocks noGrp="1"/>
          </p:cNvSpPr>
          <p:nvPr>
            <p:ph type="body" idx="2"/>
          </p:nvPr>
        </p:nvSpPr>
        <p:spPr>
          <a:xfrm>
            <a:off x="329184" y="1363544"/>
            <a:ext cx="7086600" cy="5250748"/>
          </a:xfrm>
        </p:spPr>
        <p:txBody>
          <a:bodyPr/>
          <a:lstStyle/>
          <a:p>
            <a:pPr marL="76200" indent="0" rtl="0">
              <a:spcBef>
                <a:spcPts val="0"/>
              </a:spcBef>
              <a:spcAft>
                <a:spcPts val="0"/>
              </a:spcAft>
              <a:buNone/>
            </a:pPr>
            <a:r>
              <a:rPr lang="en-US" b="1" i="0" u="none" strike="noStrike" dirty="0">
                <a:solidFill>
                  <a:schemeClr val="tx1"/>
                </a:solidFill>
                <a:effectLst/>
              </a:rPr>
              <a:t>Early literacy begins at birth.</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Children are full of literary promise.</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Families and communities play an important role.</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Multilingualism benefits everyone.</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Foundational skills matter.</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Teacher knowledge and practice are critical.</a:t>
            </a:r>
            <a:endParaRPr lang="en-US" b="0" dirty="0">
              <a:solidFill>
                <a:schemeClr val="tx1"/>
              </a:solidFill>
              <a:effectLst/>
            </a:endParaRPr>
          </a:p>
          <a:p>
            <a:pPr marL="76200" indent="0" rtl="0">
              <a:spcBef>
                <a:spcPts val="0"/>
              </a:spcBef>
              <a:spcAft>
                <a:spcPts val="0"/>
              </a:spcAft>
              <a:buNone/>
            </a:pPr>
            <a:br>
              <a:rPr lang="en-US" b="0" dirty="0">
                <a:solidFill>
                  <a:schemeClr val="tx1"/>
                </a:solidFill>
                <a:effectLst/>
              </a:rPr>
            </a:br>
            <a:r>
              <a:rPr lang="en-US" b="1" i="0" u="none" strike="noStrike" dirty="0">
                <a:solidFill>
                  <a:schemeClr val="tx1"/>
                </a:solidFill>
                <a:effectLst/>
              </a:rPr>
              <a:t>Every student can be taught to read and write.</a:t>
            </a:r>
            <a:br>
              <a:rPr lang="en-US" dirty="0"/>
            </a:br>
            <a:endParaRPr lang="en-US" dirty="0"/>
          </a:p>
        </p:txBody>
      </p:sp>
      <p:sp>
        <p:nvSpPr>
          <p:cNvPr id="4" name="Oval Callout 3">
            <a:extLst>
              <a:ext uri="{FF2B5EF4-FFF2-40B4-BE49-F238E27FC236}">
                <a16:creationId xmlns:a16="http://schemas.microsoft.com/office/drawing/2014/main" id="{8D514A8F-7100-13B9-45F6-184A99E26459}"/>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Which three principles resonate the most with you?</a:t>
            </a:r>
            <a:endParaRPr lang="en-US" dirty="0">
              <a:latin typeface="Arial"/>
              <a:cs typeface="Arial"/>
            </a:endParaRPr>
          </a:p>
          <a:p>
            <a:pPr algn="ctr">
              <a:spcAft>
                <a:spcPts val="1800"/>
              </a:spcAft>
            </a:pPr>
            <a:r>
              <a:rPr lang="en-US" sz="2400" dirty="0">
                <a:latin typeface="Arial"/>
                <a:cs typeface="Arial"/>
              </a:rPr>
              <a:t> Why?</a:t>
            </a:r>
            <a:endParaRPr lang="en-US" dirty="0">
              <a:latin typeface="Arial"/>
              <a:cs typeface="Arial"/>
            </a:endParaRPr>
          </a:p>
        </p:txBody>
      </p:sp>
    </p:spTree>
    <p:extLst>
      <p:ext uri="{BB962C8B-B14F-4D97-AF65-F5344CB8AC3E}">
        <p14:creationId xmlns:p14="http://schemas.microsoft.com/office/powerpoint/2010/main" val="82400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7FFE0E-A1CB-B973-D27F-4F05F0D3C79B}"/>
              </a:ext>
            </a:extLst>
          </p:cNvPr>
          <p:cNvSpPr>
            <a:spLocks noGrp="1"/>
          </p:cNvSpPr>
          <p:nvPr>
            <p:ph type="title"/>
          </p:nvPr>
        </p:nvSpPr>
        <p:spPr/>
        <p:txBody>
          <a:bodyPr/>
          <a:lstStyle/>
          <a:p>
            <a:r>
              <a:rPr lang="en-US" dirty="0"/>
              <a:t>Key sections</a:t>
            </a:r>
          </a:p>
        </p:txBody>
      </p:sp>
      <p:sp>
        <p:nvSpPr>
          <p:cNvPr id="3" name="Content Placeholder 2">
            <a:extLst>
              <a:ext uri="{FF2B5EF4-FFF2-40B4-BE49-F238E27FC236}">
                <a16:creationId xmlns:a16="http://schemas.microsoft.com/office/drawing/2014/main" id="{61A71221-8078-F43E-0858-F713951E9556}"/>
              </a:ext>
            </a:extLst>
          </p:cNvPr>
          <p:cNvSpPr>
            <a:spLocks noGrp="1"/>
          </p:cNvSpPr>
          <p:nvPr>
            <p:ph sz="half" idx="1"/>
          </p:nvPr>
        </p:nvSpPr>
        <p:spPr>
          <a:xfrm>
            <a:off x="329184" y="1521592"/>
            <a:ext cx="7107936" cy="4121578"/>
          </a:xfrm>
        </p:spPr>
        <p:txBody>
          <a:bodyPr/>
          <a:lstStyle/>
          <a:p>
            <a:pPr rtl="0">
              <a:spcBef>
                <a:spcPts val="0"/>
              </a:spcBef>
              <a:spcAft>
                <a:spcPts val="1000"/>
              </a:spcAft>
            </a:pPr>
            <a:r>
              <a:rPr lang="en-US" sz="1800" b="1" i="0" u="none" strike="noStrike" dirty="0">
                <a:solidFill>
                  <a:srgbClr val="000000"/>
                </a:solidFill>
                <a:effectLst/>
                <a:highlight>
                  <a:srgbClr val="FFF2CC"/>
                </a:highlight>
              </a:rPr>
              <a:t>Section 1: Student Belonging – A Necessary Condition for Literacy Learning</a:t>
            </a:r>
            <a:endParaRPr lang="en-US" b="0" dirty="0">
              <a:effectLst/>
              <a:highlight>
                <a:srgbClr val="FFF2CC"/>
              </a:highlight>
            </a:endParaRPr>
          </a:p>
          <a:p>
            <a:pPr rtl="0">
              <a:spcBef>
                <a:spcPts val="0"/>
              </a:spcBef>
              <a:spcAft>
                <a:spcPts val="1000"/>
              </a:spcAft>
            </a:pPr>
            <a:r>
              <a:rPr lang="en-US" sz="1800" b="1" i="0" u="none" strike="noStrike" dirty="0">
                <a:solidFill>
                  <a:srgbClr val="000000"/>
                </a:solidFill>
                <a:effectLst/>
                <a:highlight>
                  <a:srgbClr val="FFF2CC"/>
                </a:highlight>
              </a:rPr>
              <a:t>Section 2: Family &amp; Community Partnerships</a:t>
            </a:r>
          </a:p>
          <a:p>
            <a:pPr rtl="0">
              <a:spcBef>
                <a:spcPts val="0"/>
              </a:spcBef>
              <a:spcAft>
                <a:spcPts val="1000"/>
              </a:spcAft>
            </a:pPr>
            <a:r>
              <a:rPr lang="en-US" sz="1800" b="1" i="0" u="none" strike="noStrike" dirty="0">
                <a:solidFill>
                  <a:srgbClr val="000000"/>
                </a:solidFill>
                <a:effectLst/>
                <a:highlight>
                  <a:srgbClr val="FFF2CC"/>
                </a:highlight>
              </a:rPr>
              <a:t>Section 3: Oral Language as the Root of Literacy Development</a:t>
            </a:r>
          </a:p>
          <a:p>
            <a:pPr rtl="0">
              <a:spcBef>
                <a:spcPts val="0"/>
              </a:spcBef>
              <a:spcAft>
                <a:spcPts val="1000"/>
              </a:spcAft>
            </a:pPr>
            <a:r>
              <a:rPr lang="en-US" sz="1800" b="1" i="0" u="none" strike="noStrike" dirty="0">
                <a:solidFill>
                  <a:srgbClr val="000000"/>
                </a:solidFill>
                <a:effectLst/>
                <a:highlight>
                  <a:srgbClr val="D0E2F3"/>
                </a:highlight>
              </a:rPr>
              <a:t>Section 4: Reading Models Based in Research</a:t>
            </a:r>
            <a:endParaRPr lang="en-US" b="0" dirty="0">
              <a:effectLst/>
              <a:highlight>
                <a:srgbClr val="D0E2F3"/>
              </a:highlight>
            </a:endParaRPr>
          </a:p>
          <a:p>
            <a:pPr rtl="0">
              <a:spcBef>
                <a:spcPts val="0"/>
              </a:spcBef>
              <a:spcAft>
                <a:spcPts val="1000"/>
              </a:spcAft>
            </a:pPr>
            <a:r>
              <a:rPr lang="en-US" sz="1800" b="1" i="0" u="none" strike="noStrike" dirty="0">
                <a:solidFill>
                  <a:srgbClr val="000000"/>
                </a:solidFill>
                <a:effectLst/>
                <a:highlight>
                  <a:srgbClr val="D0E2F3"/>
                </a:highlight>
              </a:rPr>
              <a:t>Section 5: Foundational Skills</a:t>
            </a:r>
            <a:endParaRPr lang="en-US" b="0" dirty="0">
              <a:effectLst/>
              <a:highlight>
                <a:srgbClr val="D0E2F3"/>
              </a:highlight>
            </a:endParaRPr>
          </a:p>
          <a:p>
            <a:pPr rtl="0">
              <a:spcBef>
                <a:spcPts val="0"/>
              </a:spcBef>
              <a:spcAft>
                <a:spcPts val="1000"/>
              </a:spcAft>
            </a:pPr>
            <a:r>
              <a:rPr lang="en-US" sz="1800" b="1" i="0" u="none" strike="noStrike" dirty="0">
                <a:solidFill>
                  <a:srgbClr val="000000"/>
                </a:solidFill>
                <a:effectLst/>
                <a:highlight>
                  <a:srgbClr val="D9D2E9"/>
                </a:highlight>
              </a:rPr>
              <a:t>Section 6: Writing, Reading Comprehension, Vocabulary, &amp; Background Knowledge</a:t>
            </a:r>
            <a:endParaRPr lang="en-US" b="0" dirty="0">
              <a:effectLst/>
              <a:highlight>
                <a:srgbClr val="D9D2E9"/>
              </a:highlight>
            </a:endParaRPr>
          </a:p>
          <a:p>
            <a:pPr rtl="0">
              <a:spcBef>
                <a:spcPts val="0"/>
              </a:spcBef>
              <a:spcAft>
                <a:spcPts val="1000"/>
              </a:spcAft>
            </a:pPr>
            <a:r>
              <a:rPr lang="en-US" sz="1800" b="1" i="0" u="none" strike="noStrike" dirty="0">
                <a:solidFill>
                  <a:srgbClr val="000000"/>
                </a:solidFill>
                <a:effectLst/>
                <a:highlight>
                  <a:srgbClr val="D9D2E9"/>
                </a:highlight>
              </a:rPr>
              <a:t>Section 7: Core Instruction &amp; Assessment</a:t>
            </a:r>
            <a:endParaRPr lang="en-US" dirty="0">
              <a:highlight>
                <a:srgbClr val="D9D2E9"/>
              </a:highlight>
            </a:endParaRPr>
          </a:p>
          <a:p>
            <a:pPr rtl="0">
              <a:spcBef>
                <a:spcPts val="0"/>
              </a:spcBef>
              <a:spcAft>
                <a:spcPts val="1000"/>
              </a:spcAft>
            </a:pPr>
            <a:r>
              <a:rPr lang="en-US" sz="1800" b="1" i="0" u="none" strike="noStrike" dirty="0">
                <a:solidFill>
                  <a:srgbClr val="000000"/>
                </a:solidFill>
                <a:effectLst/>
                <a:highlight>
                  <a:srgbClr val="D9D2E9"/>
                </a:highlight>
              </a:rPr>
              <a:t>Section 8: Reaching All Learners</a:t>
            </a:r>
            <a:endParaRPr lang="en-US" dirty="0">
              <a:highlight>
                <a:srgbClr val="D9D2E9"/>
              </a:highlight>
            </a:endParaRPr>
          </a:p>
        </p:txBody>
      </p:sp>
      <p:pic>
        <p:nvPicPr>
          <p:cNvPr id="7" name="Picture 6" descr="Graphic of a tree, where the trunk and branches of the tree are labelled with sections of the Framework: Student Belonging, Family and Community Partnerships, Oral Language, Reading Models, Foundational Skills, Reading Comprehension, Core Instruction, and Reaching All Learners.">
            <a:extLst>
              <a:ext uri="{FF2B5EF4-FFF2-40B4-BE49-F238E27FC236}">
                <a16:creationId xmlns:a16="http://schemas.microsoft.com/office/drawing/2014/main" id="{7BEDFFD2-9670-EEA0-D59D-BA852656494F}"/>
              </a:ext>
            </a:extLst>
          </p:cNvPr>
          <p:cNvPicPr>
            <a:picLocks noChangeAspect="1"/>
          </p:cNvPicPr>
          <p:nvPr/>
        </p:nvPicPr>
        <p:blipFill rotWithShape="1">
          <a:blip r:embed="rId3"/>
          <a:srcRect b="3492"/>
          <a:stretch/>
        </p:blipFill>
        <p:spPr>
          <a:xfrm>
            <a:off x="7814289" y="1"/>
            <a:ext cx="4415289" cy="6858000"/>
          </a:xfrm>
          <a:prstGeom prst="rect">
            <a:avLst/>
          </a:prstGeom>
        </p:spPr>
      </p:pic>
    </p:spTree>
    <p:extLst>
      <p:ext uri="{BB962C8B-B14F-4D97-AF65-F5344CB8AC3E}">
        <p14:creationId xmlns:p14="http://schemas.microsoft.com/office/powerpoint/2010/main" val="4419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10198</TotalTime>
  <Words>2863</Words>
  <Application>Microsoft Office PowerPoint</Application>
  <PresentationFormat>Widescreen</PresentationFormat>
  <Paragraphs>304</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Framework Overview</vt:lpstr>
      <vt:lpstr>Oregon's Vision</vt:lpstr>
      <vt:lpstr>Making Connections</vt:lpstr>
      <vt:lpstr>Reflect on your experience</vt:lpstr>
      <vt:lpstr>Reflect on a student</vt:lpstr>
      <vt:lpstr>Early Literacy Framework Overview</vt:lpstr>
      <vt:lpstr>What is the Literacy Framework?</vt:lpstr>
      <vt:lpstr>Guiding principles</vt:lpstr>
      <vt:lpstr>Key sections</vt:lpstr>
      <vt:lpstr>Three Cross-Cutting Themes</vt:lpstr>
      <vt:lpstr>Student belonging </vt:lpstr>
      <vt:lpstr>Pair-share (1)</vt:lpstr>
      <vt:lpstr>Reading, writing, speaking and listening</vt:lpstr>
      <vt:lpstr>What is core instruction?</vt:lpstr>
      <vt:lpstr>Implementing core instruction</vt:lpstr>
      <vt:lpstr>Pair-share (2) </vt:lpstr>
      <vt:lpstr>Culturally and linguistically responsive, asset-oriented instruction</vt:lpstr>
      <vt:lpstr>Pair-share (3)</vt:lpstr>
      <vt:lpstr>Looking Ahead</vt:lpstr>
      <vt:lpstr>The Framework in action</vt:lpstr>
      <vt:lpstr>Explore resources</vt:lpstr>
      <vt:lpstr>Learn more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Charlie Levin</dc:creator>
  <cp:lastModifiedBy>Markie Zainal</cp:lastModifiedBy>
  <cp:revision>297</cp:revision>
  <dcterms:created xsi:type="dcterms:W3CDTF">2024-03-08T03:26:27Z</dcterms:created>
  <dcterms:modified xsi:type="dcterms:W3CDTF">2024-07-31T18:38:20Z</dcterms:modified>
</cp:coreProperties>
</file>